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320" r:id="rId2"/>
    <p:sldId id="313" r:id="rId3"/>
    <p:sldId id="318" r:id="rId4"/>
    <p:sldId id="310" r:id="rId5"/>
    <p:sldId id="270" r:id="rId6"/>
    <p:sldId id="309" r:id="rId7"/>
    <p:sldId id="290" r:id="rId8"/>
    <p:sldId id="257" r:id="rId9"/>
    <p:sldId id="308" r:id="rId10"/>
    <p:sldId id="315" r:id="rId11"/>
    <p:sldId id="280" r:id="rId12"/>
    <p:sldId id="322" r:id="rId13"/>
    <p:sldId id="321" r:id="rId14"/>
  </p:sldIdLst>
  <p:sldSz cx="9144000" cy="6858000" type="screen4x3"/>
  <p:notesSz cx="6858000" cy="9144000"/>
  <p:custDataLst>
    <p:tags r:id="rId16"/>
  </p:custDataLst>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298"/>
    <a:srgbClr val="1F5463"/>
    <a:srgbClr val="77B2B5"/>
    <a:srgbClr val="9BC7C9"/>
    <a:srgbClr val="88BBBE"/>
    <a:srgbClr val="990000"/>
    <a:srgbClr val="31859C"/>
    <a:srgbClr val="19434F"/>
    <a:srgbClr val="C2D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7700" autoAdjust="0"/>
  </p:normalViewPr>
  <p:slideViewPr>
    <p:cSldViewPr>
      <p:cViewPr>
        <p:scale>
          <a:sx n="54" d="100"/>
          <a:sy n="54" d="100"/>
        </p:scale>
        <p:origin x="-17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432CAA-D6C9-499E-B1F0-C29EFAA96FBF}" type="datetimeFigureOut">
              <a:rPr lang="ru-RU"/>
              <a:pPr>
                <a:defRPr/>
              </a:pPr>
              <a:t>27.04.2018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8712B0-D798-4F62-9F78-5360E803C37E}" type="slidenum">
              <a:rPr lang="ru-RU"/>
              <a:pPr>
                <a:defRPr/>
              </a:pPr>
              <a:t>‹#›</a:t>
            </a:fld>
            <a:endParaRPr lang="ru-RU"/>
          </a:p>
        </p:txBody>
      </p:sp>
    </p:spTree>
    <p:extLst>
      <p:ext uri="{BB962C8B-B14F-4D97-AF65-F5344CB8AC3E}">
        <p14:creationId xmlns:p14="http://schemas.microsoft.com/office/powerpoint/2010/main" val="2706118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2</a:t>
            </a:fld>
            <a:endParaRPr lang="ru-RU"/>
          </a:p>
        </p:txBody>
      </p:sp>
    </p:spTree>
    <p:extLst>
      <p:ext uri="{BB962C8B-B14F-4D97-AF65-F5344CB8AC3E}">
        <p14:creationId xmlns:p14="http://schemas.microsoft.com/office/powerpoint/2010/main" val="302755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4</a:t>
            </a:fld>
            <a:endParaRPr lang="ru-RU"/>
          </a:p>
        </p:txBody>
      </p:sp>
    </p:spTree>
    <p:extLst>
      <p:ext uri="{BB962C8B-B14F-4D97-AF65-F5344CB8AC3E}">
        <p14:creationId xmlns:p14="http://schemas.microsoft.com/office/powerpoint/2010/main" val="354367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5</a:t>
            </a:fld>
            <a:endParaRPr lang="ru-RU"/>
          </a:p>
        </p:txBody>
      </p:sp>
    </p:spTree>
    <p:extLst>
      <p:ext uri="{BB962C8B-B14F-4D97-AF65-F5344CB8AC3E}">
        <p14:creationId xmlns:p14="http://schemas.microsoft.com/office/powerpoint/2010/main" val="403560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6</a:t>
            </a:fld>
            <a:endParaRPr lang="ru-RU"/>
          </a:p>
        </p:txBody>
      </p:sp>
    </p:spTree>
    <p:extLst>
      <p:ext uri="{BB962C8B-B14F-4D97-AF65-F5344CB8AC3E}">
        <p14:creationId xmlns:p14="http://schemas.microsoft.com/office/powerpoint/2010/main" val="354367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7</a:t>
            </a:fld>
            <a:endParaRPr lang="ru-RU"/>
          </a:p>
        </p:txBody>
      </p:sp>
    </p:spTree>
    <p:extLst>
      <p:ext uri="{BB962C8B-B14F-4D97-AF65-F5344CB8AC3E}">
        <p14:creationId xmlns:p14="http://schemas.microsoft.com/office/powerpoint/2010/main" val="240217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8</a:t>
            </a:fld>
            <a:endParaRPr lang="ru-RU"/>
          </a:p>
        </p:txBody>
      </p:sp>
    </p:spTree>
    <p:extLst>
      <p:ext uri="{BB962C8B-B14F-4D97-AF65-F5344CB8AC3E}">
        <p14:creationId xmlns:p14="http://schemas.microsoft.com/office/powerpoint/2010/main" val="7220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9</a:t>
            </a:fld>
            <a:endParaRPr lang="ru-RU"/>
          </a:p>
        </p:txBody>
      </p:sp>
    </p:spTree>
    <p:extLst>
      <p:ext uri="{BB962C8B-B14F-4D97-AF65-F5344CB8AC3E}">
        <p14:creationId xmlns:p14="http://schemas.microsoft.com/office/powerpoint/2010/main" val="418635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150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516D53-EB72-4967-9E24-E761879FD174}" type="slidenum">
              <a:rPr lang="ru-RU" smtClean="0"/>
              <a:pPr fontAlgn="base">
                <a:spcBef>
                  <a:spcPct val="0"/>
                </a:spcBef>
                <a:spcAft>
                  <a:spcPct val="0"/>
                </a:spcAft>
                <a:defRPr/>
              </a:pPr>
              <a:t>10</a:t>
            </a:fld>
            <a:endParaRPr lang="ru-RU" smtClean="0"/>
          </a:p>
        </p:txBody>
      </p:sp>
    </p:spTree>
    <p:extLst>
      <p:ext uri="{BB962C8B-B14F-4D97-AF65-F5344CB8AC3E}">
        <p14:creationId xmlns:p14="http://schemas.microsoft.com/office/powerpoint/2010/main" val="164067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F8712B0-D798-4F62-9F78-5360E803C37E}" type="slidenum">
              <a:rPr lang="ru-RU" smtClean="0"/>
              <a:pPr>
                <a:defRPr/>
              </a:pPr>
              <a:t>11</a:t>
            </a:fld>
            <a:endParaRPr lang="ru-RU"/>
          </a:p>
        </p:txBody>
      </p:sp>
    </p:spTree>
    <p:extLst>
      <p:ext uri="{BB962C8B-B14F-4D97-AF65-F5344CB8AC3E}">
        <p14:creationId xmlns:p14="http://schemas.microsoft.com/office/powerpoint/2010/main" val="354367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2BF5F90-9AAE-4F77-9A21-A34B0B393ABF}" type="datetimeFigureOut">
              <a:rPr lang="ru-RU" smtClean="0"/>
              <a:pPr>
                <a:defRPr/>
              </a:pPr>
              <a:t>27.04.2018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F27DF11-91DB-4D9A-A52F-7645C66CEB1E}"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C890256-85B8-4843-A3D5-F47144163AAF}" type="datetimeFigureOut">
              <a:rPr lang="ru-RU" smtClean="0"/>
              <a:pPr>
                <a:defRPr/>
              </a:pPr>
              <a:t>27.04.2018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A955B17-DD16-4BC7-A0EB-CFF5AED6E96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8FE4407A-845C-44F7-8EE4-CD18D8750D5C}" type="datetimeFigureOut">
              <a:rPr lang="ru-RU" smtClean="0"/>
              <a:pPr>
                <a:defRPr/>
              </a:pPr>
              <a:t>27.04.2018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0C74A5F-6850-44B1-84A0-890BA563053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96EAB12-385C-411F-B221-4A4746C7E5B4}" type="datetimeFigureOut">
              <a:rPr lang="ru-RU" smtClean="0"/>
              <a:pPr>
                <a:defRPr/>
              </a:pPr>
              <a:t>27.04.2018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CDACEBE-CBFD-4B32-93C8-E05903C180E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7144401-9E4C-45FA-9599-B1D6E7CEA313}" type="datetimeFigureOut">
              <a:rPr lang="ru-RU" smtClean="0"/>
              <a:pPr>
                <a:defRPr/>
              </a:pPr>
              <a:t>27.04.2018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CEDB88-88FF-4E1F-99C6-E0D9E76BF6FC}"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A512303-7958-4880-B41B-029AFA4FCACB}" type="datetimeFigureOut">
              <a:rPr lang="ru-RU" smtClean="0"/>
              <a:pPr>
                <a:defRPr/>
              </a:pPr>
              <a:t>27.04.2018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B8012CC-2096-447B-9A67-61AC71EC4AA0}"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6B48F4B2-AE6E-47C6-8033-1145DBFAD02E}" type="datetimeFigureOut">
              <a:rPr lang="ru-RU" smtClean="0"/>
              <a:pPr>
                <a:defRPr/>
              </a:pPr>
              <a:t>27.04.2018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E433468-9DE4-4349-89F7-D38E112680E6}"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4676CD8B-8BB1-4C82-81B7-C940CDDC134B}" type="datetimeFigureOut">
              <a:rPr lang="ru-RU" smtClean="0"/>
              <a:pPr>
                <a:defRPr/>
              </a:pPr>
              <a:t>27.04.2018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0064EDC-DEF7-4E86-B3DE-0E910DC2E49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276261-BCEC-4A50-A4CF-348AFE20408B}" type="datetimeFigureOut">
              <a:rPr lang="ru-RU" smtClean="0"/>
              <a:pPr>
                <a:defRPr/>
              </a:pPr>
              <a:t>27.04.2018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822F9D7-89F5-44D0-AC2D-F8B297EDB8F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434E19A-05BD-4F0F-ACEE-AF496F068DFA}" type="datetimeFigureOut">
              <a:rPr lang="ru-RU" smtClean="0"/>
              <a:pPr>
                <a:defRPr/>
              </a:pPr>
              <a:t>27.04.2018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CDA85A5-B872-406E-9BBD-C8416F075D2D}"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593B5141-AE41-4969-A775-D7AAD74A4DFB}" type="datetimeFigureOut">
              <a:rPr lang="ru-RU" smtClean="0"/>
              <a:pPr>
                <a:defRPr/>
              </a:pPr>
              <a:t>27.04.2018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FAA19D7-0176-4857-916E-DBFF316C1DF6}"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9E5BE2B-BC0E-4ED2-B7B3-DE7D427D040B}" type="datetimeFigureOut">
              <a:rPr lang="ru-RU" smtClean="0">
                <a:solidFill>
                  <a:prstClr val="black">
                    <a:tint val="75000"/>
                  </a:prstClr>
                </a:solidFill>
              </a:rPr>
              <a:pPr>
                <a:defRPr/>
              </a:pPr>
              <a:t>27.04.2018</a:t>
            </a:fld>
            <a:endParaRPr lang="ru-RU">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084C8BA2-EC39-42BB-804B-6C76C2D93026}" type="slidenum">
              <a:rPr lang="ru-RU" smtClean="0">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flowerexpert.com/content/aboutflowers/national-flower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4.jp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6.gif"/><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507831"/>
            <a:ext cx="6401048" cy="1015663"/>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solidFill>
                  <a:srgbClr val="00206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Floral Symbols</a:t>
            </a:r>
            <a:endParaRPr lang="ru-RU" sz="6000" b="1" dirty="0">
              <a:ln w="11430"/>
              <a:solidFill>
                <a:srgbClr val="00206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3643306" y="3929066"/>
            <a:ext cx="5120158" cy="273921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Чувашской Республики</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2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8</a:t>
            </a:r>
          </a:p>
        </p:txBody>
      </p:sp>
      <p:sp>
        <p:nvSpPr>
          <p:cNvPr id="5" name="Прямоугольник 4"/>
          <p:cNvSpPr/>
          <p:nvPr/>
        </p:nvSpPr>
        <p:spPr>
          <a:xfrm>
            <a:off x="3707904" y="2103475"/>
            <a:ext cx="4953290" cy="707886"/>
          </a:xfrm>
          <a:prstGeom prst="rect">
            <a:avLst/>
          </a:prstGeom>
        </p:spPr>
        <p:txBody>
          <a:bodyPr wrap="square">
            <a:spAutoFit/>
          </a:bodyPr>
          <a:lstStyle/>
          <a:p>
            <a:pPr algn="r"/>
            <a:r>
              <a:rPr lang="ru-RU" sz="2000" dirty="0" smtClean="0">
                <a:solidFill>
                  <a:srgbClr val="002060"/>
                </a:solidFill>
                <a:latin typeface="Arial Black" panose="020B0A04020102020204" pitchFamily="34" charset="0"/>
              </a:rPr>
              <a:t>Интерактивная викторина</a:t>
            </a:r>
          </a:p>
          <a:p>
            <a:pPr algn="r"/>
            <a:r>
              <a:rPr lang="ru-RU" sz="2000" dirty="0" smtClean="0">
                <a:solidFill>
                  <a:srgbClr val="002060"/>
                </a:solidFill>
                <a:latin typeface="Arial Black" panose="020B0A04020102020204" pitchFamily="34" charset="0"/>
              </a:rPr>
              <a:t> для учащихся </a:t>
            </a:r>
            <a:r>
              <a:rPr lang="en-US" sz="2000" dirty="0" smtClean="0">
                <a:solidFill>
                  <a:srgbClr val="002060"/>
                </a:solidFill>
                <a:latin typeface="Arial Black" panose="020B0A04020102020204" pitchFamily="34" charset="0"/>
              </a:rPr>
              <a:t>7</a:t>
            </a:r>
            <a:r>
              <a:rPr lang="ru-RU" sz="2000" dirty="0" smtClean="0">
                <a:solidFill>
                  <a:srgbClr val="002060"/>
                </a:solidFill>
                <a:latin typeface="Arial Black" panose="020B0A04020102020204" pitchFamily="34" charset="0"/>
              </a:rPr>
              <a:t>-</a:t>
            </a:r>
            <a:r>
              <a:rPr lang="en-US" sz="2000" dirty="0" smtClean="0">
                <a:solidFill>
                  <a:srgbClr val="002060"/>
                </a:solidFill>
                <a:latin typeface="Arial Black" panose="020B0A04020102020204" pitchFamily="34" charset="0"/>
              </a:rPr>
              <a:t>11</a:t>
            </a:r>
            <a:r>
              <a:rPr lang="ru-RU" sz="2000" dirty="0" smtClean="0">
                <a:solidFill>
                  <a:srgbClr val="002060"/>
                </a:solidFill>
                <a:latin typeface="Arial Black" panose="020B0A04020102020204" pitchFamily="34" charset="0"/>
              </a:rPr>
              <a:t> </a:t>
            </a:r>
            <a:r>
              <a:rPr lang="ru-RU" sz="2000" dirty="0" smtClean="0">
                <a:solidFill>
                  <a:srgbClr val="002060"/>
                </a:solidFill>
                <a:latin typeface="Arial Black" panose="020B0A04020102020204" pitchFamily="34" charset="0"/>
              </a:rPr>
              <a:t>классов</a:t>
            </a:r>
          </a:p>
        </p:txBody>
      </p:sp>
      <p:sp>
        <p:nvSpPr>
          <p:cNvPr id="6" name="AutoShape 2" descr="https://gif2.mycdn.me/image?id=855137372333&amp;t=44&amp;plc=WEB&amp;tkn=*Qx1U_hd1F1HniqKiUKVEmaDeJx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AutoShape 4" descr="https://gif2.mycdn.me/image?id=855137372333&amp;t=44&amp;plc=WEB&amp;tkn=*Qx1U_hd1F1HniqKiUKVEmaDeJx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AutoShape 6" descr="https://stolicadetstva.com/images/text/61eeac94c426f812d914e20dc3ae6df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Картинки по запросу букет из разных  цветов в вазе п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70544"/>
            <a:ext cx="3759969" cy="480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5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дания"/>
          <p:cNvSpPr/>
          <p:nvPr/>
        </p:nvSpPr>
        <p:spPr>
          <a:xfrm>
            <a:off x="68356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ICELAND</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фран"/>
          <p:cNvSpPr/>
          <p:nvPr/>
        </p:nvSpPr>
        <p:spPr>
          <a:xfrm>
            <a:off x="68356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IRAN</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6" name="анг"/>
          <p:cNvSpPr/>
          <p:nvPr/>
        </p:nvSpPr>
        <p:spPr>
          <a:xfrm>
            <a:off x="68356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rPr>
              <a:t>HOLLAND</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9" name="Группа 8"/>
          <p:cNvGrpSpPr/>
          <p:nvPr/>
        </p:nvGrpSpPr>
        <p:grpSpPr>
          <a:xfrm>
            <a:off x="-180528" y="1792041"/>
            <a:ext cx="6260453" cy="5065959"/>
            <a:chOff x="-252537" y="1772816"/>
            <a:chExt cx="6260453" cy="5065959"/>
          </a:xfrm>
        </p:grpSpPr>
        <p:grpSp>
          <p:nvGrpSpPr>
            <p:cNvPr id="8" name="Группа 7"/>
            <p:cNvGrpSpPr/>
            <p:nvPr/>
          </p:nvGrpSpPr>
          <p:grpSpPr>
            <a:xfrm>
              <a:off x="-252537" y="1772816"/>
              <a:ext cx="6260453" cy="5065959"/>
              <a:chOff x="-252537" y="1772816"/>
              <a:chExt cx="6260453" cy="5065959"/>
            </a:xfrm>
          </p:grpSpPr>
          <p:pic>
            <p:nvPicPr>
              <p:cNvPr id="12"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2759" y="1772816"/>
                <a:ext cx="1674001" cy="1116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6"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935071" y="1765929"/>
                <a:ext cx="3885238" cy="6260453"/>
              </a:xfrm>
              <a:prstGeom prst="rect">
                <a:avLst/>
              </a:prstGeom>
              <a:effectLst>
                <a:outerShdw blurRad="63500" sx="102000" sy="102000" algn="ctr" rotWithShape="0">
                  <a:prstClr val="black">
                    <a:alpha val="40000"/>
                  </a:prstClr>
                </a:outerShdw>
              </a:effectLst>
            </p:spPr>
          </p:pic>
        </p:grpSp>
        <p:sp>
          <p:nvSpPr>
            <p:cNvPr id="7" name="Прямоугольник 6"/>
            <p:cNvSpPr/>
            <p:nvPr/>
          </p:nvSpPr>
          <p:spPr>
            <a:xfrm>
              <a:off x="647759" y="3374492"/>
              <a:ext cx="4428295" cy="3139321"/>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The Tulip is a classic flower of </a:t>
              </a:r>
              <a:r>
                <a:rPr lang="en-US" b="1" dirty="0" smtClean="0">
                  <a:solidFill>
                    <a:schemeClr val="tx2">
                      <a:lumMod val="75000"/>
                    </a:schemeClr>
                  </a:solidFill>
                  <a:latin typeface="Arial" pitchFamily="34" charset="0"/>
                  <a:cs typeface="Arial" pitchFamily="34" charset="0"/>
                </a:rPr>
                <a:t>love. </a:t>
              </a:r>
              <a:r>
                <a:rPr lang="en-US" b="1" dirty="0">
                  <a:solidFill>
                    <a:schemeClr val="tx2">
                      <a:lumMod val="75000"/>
                    </a:schemeClr>
                  </a:solidFill>
                  <a:latin typeface="Arial" pitchFamily="34" charset="0"/>
                  <a:cs typeface="Arial" pitchFamily="34" charset="0"/>
                </a:rPr>
                <a:t>The Turkish people who originally bred the flower considered it a symbol of paradise on earth, making it a part of many religious and secular poems and art pieces. While the Ottoman empire planted the bulbs to remind them of heaven and eternal life, the Dutch that popularized the flower considered it a reminder of how brief life can be instead. </a:t>
              </a:r>
              <a:endParaRPr lang="ru-RU" b="1" dirty="0">
                <a:solidFill>
                  <a:schemeClr val="tx2">
                    <a:lumMod val="75000"/>
                  </a:schemeClr>
                </a:solidFill>
                <a:latin typeface="Arial" pitchFamily="34" charset="0"/>
                <a:cs typeface="Arial" pitchFamily="34" charset="0"/>
              </a:endParaRPr>
            </a:p>
          </p:txBody>
        </p:sp>
      </p:grpSp>
      <p:sp useBgFill="1">
        <p:nvSpPr>
          <p:cNvPr id="16" name="рыба"/>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HOLLAND</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717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3868" l="5243" r="97753"/>
                    </a14:imgEffect>
                  </a14:imgLayer>
                </a14:imgProps>
              </a:ext>
              <a:ext uri="{28A0092B-C50C-407E-A947-70E740481C1C}">
                <a14:useLocalDpi xmlns:a14="http://schemas.microsoft.com/office/drawing/2010/main" val="0"/>
              </a:ext>
            </a:extLst>
          </a:blip>
          <a:srcRect/>
          <a:stretch>
            <a:fillRect/>
          </a:stretch>
        </p:blipFill>
        <p:spPr bwMode="auto">
          <a:xfrm>
            <a:off x="5886000" y="1988840"/>
            <a:ext cx="3300412" cy="52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Заголовок 1"/>
          <p:cNvSpPr>
            <a:spLocks noGrp="1"/>
          </p:cNvSpPr>
          <p:nvPr>
            <p:ph type="title"/>
          </p:nvPr>
        </p:nvSpPr>
        <p:spPr>
          <a:xfrm>
            <a:off x="323528" y="23591"/>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tulip</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577951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5"/>
                  </p:tgtEl>
                </p:cond>
              </p:nextCondLst>
            </p:seq>
          </p:childTnLst>
        </p:cTn>
      </p:par>
    </p:tnLst>
    <p:bldLst>
      <p:bldP spid="6"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Прямоугольник 2"/>
          <p:cNvSpPr/>
          <p:nvPr/>
        </p:nvSpPr>
        <p:spPr>
          <a:xfrm>
            <a:off x="68356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POLAND</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4" name="Прямоугольник 3"/>
          <p:cNvSpPr/>
          <p:nvPr/>
        </p:nvSpPr>
        <p:spPr>
          <a:xfrm>
            <a:off x="68356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ITALY</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56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FINLAND</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7" name="Группа 6"/>
          <p:cNvGrpSpPr/>
          <p:nvPr/>
        </p:nvGrpSpPr>
        <p:grpSpPr>
          <a:xfrm>
            <a:off x="-180528" y="1903705"/>
            <a:ext cx="5950329" cy="4954295"/>
            <a:chOff x="-28401" y="1827160"/>
            <a:chExt cx="5950329" cy="4954295"/>
          </a:xfrm>
        </p:grpSpPr>
        <p:pic>
          <p:nvPicPr>
            <p:cNvPr id="11" name="Рисунок 10"/>
            <p:cNvPicPr>
              <a:picLocks/>
            </p:cNvPicPr>
            <p:nvPr/>
          </p:nvPicPr>
          <p:blipFill>
            <a:blip r:embed="rId5">
              <a:extLst>
                <a:ext uri="{28A0092B-C50C-407E-A947-70E740481C1C}">
                  <a14:useLocalDpi xmlns:a14="http://schemas.microsoft.com/office/drawing/2010/main" val="0"/>
                </a:ext>
              </a:extLst>
            </a:blip>
            <a:stretch>
              <a:fillRect/>
            </a:stretch>
          </p:blipFill>
          <p:spPr>
            <a:xfrm>
              <a:off x="647760" y="1827160"/>
              <a:ext cx="1764000" cy="1079568"/>
            </a:xfrm>
            <a:prstGeom prst="rect">
              <a:avLst/>
            </a:prstGeom>
            <a:effectLst>
              <a:outerShdw blurRad="63500" sx="102000" sy="102000" algn="ctr" rotWithShape="0">
                <a:prstClr val="black">
                  <a:alpha val="40000"/>
                </a:prstClr>
              </a:outerShdw>
            </a:effectLst>
          </p:spPr>
        </p:pic>
        <p:grpSp>
          <p:nvGrpSpPr>
            <p:cNvPr id="14" name="Группа 13"/>
            <p:cNvGrpSpPr/>
            <p:nvPr/>
          </p:nvGrpSpPr>
          <p:grpSpPr>
            <a:xfrm>
              <a:off x="-28401" y="2953537"/>
              <a:ext cx="5950329" cy="3827918"/>
              <a:chOff x="-28401" y="2953537"/>
              <a:chExt cx="5950329" cy="3827918"/>
            </a:xfrm>
          </p:grpSpPr>
          <p:pic>
            <p:nvPicPr>
              <p:cNvPr id="15" name="Рисунок 14"/>
              <p:cNvPicPr>
                <a:picLocks noChangeAspect="1"/>
              </p:cNvPicPr>
              <p:nvPr/>
            </p:nvPicPr>
            <p:blipFill>
              <a:blip r:embed="rId6"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032805" y="1892331"/>
                <a:ext cx="3827918" cy="5950329"/>
              </a:xfrm>
              <a:prstGeom prst="rect">
                <a:avLst/>
              </a:prstGeom>
              <a:effectLst>
                <a:outerShdw blurRad="63500" sx="102000" sy="102000" algn="ctr" rotWithShape="0">
                  <a:prstClr val="black">
                    <a:alpha val="40000"/>
                  </a:prstClr>
                </a:outerShdw>
              </a:effectLst>
            </p:spPr>
          </p:pic>
          <p:sp>
            <p:nvSpPr>
              <p:cNvPr id="16" name="Прямоугольник 15"/>
              <p:cNvSpPr/>
              <p:nvPr/>
            </p:nvSpPr>
            <p:spPr>
              <a:xfrm>
                <a:off x="647760" y="3342746"/>
                <a:ext cx="4364399" cy="3139321"/>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Lily of the Valley grows in the cool temperate Northern Hemisphere like Asia, Europe and the Southern Appalachian Mountains in the USA. The flowers look like little tiny white bells. They are very popular with weddings and can be quite expensive. The thing I did not realize was how toxic Lily of the Valley is. The entire plant and the red berries are very poisonous.</a:t>
                </a:r>
                <a:endParaRPr lang="ru-RU" b="1" dirty="0">
                  <a:solidFill>
                    <a:schemeClr val="tx2">
                      <a:lumMod val="75000"/>
                    </a:schemeClr>
                  </a:solidFill>
                  <a:latin typeface="Arial" pitchFamily="34" charset="0"/>
                  <a:cs typeface="Arial" pitchFamily="34" charset="0"/>
                </a:endParaRPr>
              </a:p>
            </p:txBody>
          </p:sp>
        </p:grpSp>
      </p:grpSp>
      <p:sp useBgFill="1">
        <p:nvSpPr>
          <p:cNvPr id="25" name="Россия"/>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FINLAND</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26" name="Рисунок 25"/>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21232125">
            <a:off x="6005930" y="2517790"/>
            <a:ext cx="907807" cy="871494"/>
          </a:xfrm>
          <a:prstGeom prst="rect">
            <a:avLst/>
          </a:prstGeom>
          <a:effectLst>
            <a:outerShdw blurRad="63500" sx="102000" sy="102000" algn="ctr" rotWithShape="0">
              <a:prstClr val="black">
                <a:alpha val="40000"/>
              </a:prstClr>
            </a:outerShdw>
          </a:effectLst>
        </p:spPr>
      </p:pic>
      <p:pic>
        <p:nvPicPr>
          <p:cNvPr id="20" name="Рисунок 19">
            <a:hlinkClick r:id="" action="ppaction://hlinkshowjump?jump=endshow"/>
          </p:cNvPr>
          <p:cNvPicPr>
            <a:picLocks/>
          </p:cNvPicPr>
          <p:nvPr/>
        </p:nvPicPr>
        <p:blipFill>
          <a:blip r:embed="rId8"/>
          <a:stretch>
            <a:fillRect/>
          </a:stretch>
        </p:blipFill>
        <p:spPr>
          <a:xfrm>
            <a:off x="179512" y="6165360"/>
            <a:ext cx="504000" cy="504000"/>
          </a:xfrm>
          <a:prstGeom prst="rect">
            <a:avLst/>
          </a:prstGeom>
          <a:effectLst>
            <a:outerShdw blurRad="63500" sx="102000" sy="102000" algn="ctr" rotWithShape="0">
              <a:prstClr val="black">
                <a:alpha val="40000"/>
              </a:prstClr>
            </a:outerShdw>
          </a:effectLst>
        </p:spPr>
      </p:pic>
      <p:pic>
        <p:nvPicPr>
          <p:cNvPr id="8196" name="Picture 4" descr="Картинки по запросу LILY OF THE VALLEY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563845"/>
            <a:ext cx="4703241" cy="4326983"/>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1"/>
          <p:cNvSpPr>
            <a:spLocks noGrp="1"/>
          </p:cNvSpPr>
          <p:nvPr>
            <p:ph type="title"/>
          </p:nvPr>
        </p:nvSpPr>
        <p:spPr>
          <a:xfrm>
            <a:off x="179512" y="30378"/>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got</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Lily of the valley</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9" presetClass="exit" presetSubtype="0" fill="hold" nodeType="clickEffect">
                                  <p:stCondLst>
                                    <p:cond delay="0"/>
                                  </p:stCondLst>
                                  <p:childTnLst>
                                    <p:animEffect transition="out" filter="dissolv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352928" cy="1143000"/>
          </a:xfrm>
        </p:spPr>
        <p:txBody>
          <a:bodyPr/>
          <a:lstStyle/>
          <a:p>
            <a:pPr marL="0" indent="0" algn="ctr">
              <a:buNone/>
            </a:pPr>
            <a:r>
              <a:rPr lang="en-US" dirty="0" smtClean="0">
                <a:latin typeface="Arial Black" panose="020B0A04020102020204" pitchFamily="34" charset="0"/>
              </a:rPr>
              <a:t>Thank You </a:t>
            </a:r>
            <a:br>
              <a:rPr lang="en-US" dirty="0" smtClean="0">
                <a:latin typeface="Arial Black" panose="020B0A04020102020204" pitchFamily="34" charset="0"/>
              </a:rPr>
            </a:br>
            <a:r>
              <a:rPr lang="en-US" dirty="0" smtClean="0">
                <a:latin typeface="Arial Black" panose="020B0A04020102020204" pitchFamily="34" charset="0"/>
              </a:rPr>
              <a:t>for Taking part </a:t>
            </a:r>
            <a:br>
              <a:rPr lang="en-US" dirty="0" smtClean="0">
                <a:latin typeface="Arial Black" panose="020B0A04020102020204" pitchFamily="34" charset="0"/>
              </a:rPr>
            </a:br>
            <a:r>
              <a:rPr lang="en-US" dirty="0" smtClean="0">
                <a:latin typeface="Arial Black" panose="020B0A04020102020204" pitchFamily="34" charset="0"/>
              </a:rPr>
              <a:t>at my Quiz!</a:t>
            </a:r>
            <a:endParaRPr lang="ru-RU" dirty="0">
              <a:latin typeface="Arial Black" panose="020B0A04020102020204" pitchFamily="34" charset="0"/>
            </a:endParaRPr>
          </a:p>
        </p:txBody>
      </p:sp>
    </p:spTree>
    <p:extLst>
      <p:ext uri="{BB962C8B-B14F-4D97-AF65-F5344CB8AC3E}">
        <p14:creationId xmlns:p14="http://schemas.microsoft.com/office/powerpoint/2010/main" val="373236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836712"/>
            <a:ext cx="6512511" cy="1143000"/>
          </a:xfrm>
        </p:spPr>
        <p:txBody>
          <a:bodyPr/>
          <a:lstStyle/>
          <a:p>
            <a:pPr marL="0" indent="0" algn="ctr">
              <a:buNone/>
            </a:pPr>
            <a:r>
              <a:rPr lang="ru-RU" dirty="0" smtClean="0"/>
              <a:t>Источник:</a:t>
            </a:r>
            <a:br>
              <a:rPr lang="ru-RU" dirty="0" smtClean="0"/>
            </a:br>
            <a:r>
              <a:rPr lang="ru-RU" dirty="0" smtClean="0"/>
              <a:t/>
            </a:r>
            <a:br>
              <a:rPr lang="ru-RU" dirty="0" smtClean="0"/>
            </a:br>
            <a:endParaRPr lang="ru-RU" dirty="0"/>
          </a:p>
        </p:txBody>
      </p:sp>
      <p:sp>
        <p:nvSpPr>
          <p:cNvPr id="3" name="Прямоугольник 2"/>
          <p:cNvSpPr/>
          <p:nvPr/>
        </p:nvSpPr>
        <p:spPr>
          <a:xfrm>
            <a:off x="467544" y="2435277"/>
            <a:ext cx="8352928" cy="1200329"/>
          </a:xfrm>
          <a:prstGeom prst="rect">
            <a:avLst/>
          </a:prstGeom>
        </p:spPr>
        <p:txBody>
          <a:bodyPr wrap="square">
            <a:spAutoFit/>
          </a:bodyPr>
          <a:lstStyle/>
          <a:p>
            <a:r>
              <a:rPr lang="ru-RU" dirty="0" smtClean="0">
                <a:hlinkClick r:id="rId2"/>
              </a:rPr>
              <a:t> </a:t>
            </a:r>
            <a:r>
              <a:rPr lang="en-US" dirty="0" smtClean="0"/>
              <a:t>National Flowers </a:t>
            </a:r>
            <a:r>
              <a:rPr lang="en-US" dirty="0" smtClean="0">
                <a:hlinkClick r:id="rId2"/>
              </a:rPr>
              <a:t>https</a:t>
            </a:r>
            <a:r>
              <a:rPr lang="en-US" dirty="0">
                <a:hlinkClick r:id="rId2"/>
              </a:rPr>
              <a:t>://</a:t>
            </a:r>
            <a:r>
              <a:rPr lang="en-US" dirty="0" smtClean="0">
                <a:hlinkClick r:id="rId2"/>
              </a:rPr>
              <a:t>www.theflowerexpert.com/content/aboutflowers/national-flowers</a:t>
            </a:r>
            <a:r>
              <a:rPr lang="en-US" dirty="0" smtClean="0"/>
              <a:t>  </a:t>
            </a:r>
          </a:p>
          <a:p>
            <a:endParaRPr lang="en-US" dirty="0"/>
          </a:p>
          <a:p>
            <a:endParaRPr lang="ru-RU" dirty="0"/>
          </a:p>
        </p:txBody>
      </p:sp>
    </p:spTree>
    <p:extLst>
      <p:ext uri="{BB962C8B-B14F-4D97-AF65-F5344CB8AC3E}">
        <p14:creationId xmlns:p14="http://schemas.microsoft.com/office/powerpoint/2010/main" val="81836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7534" y="176351"/>
            <a:ext cx="8388932" cy="646331"/>
          </a:xfrm>
          <a:prstGeom prst="rect">
            <a:avLst/>
          </a:prstGeom>
        </p:spPr>
        <p:txBody>
          <a:bodyPr wrap="square">
            <a:spAutoFit/>
          </a:bodyPr>
          <a:lstStyle/>
          <a:p>
            <a:pPr algn="ctr"/>
            <a:r>
              <a:rPr lang="ru-RU" sz="3600" b="1" dirty="0" smtClean="0">
                <a:solidFill>
                  <a:schemeClr val="accent5">
                    <a:lumMod val="50000"/>
                  </a:schemeClr>
                </a:solidFill>
                <a:latin typeface="+mn-lt"/>
                <a:cs typeface="Arial" pitchFamily="34" charset="0"/>
              </a:rPr>
              <a:t>Правила интерактивной викторины </a:t>
            </a:r>
            <a:endParaRPr lang="ru-RU" sz="3600" dirty="0">
              <a:solidFill>
                <a:schemeClr val="accent5">
                  <a:lumMod val="50000"/>
                </a:schemeClr>
              </a:solidFill>
              <a:latin typeface="+mn-lt"/>
            </a:endParaRPr>
          </a:p>
        </p:txBody>
      </p:sp>
      <p:sp>
        <p:nvSpPr>
          <p:cNvPr id="5" name="Прямоугольник 4"/>
          <p:cNvSpPr/>
          <p:nvPr/>
        </p:nvSpPr>
        <p:spPr>
          <a:xfrm>
            <a:off x="521107" y="1052736"/>
            <a:ext cx="4554949" cy="6001643"/>
          </a:xfrm>
          <a:prstGeom prst="rect">
            <a:avLst/>
          </a:prstGeom>
        </p:spPr>
        <p:txBody>
          <a:bodyPr wrap="square">
            <a:spAutoFit/>
          </a:bodyPr>
          <a:lstStyle/>
          <a:p>
            <a:pPr algn="just" fontAlgn="auto">
              <a:spcAft>
                <a:spcPts val="0"/>
              </a:spcAft>
              <a:defRPr/>
            </a:pPr>
            <a:r>
              <a:rPr lang="ru-RU" sz="2400" b="1" dirty="0">
                <a:solidFill>
                  <a:schemeClr val="accent5">
                    <a:lumMod val="50000"/>
                  </a:schemeClr>
                </a:solidFill>
                <a:latin typeface="Arial" panose="020B0604020202020204" pitchFamily="34" charset="0"/>
                <a:cs typeface="Arial" panose="020B0604020202020204" pitchFamily="34" charset="0"/>
              </a:rPr>
              <a:t>Щелчком </a:t>
            </a:r>
            <a:r>
              <a:rPr lang="ru-RU" sz="2400" b="1" dirty="0" smtClean="0">
                <a:solidFill>
                  <a:schemeClr val="accent5">
                    <a:lumMod val="50000"/>
                  </a:schemeClr>
                </a:solidFill>
                <a:latin typeface="Arial" panose="020B0604020202020204" pitchFamily="34" charset="0"/>
                <a:cs typeface="Arial" panose="020B0604020202020204" pitchFamily="34" charset="0"/>
              </a:rPr>
              <a:t>мыши из </a:t>
            </a:r>
            <a:r>
              <a:rPr lang="ru-RU" sz="2400" b="1" dirty="0">
                <a:solidFill>
                  <a:schemeClr val="accent5">
                    <a:lumMod val="50000"/>
                  </a:schemeClr>
                </a:solidFill>
                <a:latin typeface="Arial" panose="020B0604020202020204" pitchFamily="34" charset="0"/>
                <a:cs typeface="Arial" panose="020B0604020202020204" pitchFamily="34" charset="0"/>
              </a:rPr>
              <a:t>трёх предложенных</a:t>
            </a:r>
            <a:r>
              <a:rPr lang="ru-RU" sz="2400" b="1" dirty="0" smtClean="0">
                <a:solidFill>
                  <a:schemeClr val="accent5">
                    <a:lumMod val="50000"/>
                  </a:schemeClr>
                </a:solidFill>
                <a:latin typeface="Arial" panose="020B0604020202020204" pitchFamily="34" charset="0"/>
                <a:cs typeface="Arial" panose="020B0604020202020204" pitchFamily="34" charset="0"/>
              </a:rPr>
              <a:t> выбери правильный ответ на вопрос о </a:t>
            </a:r>
            <a:r>
              <a:rPr lang="ru-RU" sz="2400" b="1" dirty="0" smtClean="0">
                <a:solidFill>
                  <a:schemeClr val="accent5">
                    <a:lumMod val="50000"/>
                  </a:schemeClr>
                </a:solidFill>
                <a:latin typeface="Arial" panose="020B0604020202020204" pitchFamily="34" charset="0"/>
                <a:cs typeface="Arial" panose="020B0604020202020204" pitchFamily="34" charset="0"/>
              </a:rPr>
              <a:t>цветочных символах некоторых стран. </a:t>
            </a:r>
            <a:r>
              <a:rPr lang="ru-RU" sz="2400" b="1" dirty="0" smtClean="0">
                <a:solidFill>
                  <a:schemeClr val="accent5">
                    <a:lumMod val="50000"/>
                  </a:schemeClr>
                </a:solidFill>
                <a:latin typeface="Arial" panose="020B0604020202020204" pitchFamily="34" charset="0"/>
                <a:cs typeface="Arial" panose="020B0604020202020204" pitchFamily="34" charset="0"/>
              </a:rPr>
              <a:t>При </a:t>
            </a:r>
            <a:r>
              <a:rPr lang="ru-RU" sz="2400" b="1" dirty="0" smtClean="0">
                <a:solidFill>
                  <a:schemeClr val="accent5">
                    <a:lumMod val="50000"/>
                  </a:schemeClr>
                </a:solidFill>
                <a:latin typeface="Arial" panose="020B0604020202020204" pitchFamily="34" charset="0"/>
                <a:cs typeface="Arial" panose="020B0604020202020204" pitchFamily="34" charset="0"/>
              </a:rPr>
              <a:t>неверном </a:t>
            </a:r>
            <a:r>
              <a:rPr lang="ru-RU" sz="2400" b="1" dirty="0" smtClean="0">
                <a:solidFill>
                  <a:schemeClr val="accent5">
                    <a:lumMod val="50000"/>
                  </a:schemeClr>
                </a:solidFill>
                <a:latin typeface="Arial" panose="020B0604020202020204" pitchFamily="34" charset="0"/>
                <a:cs typeface="Arial" panose="020B0604020202020204" pitchFamily="34" charset="0"/>
              </a:rPr>
              <a:t>выборе </a:t>
            </a:r>
            <a:r>
              <a:rPr lang="ru-RU" sz="2400" b="1" dirty="0">
                <a:solidFill>
                  <a:schemeClr val="accent5">
                    <a:lumMod val="50000"/>
                  </a:schemeClr>
                </a:solidFill>
                <a:latin typeface="Arial" panose="020B0604020202020204" pitchFamily="34" charset="0"/>
                <a:cs typeface="Arial" panose="020B0604020202020204" pitchFamily="34" charset="0"/>
              </a:rPr>
              <a:t>прозвучит соответствующий звуковой </a:t>
            </a:r>
            <a:r>
              <a:rPr lang="ru-RU" sz="2400" b="1" dirty="0" smtClean="0">
                <a:solidFill>
                  <a:schemeClr val="accent5">
                    <a:lumMod val="50000"/>
                  </a:schemeClr>
                </a:solidFill>
                <a:latin typeface="Arial" panose="020B0604020202020204" pitchFamily="34" charset="0"/>
                <a:cs typeface="Arial" panose="020B0604020202020204" pitchFamily="34" charset="0"/>
              </a:rPr>
              <a:t>сигнал, правильный ответ сопровождается </a:t>
            </a:r>
            <a:r>
              <a:rPr lang="ru-RU" sz="2400" b="1" dirty="0" smtClean="0">
                <a:solidFill>
                  <a:schemeClr val="accent5">
                    <a:lumMod val="50000"/>
                  </a:schemeClr>
                </a:solidFill>
                <a:latin typeface="Arial" panose="020B0604020202020204" pitchFamily="34" charset="0"/>
                <a:cs typeface="Arial" panose="020B0604020202020204" pitchFamily="34" charset="0"/>
              </a:rPr>
              <a:t>текстом – дополнительной информацией того или иного цветка, </a:t>
            </a:r>
            <a:r>
              <a:rPr lang="ru-RU" sz="2400" b="1" dirty="0" smtClean="0">
                <a:solidFill>
                  <a:schemeClr val="accent5">
                    <a:lumMod val="50000"/>
                  </a:schemeClr>
                </a:solidFill>
                <a:latin typeface="Arial" panose="020B0604020202020204" pitchFamily="34" charset="0"/>
                <a:cs typeface="Arial" panose="020B0604020202020204" pitchFamily="34" charset="0"/>
              </a:rPr>
              <a:t>изображением флага страны, о которой идёт </a:t>
            </a:r>
            <a:r>
              <a:rPr lang="ru-RU" sz="2400" b="1" dirty="0" smtClean="0">
                <a:solidFill>
                  <a:schemeClr val="accent5">
                    <a:lumMod val="50000"/>
                  </a:schemeClr>
                </a:solidFill>
                <a:latin typeface="Arial" panose="020B0604020202020204" pitchFamily="34" charset="0"/>
                <a:cs typeface="Arial" panose="020B0604020202020204" pitchFamily="34" charset="0"/>
              </a:rPr>
              <a:t>речь. </a:t>
            </a:r>
          </a:p>
          <a:p>
            <a:pPr algn="just" fontAlgn="auto">
              <a:spcAft>
                <a:spcPts val="0"/>
              </a:spcAft>
              <a:defRPr/>
            </a:pPr>
            <a:endParaRPr lang="ru-RU" sz="2400" dirty="0">
              <a:solidFill>
                <a:schemeClr val="accent5">
                  <a:lumMod val="50000"/>
                </a:schemeClr>
              </a:solidFill>
              <a:latin typeface="Arial" panose="020B0604020202020204" pitchFamily="34" charset="0"/>
              <a:cs typeface="Arial" panose="020B0604020202020204" pitchFamily="34" charset="0"/>
            </a:endParaRPr>
          </a:p>
        </p:txBody>
      </p:sp>
      <p:pic>
        <p:nvPicPr>
          <p:cNvPr id="1026" name="Picture 2" descr="Картинки по запросу букет из разных цветов в вазе пн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609" y="769521"/>
            <a:ext cx="4427984" cy="608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7443"/>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104" l="625" r="98875"/>
                    </a14:imgEffect>
                  </a14:imgLayer>
                </a14:imgProps>
              </a:ext>
              <a:ext uri="{28A0092B-C50C-407E-A947-70E740481C1C}">
                <a14:useLocalDpi xmlns:a14="http://schemas.microsoft.com/office/drawing/2010/main" val="0"/>
              </a:ext>
            </a:extLst>
          </a:blip>
          <a:srcRect/>
          <a:stretch>
            <a:fillRect/>
          </a:stretch>
        </p:blipFill>
        <p:spPr bwMode="auto">
          <a:xfrm>
            <a:off x="5405154" y="2028015"/>
            <a:ext cx="3724492" cy="467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a:spLocks noGrp="1"/>
          </p:cNvSpPr>
          <p:nvPr>
            <p:ph type="title"/>
          </p:nvPr>
        </p:nvSpPr>
        <p:spPr>
          <a:xfrm>
            <a:off x="313488" y="188640"/>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a:t>
            </a:r>
            <a:r>
              <a:rPr lang="en-US" sz="32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camOMILE</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 useBgFill="1">
        <p:nvSpPr>
          <p:cNvPr id="5" name="Прямоугольник 4"/>
          <p:cNvSpPr/>
          <p:nvPr/>
        </p:nvSpPr>
        <p:spPr>
          <a:xfrm>
            <a:off x="683928" y="198884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KOREA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6" name="Прямоугольник 5"/>
          <p:cNvSpPr/>
          <p:nvPr/>
        </p:nvSpPr>
        <p:spPr>
          <a:xfrm>
            <a:off x="683928" y="342900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SPAIN</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7" name="Прямоугольник 6"/>
          <p:cNvSpPr/>
          <p:nvPr/>
        </p:nvSpPr>
        <p:spPr>
          <a:xfrm>
            <a:off x="683928" y="486916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RUSSIA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8" name="Группа 7"/>
          <p:cNvGrpSpPr/>
          <p:nvPr/>
        </p:nvGrpSpPr>
        <p:grpSpPr>
          <a:xfrm>
            <a:off x="154961" y="1988840"/>
            <a:ext cx="5250193" cy="4611145"/>
            <a:chOff x="225527" y="1898427"/>
            <a:chExt cx="5250193" cy="4611145"/>
          </a:xfrm>
        </p:grpSpPr>
        <p:grpSp>
          <p:nvGrpSpPr>
            <p:cNvPr id="9" name="Группа 8"/>
            <p:cNvGrpSpPr/>
            <p:nvPr/>
          </p:nvGrpSpPr>
          <p:grpSpPr>
            <a:xfrm>
              <a:off x="225527" y="1898427"/>
              <a:ext cx="5250193" cy="4611145"/>
              <a:chOff x="225527" y="1898427"/>
              <a:chExt cx="5250193" cy="4611145"/>
            </a:xfrm>
          </p:grpSpPr>
          <p:pic>
            <p:nvPicPr>
              <p:cNvPr id="11"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9576" y="1898427"/>
                <a:ext cx="1662612" cy="1106692"/>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7"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100724" y="2134576"/>
                <a:ext cx="3499799" cy="5250193"/>
              </a:xfrm>
              <a:prstGeom prst="rect">
                <a:avLst/>
              </a:prstGeom>
              <a:effectLst>
                <a:outerShdw blurRad="63500" sx="102000" sy="102000" algn="ctr" rotWithShape="0">
                  <a:prstClr val="black">
                    <a:alpha val="40000"/>
                  </a:prstClr>
                </a:outerShdw>
              </a:effectLst>
            </p:spPr>
          </p:pic>
        </p:grpSp>
        <p:sp>
          <p:nvSpPr>
            <p:cNvPr id="10" name="Прямоугольник 9"/>
            <p:cNvSpPr/>
            <p:nvPr/>
          </p:nvSpPr>
          <p:spPr>
            <a:xfrm>
              <a:off x="1008922" y="3744009"/>
              <a:ext cx="3456384" cy="2031325"/>
            </a:xfrm>
            <a:prstGeom prst="rect">
              <a:avLst/>
            </a:prstGeom>
          </p:spPr>
          <p:txBody>
            <a:bodyPr wrap="square">
              <a:spAutoFit/>
            </a:bodyPr>
            <a:lstStyle/>
            <a:p>
              <a:pPr algn="ctr" fontAlgn="auto">
                <a:spcBef>
                  <a:spcPts val="0"/>
                </a:spcBef>
                <a:spcAft>
                  <a:spcPts val="0"/>
                </a:spcAft>
                <a:defRPr/>
              </a:pPr>
              <a:r>
                <a:rPr lang="ru-RU" dirty="0" smtClean="0">
                  <a:solidFill>
                    <a:schemeClr val="tx2">
                      <a:lumMod val="75000"/>
                    </a:schemeClr>
                  </a:solidFill>
                  <a:latin typeface="Arial" pitchFamily="34" charset="0"/>
                  <a:cs typeface="Arial" pitchFamily="34" charset="0"/>
                </a:rPr>
                <a:t> </a:t>
              </a:r>
              <a:r>
                <a:rPr lang="en-US" b="1" dirty="0">
                  <a:solidFill>
                    <a:schemeClr val="tx2">
                      <a:lumMod val="75000"/>
                    </a:schemeClr>
                  </a:solidFill>
                  <a:latin typeface="Arial" pitchFamily="34" charset="0"/>
                  <a:cs typeface="Arial" pitchFamily="34" charset="0"/>
                </a:rPr>
                <a:t>Also known as the poet’s narcissus or the pheasant’s eye. The petals represent the parishes of the Principality, and the two </a:t>
              </a:r>
              <a:r>
                <a:rPr lang="en-US" b="1" dirty="0" err="1">
                  <a:solidFill>
                    <a:schemeClr val="tx2">
                      <a:lumMod val="75000"/>
                    </a:schemeClr>
                  </a:solidFill>
                  <a:latin typeface="Arial" pitchFamily="34" charset="0"/>
                  <a:cs typeface="Arial" pitchFamily="34" charset="0"/>
                </a:rPr>
                <a:t>coloured</a:t>
              </a:r>
              <a:r>
                <a:rPr lang="en-US" b="1" dirty="0">
                  <a:solidFill>
                    <a:schemeClr val="tx2">
                      <a:lumMod val="75000"/>
                    </a:schemeClr>
                  </a:solidFill>
                  <a:latin typeface="Arial" pitchFamily="34" charset="0"/>
                  <a:cs typeface="Arial" pitchFamily="34" charset="0"/>
                </a:rPr>
                <a:t> crown in the </a:t>
              </a:r>
              <a:r>
                <a:rPr lang="en-US" b="1" dirty="0" err="1">
                  <a:solidFill>
                    <a:schemeClr val="tx2">
                      <a:lumMod val="75000"/>
                    </a:schemeClr>
                  </a:solidFill>
                  <a:latin typeface="Arial" pitchFamily="34" charset="0"/>
                  <a:cs typeface="Arial" pitchFamily="34" charset="0"/>
                </a:rPr>
                <a:t>centre</a:t>
              </a:r>
              <a:r>
                <a:rPr lang="en-US" b="1" dirty="0">
                  <a:solidFill>
                    <a:schemeClr val="tx2">
                      <a:lumMod val="75000"/>
                    </a:schemeClr>
                  </a:solidFill>
                  <a:latin typeface="Arial" pitchFamily="34" charset="0"/>
                  <a:cs typeface="Arial" pitchFamily="34" charset="0"/>
                </a:rPr>
                <a:t> represents the two co-princes of Andorra.</a:t>
              </a:r>
              <a:endParaRPr lang="ru-RU" b="1" dirty="0">
                <a:solidFill>
                  <a:schemeClr val="tx2">
                    <a:lumMod val="75000"/>
                  </a:schemeClr>
                </a:solidFill>
                <a:latin typeface="Arial" pitchFamily="34" charset="0"/>
                <a:cs typeface="Arial" pitchFamily="34" charset="0"/>
              </a:endParaRPr>
            </a:p>
          </p:txBody>
        </p:sp>
      </p:grpSp>
      <p:sp useBgFill="1">
        <p:nvSpPr>
          <p:cNvPr id="13" name="тур"/>
          <p:cNvSpPr/>
          <p:nvPr/>
        </p:nvSpPr>
        <p:spPr>
          <a:xfrm>
            <a:off x="3249307" y="1909561"/>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RUSSIA</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7844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_15_m.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_15_m.wav"/>
                                        </p:tgtEl>
                                      </p:cMediaNode>
                                    </p:audio>
                                  </p:subTnLst>
                                </p:cTn>
                              </p:par>
                            </p:childTnLst>
                          </p:cTn>
                        </p:par>
                      </p:childTnLst>
                    </p:cTn>
                  </p:par>
                </p:childTnLst>
              </p:cTn>
              <p:nextCondLst>
                <p:cond evt="onClick" delay="0">
                  <p:tgtEl>
                    <p:spTgt spid="6"/>
                  </p:tgtEl>
                </p:cond>
              </p:nextCondLst>
            </p:seq>
          </p:childTnLst>
        </p:cTn>
      </p:par>
    </p:tnLst>
    <p:bldLst>
      <p:bldP spid="7" grpId="0" animBg="1"/>
      <p:bldP spid="7" grpId="1"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1000" r="99000">
                        <a14:backgroundMark x1="30333" y1="33898" x2="31333" y2="50363"/>
                        <a14:backgroundMark x1="47333" y1="28329" x2="46667" y2="34140"/>
                        <a14:backgroundMark x1="49333" y1="56174" x2="43333" y2="73608"/>
                      </a14:backgroundRemoval>
                    </a14:imgEffect>
                  </a14:imgLayer>
                </a14:imgProps>
              </a:ext>
              <a:ext uri="{28A0092B-C50C-407E-A947-70E740481C1C}">
                <a14:useLocalDpi xmlns:a14="http://schemas.microsoft.com/office/drawing/2010/main" val="0"/>
              </a:ext>
            </a:extLst>
          </a:blip>
          <a:srcRect/>
          <a:stretch>
            <a:fillRect/>
          </a:stretch>
        </p:blipFill>
        <p:spPr bwMode="auto">
          <a:xfrm>
            <a:off x="5425752" y="2413561"/>
            <a:ext cx="3465730" cy="477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3" name="Прямоугольник 2"/>
          <p:cNvSpPr/>
          <p:nvPr/>
        </p:nvSpPr>
        <p:spPr>
          <a:xfrm>
            <a:off x="683928" y="198884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ANGOLA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4" name="Прямоугольник 3"/>
          <p:cNvSpPr/>
          <p:nvPr/>
        </p:nvSpPr>
        <p:spPr>
          <a:xfrm>
            <a:off x="683928" y="342900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ALBANIA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928" y="4869160"/>
            <a:ext cx="3240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ANDORRA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18" name="Группа 17"/>
          <p:cNvGrpSpPr/>
          <p:nvPr/>
        </p:nvGrpSpPr>
        <p:grpSpPr>
          <a:xfrm>
            <a:off x="323528" y="1801561"/>
            <a:ext cx="5250193" cy="4615799"/>
            <a:chOff x="225527" y="1893773"/>
            <a:chExt cx="5250193" cy="4615799"/>
          </a:xfrm>
        </p:grpSpPr>
        <p:grpSp>
          <p:nvGrpSpPr>
            <p:cNvPr id="13" name="Группа 12"/>
            <p:cNvGrpSpPr/>
            <p:nvPr/>
          </p:nvGrpSpPr>
          <p:grpSpPr>
            <a:xfrm>
              <a:off x="225527" y="1893773"/>
              <a:ext cx="5250193" cy="4615799"/>
              <a:chOff x="225527" y="1893773"/>
              <a:chExt cx="5250193" cy="4615799"/>
            </a:xfrm>
          </p:grpSpPr>
          <p:pic>
            <p:nvPicPr>
              <p:cNvPr id="14" name="Picture 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9576" y="1893773"/>
                <a:ext cx="1662612" cy="1116000"/>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a:blip r:embed="rId8"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100724" y="2134576"/>
                <a:ext cx="3499799" cy="5250193"/>
              </a:xfrm>
              <a:prstGeom prst="rect">
                <a:avLst/>
              </a:prstGeom>
              <a:effectLst>
                <a:outerShdw blurRad="63500" sx="102000" sy="102000" algn="ctr" rotWithShape="0">
                  <a:prstClr val="black">
                    <a:alpha val="40000"/>
                  </a:prstClr>
                </a:outerShdw>
              </a:effectLst>
            </p:spPr>
          </p:pic>
        </p:grpSp>
        <p:sp>
          <p:nvSpPr>
            <p:cNvPr id="16" name="Прямоугольник 15"/>
            <p:cNvSpPr/>
            <p:nvPr/>
          </p:nvSpPr>
          <p:spPr>
            <a:xfrm>
              <a:off x="1008922" y="3744009"/>
              <a:ext cx="3456384" cy="2031325"/>
            </a:xfrm>
            <a:prstGeom prst="rect">
              <a:avLst/>
            </a:prstGeom>
          </p:spPr>
          <p:txBody>
            <a:bodyPr wrap="square">
              <a:spAutoFit/>
            </a:bodyPr>
            <a:lstStyle/>
            <a:p>
              <a:pPr algn="ctr" fontAlgn="auto">
                <a:spcBef>
                  <a:spcPts val="0"/>
                </a:spcBef>
                <a:spcAft>
                  <a:spcPts val="0"/>
                </a:spcAft>
                <a:defRPr/>
              </a:pPr>
              <a:r>
                <a:rPr lang="ru-RU" dirty="0" smtClean="0">
                  <a:solidFill>
                    <a:schemeClr val="tx2">
                      <a:lumMod val="75000"/>
                    </a:schemeClr>
                  </a:solidFill>
                  <a:latin typeface="Arial" pitchFamily="34" charset="0"/>
                  <a:cs typeface="Arial" pitchFamily="34" charset="0"/>
                </a:rPr>
                <a:t> </a:t>
              </a:r>
              <a:r>
                <a:rPr lang="en-US" b="1" dirty="0">
                  <a:solidFill>
                    <a:schemeClr val="tx2">
                      <a:lumMod val="75000"/>
                    </a:schemeClr>
                  </a:solidFill>
                  <a:latin typeface="Arial" pitchFamily="34" charset="0"/>
                  <a:cs typeface="Arial" pitchFamily="34" charset="0"/>
                </a:rPr>
                <a:t>Also known as the poet’s narcissus or the pheasant’s eye. The petals represent the parishes of the Principality, and the two </a:t>
              </a:r>
              <a:r>
                <a:rPr lang="en-US" b="1" dirty="0" err="1">
                  <a:solidFill>
                    <a:schemeClr val="tx2">
                      <a:lumMod val="75000"/>
                    </a:schemeClr>
                  </a:solidFill>
                  <a:latin typeface="Arial" pitchFamily="34" charset="0"/>
                  <a:cs typeface="Arial" pitchFamily="34" charset="0"/>
                </a:rPr>
                <a:t>coloured</a:t>
              </a:r>
              <a:r>
                <a:rPr lang="en-US" b="1" dirty="0">
                  <a:solidFill>
                    <a:schemeClr val="tx2">
                      <a:lumMod val="75000"/>
                    </a:schemeClr>
                  </a:solidFill>
                  <a:latin typeface="Arial" pitchFamily="34" charset="0"/>
                  <a:cs typeface="Arial" pitchFamily="34" charset="0"/>
                </a:rPr>
                <a:t> crown in the </a:t>
              </a:r>
              <a:r>
                <a:rPr lang="en-US" b="1" dirty="0" err="1">
                  <a:solidFill>
                    <a:schemeClr val="tx2">
                      <a:lumMod val="75000"/>
                    </a:schemeClr>
                  </a:solidFill>
                  <a:latin typeface="Arial" pitchFamily="34" charset="0"/>
                  <a:cs typeface="Arial" pitchFamily="34" charset="0"/>
                </a:rPr>
                <a:t>centre</a:t>
              </a:r>
              <a:r>
                <a:rPr lang="en-US" b="1" dirty="0">
                  <a:solidFill>
                    <a:schemeClr val="tx2">
                      <a:lumMod val="75000"/>
                    </a:schemeClr>
                  </a:solidFill>
                  <a:latin typeface="Arial" pitchFamily="34" charset="0"/>
                  <a:cs typeface="Arial" pitchFamily="34" charset="0"/>
                </a:rPr>
                <a:t> represents the two co-princes of Andorra.</a:t>
              </a:r>
              <a:endParaRPr lang="ru-RU" b="1" dirty="0">
                <a:solidFill>
                  <a:schemeClr val="tx2">
                    <a:lumMod val="75000"/>
                  </a:schemeClr>
                </a:solidFill>
                <a:latin typeface="Arial" pitchFamily="34" charset="0"/>
                <a:cs typeface="Arial" pitchFamily="34" charset="0"/>
              </a:endParaRPr>
            </a:p>
          </p:txBody>
        </p:sp>
      </p:grpSp>
      <p:sp useBgFill="1">
        <p:nvSpPr>
          <p:cNvPr id="20" name="тур"/>
          <p:cNvSpPr/>
          <p:nvPr/>
        </p:nvSpPr>
        <p:spPr>
          <a:xfrm>
            <a:off x="3249307" y="1909561"/>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ANDORRA</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17" name="Заголовок 1"/>
          <p:cNvSpPr txBox="1">
            <a:spLocks/>
          </p:cNvSpPr>
          <p:nvPr/>
        </p:nvSpPr>
        <p:spPr>
          <a:xfrm>
            <a:off x="292056" y="70016"/>
            <a:ext cx="8599425" cy="1143000"/>
          </a:xfrm>
          <a:prstGeom prst="rect">
            <a:avLst/>
          </a:prstGeom>
          <a:effectLst/>
        </p:spPr>
        <p:txBody>
          <a:bodyPr vert="horz" lIns="91440" tIns="45720" rIns="91440" bIns="45720" rtlCol="0" anchor="t"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p>
          <a:p>
            <a:pPr fontAlgn="auto">
              <a:spcAft>
                <a:spcPts val="0"/>
              </a:spcAft>
              <a:defRPr/>
            </a:pP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narcissus </a:t>
            </a:r>
            <a:b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601277769"/>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childTnLst>
        </p:cTn>
      </p:par>
    </p:tnLst>
    <p:bldLst>
      <p:bldP spid="5" grpId="0" animBg="1"/>
      <p:bldP spid="5"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982942"/>
            <a:ext cx="4121150"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 name="Прямоугольник 2"/>
          <p:cNvSpPr/>
          <p:nvPr/>
        </p:nvSpPr>
        <p:spPr>
          <a:xfrm>
            <a:off x="68392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BELARUS</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4" name="Прямоугольник 3"/>
          <p:cNvSpPr/>
          <p:nvPr/>
        </p:nvSpPr>
        <p:spPr>
          <a:xfrm>
            <a:off x="68392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BULGARIA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92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BHUTAN</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8" name="Группа 7"/>
          <p:cNvGrpSpPr/>
          <p:nvPr/>
        </p:nvGrpSpPr>
        <p:grpSpPr>
          <a:xfrm>
            <a:off x="162411" y="1730885"/>
            <a:ext cx="5723588" cy="5127117"/>
            <a:chOff x="89771" y="1730885"/>
            <a:chExt cx="5723588" cy="5127117"/>
          </a:xfrm>
        </p:grpSpPr>
        <p:grpSp>
          <p:nvGrpSpPr>
            <p:cNvPr id="6" name="Группа 5"/>
            <p:cNvGrpSpPr/>
            <p:nvPr/>
          </p:nvGrpSpPr>
          <p:grpSpPr>
            <a:xfrm>
              <a:off x="89771" y="1730885"/>
              <a:ext cx="5723588" cy="5127117"/>
              <a:chOff x="89771" y="1730885"/>
              <a:chExt cx="5723588" cy="5127117"/>
            </a:xfrm>
          </p:grpSpPr>
          <p:pic>
            <p:nvPicPr>
              <p:cNvPr id="11"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4854" y="1730885"/>
                <a:ext cx="1674000" cy="1116000"/>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7"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967397" y="2012041"/>
                <a:ext cx="3968335" cy="5723588"/>
              </a:xfrm>
              <a:prstGeom prst="rect">
                <a:avLst/>
              </a:prstGeom>
              <a:effectLst>
                <a:outerShdw blurRad="63500" sx="102000" sy="102000" algn="ctr" rotWithShape="0">
                  <a:prstClr val="black">
                    <a:alpha val="40000"/>
                  </a:prstClr>
                </a:outerShdw>
              </a:effectLst>
            </p:spPr>
          </p:pic>
        </p:grpSp>
        <p:sp>
          <p:nvSpPr>
            <p:cNvPr id="14" name="Прямоугольник 13"/>
            <p:cNvSpPr/>
            <p:nvPr/>
          </p:nvSpPr>
          <p:spPr>
            <a:xfrm>
              <a:off x="821155" y="3304174"/>
              <a:ext cx="4326277" cy="3139321"/>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Flax </a:t>
              </a:r>
              <a:r>
                <a:rPr lang="en-US" b="1" dirty="0" smtClean="0">
                  <a:solidFill>
                    <a:schemeClr val="tx2">
                      <a:lumMod val="75000"/>
                    </a:schemeClr>
                  </a:solidFill>
                  <a:latin typeface="Arial" pitchFamily="34" charset="0"/>
                  <a:cs typeface="Arial" pitchFamily="34" charset="0"/>
                </a:rPr>
                <a:t>is known </a:t>
              </a:r>
              <a:r>
                <a:rPr lang="en-US" b="1" dirty="0">
                  <a:solidFill>
                    <a:schemeClr val="tx2">
                      <a:lumMod val="75000"/>
                    </a:schemeClr>
                  </a:solidFill>
                  <a:latin typeface="Arial" pitchFamily="34" charset="0"/>
                  <a:cs typeface="Arial" pitchFamily="34" charset="0"/>
                </a:rPr>
                <a:t>as common flax or </a:t>
              </a:r>
              <a:r>
                <a:rPr lang="en-US" b="1" dirty="0" smtClean="0">
                  <a:solidFill>
                    <a:schemeClr val="tx2">
                      <a:lumMod val="75000"/>
                    </a:schemeClr>
                  </a:solidFill>
                  <a:latin typeface="Arial" pitchFamily="34" charset="0"/>
                  <a:cs typeface="Arial" pitchFamily="34" charset="0"/>
                </a:rPr>
                <a:t>linseed. It </a:t>
              </a:r>
              <a:r>
                <a:rPr lang="en-US" b="1" dirty="0">
                  <a:solidFill>
                    <a:schemeClr val="tx2">
                      <a:lumMod val="75000"/>
                    </a:schemeClr>
                  </a:solidFill>
                  <a:latin typeface="Arial" pitchFamily="34" charset="0"/>
                  <a:cs typeface="Arial" pitchFamily="34" charset="0"/>
                </a:rPr>
                <a:t>is a food and fiber crop cultivated in cooler regions of the world. The textiles made from flax are known in the Western countries as linen, and traditionally used for bed sheets, underclothes, and table linen. The oil is known as linseed oil. In addition to referring to the plant itself, the word "flax" may refer to the unspun fibers of the flax plant.</a:t>
              </a:r>
              <a:endParaRPr lang="ru-RU" b="1" dirty="0">
                <a:solidFill>
                  <a:schemeClr val="tx2">
                    <a:lumMod val="75000"/>
                  </a:schemeClr>
                </a:solidFill>
                <a:latin typeface="Arial" pitchFamily="34" charset="0"/>
                <a:cs typeface="Arial" pitchFamily="34" charset="0"/>
              </a:endParaRPr>
            </a:p>
          </p:txBody>
        </p:sp>
      </p:grpSp>
      <p:sp useBgFill="1">
        <p:nvSpPr>
          <p:cNvPr id="17" name="швейц"/>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BELARUS</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16" name="Заголовок 1"/>
          <p:cNvSpPr txBox="1">
            <a:spLocks/>
          </p:cNvSpPr>
          <p:nvPr/>
        </p:nvSpPr>
        <p:spPr>
          <a:xfrm>
            <a:off x="401618" y="0"/>
            <a:ext cx="8162504" cy="1143000"/>
          </a:xfrm>
          <a:prstGeom prst="rect">
            <a:avLst/>
          </a:prstGeom>
          <a:effectLst/>
        </p:spPr>
        <p:txBody>
          <a:bodyPr vert="horz" lIns="91440" tIns="45720" rIns="91440" bIns="45720" rtlCol="0" anchor="t"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p>
          <a:p>
            <a:pPr marL="0" indent="0" fontAlgn="auto">
              <a:spcAft>
                <a:spcPts val="0"/>
              </a:spcAft>
              <a:buNone/>
              <a:defRPr/>
            </a:pP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fla</a:t>
            </a:r>
            <a:r>
              <a:rPr lang="en-US" sz="3200"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x</a:t>
            </a: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5"/>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Прямоугольник 2"/>
          <p:cNvSpPr/>
          <p:nvPr/>
        </p:nvSpPr>
        <p:spPr>
          <a:xfrm>
            <a:off x="68356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solidFill>
                  <a:srgbClr val="C00000"/>
                </a:solidFill>
                <a:effectLst>
                  <a:outerShdw blurRad="38100" dist="38100" dir="2700000" algn="tl">
                    <a:srgbClr val="000000">
                      <a:alpha val="43137"/>
                    </a:srgbClr>
                  </a:outerShdw>
                </a:effectLst>
              </a:rPr>
              <a:t>AUSTRIA </a:t>
            </a:r>
            <a:endParaRPr lang="ru-RU" sz="2800" b="1" dirty="0">
              <a:ln w="11430"/>
              <a:solidFill>
                <a:srgbClr val="C00000"/>
              </a:solidFill>
              <a:effectLst>
                <a:outerShdw blurRad="38100" dist="38100" dir="2700000" algn="tl">
                  <a:srgbClr val="000000">
                    <a:alpha val="43137"/>
                  </a:srgbClr>
                </a:outerShdw>
              </a:effectLst>
              <a:cs typeface="Arial" pitchFamily="34" charset="0"/>
            </a:endParaRPr>
          </a:p>
        </p:txBody>
      </p:sp>
      <p:sp useBgFill="1">
        <p:nvSpPr>
          <p:cNvPr id="4" name="Прямоугольник 3"/>
          <p:cNvSpPr/>
          <p:nvPr/>
        </p:nvSpPr>
        <p:spPr>
          <a:xfrm>
            <a:off x="68356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ARGENTINA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56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AUSTRALIA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14" name="Группа 13"/>
          <p:cNvGrpSpPr/>
          <p:nvPr/>
        </p:nvGrpSpPr>
        <p:grpSpPr>
          <a:xfrm>
            <a:off x="31049" y="1772816"/>
            <a:ext cx="5250193" cy="4912350"/>
            <a:chOff x="162886" y="1540986"/>
            <a:chExt cx="5250193" cy="4912350"/>
          </a:xfrm>
        </p:grpSpPr>
        <p:pic>
          <p:nvPicPr>
            <p:cNvPr id="16" name="Рисунок 15"/>
            <p:cNvPicPr>
              <a:picLocks/>
            </p:cNvPicPr>
            <p:nvPr/>
          </p:nvPicPr>
          <p:blipFill>
            <a:blip r:embed="rId5">
              <a:extLst>
                <a:ext uri="{28A0092B-C50C-407E-A947-70E740481C1C}">
                  <a14:useLocalDpi xmlns:a14="http://schemas.microsoft.com/office/drawing/2010/main" val="0"/>
                </a:ext>
              </a:extLst>
            </a:blip>
            <a:stretch>
              <a:fillRect/>
            </a:stretch>
          </p:blipFill>
          <p:spPr>
            <a:xfrm>
              <a:off x="704737" y="1540986"/>
              <a:ext cx="1674000" cy="1116000"/>
            </a:xfrm>
            <a:prstGeom prst="rect">
              <a:avLst/>
            </a:prstGeom>
          </p:spPr>
        </p:pic>
        <p:grpSp>
          <p:nvGrpSpPr>
            <p:cNvPr id="18" name="Группа 17"/>
            <p:cNvGrpSpPr/>
            <p:nvPr/>
          </p:nvGrpSpPr>
          <p:grpSpPr>
            <a:xfrm>
              <a:off x="162886" y="2953537"/>
              <a:ext cx="5250193" cy="3499799"/>
              <a:chOff x="162886" y="2953537"/>
              <a:chExt cx="5250193" cy="3499799"/>
            </a:xfrm>
          </p:grpSpPr>
          <p:pic>
            <p:nvPicPr>
              <p:cNvPr id="21" name="Рисунок 20"/>
              <p:cNvPicPr>
                <a:picLocks noChangeAspect="1"/>
              </p:cNvPicPr>
              <p:nvPr/>
            </p:nvPicPr>
            <p:blipFill>
              <a:blip r:embed="rId6"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038083" y="2078340"/>
                <a:ext cx="3499799" cy="5250193"/>
              </a:xfrm>
              <a:prstGeom prst="rect">
                <a:avLst/>
              </a:prstGeom>
              <a:effectLst>
                <a:outerShdw blurRad="63500" sx="102000" sy="102000" algn="ctr" rotWithShape="0">
                  <a:prstClr val="black">
                    <a:alpha val="40000"/>
                  </a:prstClr>
                </a:outerShdw>
              </a:effectLst>
            </p:spPr>
          </p:pic>
          <p:sp>
            <p:nvSpPr>
              <p:cNvPr id="22" name="Прямоугольник 21"/>
              <p:cNvSpPr/>
              <p:nvPr/>
            </p:nvSpPr>
            <p:spPr>
              <a:xfrm>
                <a:off x="948879" y="3501008"/>
                <a:ext cx="3678205" cy="2308324"/>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The Golden Wattle blooms in spring, - beginning September - in Australia, with large fluffy, yellow, sweet smelling flower heads. Each Golden Wattle flower head is a bunch of many tiny flowers. Acacias are popularly called Wattle.</a:t>
                </a:r>
                <a:endParaRPr lang="ru-RU" b="1" dirty="0">
                  <a:solidFill>
                    <a:schemeClr val="tx2">
                      <a:lumMod val="75000"/>
                    </a:schemeClr>
                  </a:solidFill>
                  <a:latin typeface="Arial" pitchFamily="34" charset="0"/>
                  <a:cs typeface="Arial" pitchFamily="34" charset="0"/>
                </a:endParaRPr>
              </a:p>
            </p:txBody>
          </p:sp>
        </p:grpSp>
      </p:grpSp>
      <p:sp useBgFill="1">
        <p:nvSpPr>
          <p:cNvPr id="19" name="амер"/>
          <p:cNvSpPr/>
          <p:nvPr/>
        </p:nvSpPr>
        <p:spPr>
          <a:xfrm>
            <a:off x="2656146"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AUSTRALIA</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00" b="100000" l="0" r="100000">
                        <a14:foregroundMark x1="44391" y1="2400" x2="48237" y2="7300"/>
                        <a14:foregroundMark x1="46795" y1="13700" x2="46795" y2="13700"/>
                        <a14:foregroundMark x1="14103" y1="49900" x2="20994" y2="68500"/>
                        <a14:foregroundMark x1="35577" y1="53300" x2="35577" y2="53300"/>
                        <a14:foregroundMark x1="41987" y1="56900" x2="41987" y2="56900"/>
                        <a14:foregroundMark x1="20032" y1="68500" x2="20032" y2="68500"/>
                        <a14:foregroundMark x1="26763" y1="70300" x2="26763" y2="70300"/>
                        <a14:foregroundMark x1="46795" y1="70900" x2="46795" y2="70900"/>
                        <a14:foregroundMark x1="88782" y1="63600" x2="88782" y2="63600"/>
                        <a14:backgroundMark x1="17628" y1="53900" x2="7853" y2="56600"/>
                        <a14:backgroundMark x1="27244" y1="56000" x2="28365" y2="56900"/>
                        <a14:backgroundMark x1="31731" y1="58400" x2="34615" y2="57500"/>
                        <a14:backgroundMark x1="26763" y1="62100" x2="29808" y2="63300"/>
                        <a14:backgroundMark x1="21474" y1="63900" x2="22917" y2="67000"/>
                        <a14:backgroundMark x1="18109" y1="64800" x2="18109" y2="64800"/>
                        <a14:backgroundMark x1="30288" y1="50500" x2="27885" y2="53300"/>
                        <a14:backgroundMark x1="33654" y1="56600" x2="44391" y2="57200"/>
                      </a14:backgroundRemoval>
                    </a14:imgEffect>
                  </a14:imgLayer>
                </a14:imgProps>
              </a:ext>
              <a:ext uri="{28A0092B-C50C-407E-A947-70E740481C1C}">
                <a14:useLocalDpi xmlns:a14="http://schemas.microsoft.com/office/drawing/2010/main" val="0"/>
              </a:ext>
            </a:extLst>
          </a:blip>
          <a:srcRect/>
          <a:stretch>
            <a:fillRect/>
          </a:stretch>
        </p:blipFill>
        <p:spPr bwMode="auto">
          <a:xfrm>
            <a:off x="5035557" y="892240"/>
            <a:ext cx="3604923" cy="577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Заголовок 1"/>
          <p:cNvSpPr>
            <a:spLocks noGrp="1"/>
          </p:cNvSpPr>
          <p:nvPr>
            <p:ph type="title"/>
          </p:nvPr>
        </p:nvSpPr>
        <p:spPr>
          <a:xfrm>
            <a:off x="413995" y="0"/>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Golden wattle</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546837564"/>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Прямоугольник 3"/>
          <p:cNvSpPr/>
          <p:nvPr/>
        </p:nvSpPr>
        <p:spPr>
          <a:xfrm>
            <a:off x="68392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BERMUDA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92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BRAZIL</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6" name="Прямоугольник 5"/>
          <p:cNvSpPr/>
          <p:nvPr/>
        </p:nvSpPr>
        <p:spPr>
          <a:xfrm>
            <a:off x="68392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BELGIUM</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11" name="Группа 10"/>
          <p:cNvGrpSpPr/>
          <p:nvPr/>
        </p:nvGrpSpPr>
        <p:grpSpPr>
          <a:xfrm>
            <a:off x="179511" y="1774162"/>
            <a:ext cx="5706488" cy="4947366"/>
            <a:chOff x="179510" y="1810138"/>
            <a:chExt cx="5706488" cy="4947366"/>
          </a:xfrm>
        </p:grpSpPr>
        <p:pic>
          <p:nvPicPr>
            <p:cNvPr id="14" name="Рисунок 13"/>
            <p:cNvPicPr>
              <a:picLocks noChangeAspect="1"/>
            </p:cNvPicPr>
            <p:nvPr/>
          </p:nvPicPr>
          <p:blipFill>
            <a:blip r:embed="rId5"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130770" y="2002277"/>
              <a:ext cx="3803967" cy="5706488"/>
            </a:xfrm>
            <a:prstGeom prst="rect">
              <a:avLst/>
            </a:prstGeom>
            <a:effectLst>
              <a:outerShdw blurRad="63500" sx="102000" sy="102000" algn="ctr" rotWithShape="0">
                <a:prstClr val="black">
                  <a:alpha val="40000"/>
                </a:prstClr>
              </a:outerShdw>
            </a:effectLst>
          </p:spPr>
        </p:pic>
        <p:grpSp>
          <p:nvGrpSpPr>
            <p:cNvPr id="7" name="Группа 6"/>
            <p:cNvGrpSpPr/>
            <p:nvPr/>
          </p:nvGrpSpPr>
          <p:grpSpPr>
            <a:xfrm>
              <a:off x="690662" y="1810138"/>
              <a:ext cx="4241377" cy="4693140"/>
              <a:chOff x="690662" y="1810138"/>
              <a:chExt cx="4241377" cy="4693140"/>
            </a:xfrm>
          </p:grpSpPr>
          <p:pic>
            <p:nvPicPr>
              <p:cNvPr id="9"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0662" y="1810138"/>
                <a:ext cx="1678195" cy="1116000"/>
              </a:xfrm>
              <a:prstGeom prst="rect">
                <a:avLst/>
              </a:prstGeom>
              <a:ln>
                <a:noFill/>
              </a:ln>
              <a:effectLst>
                <a:outerShdw blurRad="292100" dist="139700" dir="2700000" algn="tl" rotWithShape="0">
                  <a:srgbClr val="333333">
                    <a:alpha val="65000"/>
                  </a:srgbClr>
                </a:outerShdw>
              </a:effectLst>
            </p:spPr>
          </p:pic>
          <p:sp>
            <p:nvSpPr>
              <p:cNvPr id="15" name="Прямоугольник 14"/>
              <p:cNvSpPr/>
              <p:nvPr/>
            </p:nvSpPr>
            <p:spPr>
              <a:xfrm>
                <a:off x="893200" y="3363957"/>
                <a:ext cx="4038839" cy="3139321"/>
              </a:xfrm>
              <a:prstGeom prst="rect">
                <a:avLst/>
              </a:prstGeom>
            </p:spPr>
            <p:txBody>
              <a:bodyPr wrap="square">
                <a:spAutoFit/>
              </a:bodyPr>
              <a:lstStyle/>
              <a:p>
                <a:pPr algn="ctr" fontAlgn="auto">
                  <a:spcBef>
                    <a:spcPts val="0"/>
                  </a:spcBef>
                  <a:spcAft>
                    <a:spcPts val="0"/>
                  </a:spcAft>
                  <a:defRPr/>
                </a:pPr>
                <a:r>
                  <a:rPr lang="en-US" b="1" dirty="0" smtClean="0">
                    <a:solidFill>
                      <a:schemeClr val="tx2">
                        <a:lumMod val="75000"/>
                      </a:schemeClr>
                    </a:solidFill>
                    <a:latin typeface="Arial" pitchFamily="34" charset="0"/>
                    <a:cs typeface="Arial" pitchFamily="34" charset="0"/>
                  </a:rPr>
                  <a:t>The </a:t>
                </a:r>
                <a:r>
                  <a:rPr lang="en-US" b="1" dirty="0">
                    <a:solidFill>
                      <a:schemeClr val="tx2">
                        <a:lumMod val="75000"/>
                      </a:schemeClr>
                    </a:solidFill>
                    <a:latin typeface="Arial" pitchFamily="34" charset="0"/>
                    <a:cs typeface="Arial" pitchFamily="34" charset="0"/>
                  </a:rPr>
                  <a:t>center of the flower has a whorl of stamens surrounded by a cup of four petals. The pollen of the oriental poppy is dark blue</a:t>
                </a:r>
                <a:r>
                  <a:rPr lang="en-US" b="1" dirty="0" smtClean="0">
                    <a:solidFill>
                      <a:schemeClr val="tx2">
                        <a:lumMod val="75000"/>
                      </a:schemeClr>
                    </a:solidFill>
                    <a:latin typeface="Arial" pitchFamily="34" charset="0"/>
                    <a:cs typeface="Arial" pitchFamily="34" charset="0"/>
                  </a:rPr>
                  <a:t>. Poppy </a:t>
                </a:r>
                <a:r>
                  <a:rPr lang="en-US" b="1" dirty="0">
                    <a:solidFill>
                      <a:schemeClr val="tx2">
                        <a:lumMod val="75000"/>
                      </a:schemeClr>
                    </a:solidFill>
                    <a:latin typeface="Arial" pitchFamily="34" charset="0"/>
                    <a:cs typeface="Arial" pitchFamily="34" charset="0"/>
                  </a:rPr>
                  <a:t>seeds are use in backing and cooking.. Poppies has long been used as a symbol of both sleep and death. </a:t>
                </a:r>
                <a:endParaRPr lang="en-US" b="1" dirty="0" smtClean="0">
                  <a:solidFill>
                    <a:schemeClr val="tx2">
                      <a:lumMod val="75000"/>
                    </a:schemeClr>
                  </a:solidFill>
                  <a:latin typeface="Arial" pitchFamily="34" charset="0"/>
                  <a:cs typeface="Arial" pitchFamily="34" charset="0"/>
                </a:endParaRPr>
              </a:p>
              <a:p>
                <a:pPr algn="ctr" fontAlgn="auto">
                  <a:spcBef>
                    <a:spcPts val="0"/>
                  </a:spcBef>
                  <a:spcAft>
                    <a:spcPts val="0"/>
                  </a:spcAft>
                  <a:defRPr/>
                </a:pPr>
                <a:r>
                  <a:rPr lang="en-US" b="1" dirty="0" smtClean="0">
                    <a:solidFill>
                      <a:schemeClr val="tx2">
                        <a:lumMod val="75000"/>
                      </a:schemeClr>
                    </a:solidFill>
                    <a:latin typeface="Arial" pitchFamily="34" charset="0"/>
                    <a:cs typeface="Arial" pitchFamily="34" charset="0"/>
                  </a:rPr>
                  <a:t>Sleep </a:t>
                </a:r>
                <a:r>
                  <a:rPr lang="en-US" b="1" dirty="0">
                    <a:solidFill>
                      <a:schemeClr val="tx2">
                        <a:lumMod val="75000"/>
                      </a:schemeClr>
                    </a:solidFill>
                    <a:latin typeface="Arial" pitchFamily="34" charset="0"/>
                    <a:cs typeface="Arial" pitchFamily="34" charset="0"/>
                  </a:rPr>
                  <a:t>because of the opium extracted and death because of its </a:t>
                </a:r>
                <a:endParaRPr lang="en-US" b="1" dirty="0" smtClean="0">
                  <a:solidFill>
                    <a:schemeClr val="tx2">
                      <a:lumMod val="75000"/>
                    </a:schemeClr>
                  </a:solidFill>
                  <a:latin typeface="Arial" pitchFamily="34" charset="0"/>
                  <a:cs typeface="Arial" pitchFamily="34" charset="0"/>
                </a:endParaRPr>
              </a:p>
              <a:p>
                <a:pPr algn="ctr" fontAlgn="auto">
                  <a:spcBef>
                    <a:spcPts val="0"/>
                  </a:spcBef>
                  <a:spcAft>
                    <a:spcPts val="0"/>
                  </a:spcAft>
                  <a:defRPr/>
                </a:pPr>
                <a:r>
                  <a:rPr lang="en-US" b="1" dirty="0" smtClean="0">
                    <a:solidFill>
                      <a:schemeClr val="tx2">
                        <a:lumMod val="75000"/>
                      </a:schemeClr>
                    </a:solidFill>
                    <a:latin typeface="Arial" pitchFamily="34" charset="0"/>
                    <a:cs typeface="Arial" pitchFamily="34" charset="0"/>
                  </a:rPr>
                  <a:t>bloody </a:t>
                </a:r>
                <a:r>
                  <a:rPr lang="en-US" b="1" dirty="0">
                    <a:solidFill>
                      <a:schemeClr val="tx2">
                        <a:lumMod val="75000"/>
                      </a:schemeClr>
                    </a:solidFill>
                    <a:latin typeface="Arial" pitchFamily="34" charset="0"/>
                    <a:cs typeface="Arial" pitchFamily="34" charset="0"/>
                  </a:rPr>
                  <a:t>color.</a:t>
                </a:r>
                <a:endParaRPr lang="ru-RU" b="1" dirty="0">
                  <a:solidFill>
                    <a:schemeClr val="tx2">
                      <a:lumMod val="75000"/>
                    </a:schemeClr>
                  </a:solidFill>
                  <a:latin typeface="Arial" pitchFamily="34" charset="0"/>
                  <a:cs typeface="Arial" pitchFamily="34" charset="0"/>
                </a:endParaRPr>
              </a:p>
            </p:txBody>
          </p:sp>
        </p:grpSp>
      </p:grpSp>
      <p:sp useBgFill="1">
        <p:nvSpPr>
          <p:cNvPr id="17" name="фран"/>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BELGIUM</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8667"/>
                    </a14:imgEffect>
                  </a14:imgLayer>
                </a14:imgProps>
              </a:ext>
              <a:ext uri="{28A0092B-C50C-407E-A947-70E740481C1C}">
                <a14:useLocalDpi xmlns:a14="http://schemas.microsoft.com/office/drawing/2010/main" val="0"/>
              </a:ext>
            </a:extLst>
          </a:blip>
          <a:srcRect/>
          <a:stretch>
            <a:fillRect/>
          </a:stretch>
        </p:blipFill>
        <p:spPr bwMode="auto">
          <a:xfrm>
            <a:off x="5308036" y="2491898"/>
            <a:ext cx="4213299" cy="421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Заголовок 1"/>
          <p:cNvSpPr>
            <a:spLocks noGrp="1"/>
          </p:cNvSpPr>
          <p:nvPr>
            <p:ph type="title"/>
          </p:nvPr>
        </p:nvSpPr>
        <p:spPr>
          <a:xfrm>
            <a:off x="192975" y="4337"/>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red poppy</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100"/>
                                  </p:stCondLst>
                                  <p:childTnLst>
                                    <p:animEffect transition="out" filter="dissolv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5"/>
                  </p:tgtEl>
                </p:cond>
              </p:nextCondLst>
            </p:seq>
          </p:childTnLst>
        </p:cTn>
      </p:par>
    </p:tnLst>
    <p:bldLst>
      <p:bldP spid="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Прямоугольник 2"/>
          <p:cNvSpPr/>
          <p:nvPr/>
        </p:nvSpPr>
        <p:spPr>
          <a:xfrm>
            <a:off x="68392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ETHIOPIA</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4" name="Прямоугольник 3"/>
          <p:cNvSpPr/>
          <p:nvPr/>
        </p:nvSpPr>
        <p:spPr>
          <a:xfrm>
            <a:off x="68392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FRANCE</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92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EGYPT</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6" name="Группа 5"/>
          <p:cNvGrpSpPr/>
          <p:nvPr/>
        </p:nvGrpSpPr>
        <p:grpSpPr>
          <a:xfrm>
            <a:off x="-1" y="1772816"/>
            <a:ext cx="5628457" cy="4896544"/>
            <a:chOff x="179510" y="1808944"/>
            <a:chExt cx="5628457" cy="4896544"/>
          </a:xfrm>
        </p:grpSpPr>
        <p:pic>
          <p:nvPicPr>
            <p:cNvPr id="11"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1477" y="1808944"/>
              <a:ext cx="1952650" cy="1116000"/>
            </a:xfrm>
            <a:prstGeom prst="rect">
              <a:avLst/>
            </a:prstGeom>
            <a:ln>
              <a:noFill/>
            </a:ln>
            <a:effectLst>
              <a:outerShdw blurRad="292100" dist="139700" dir="2700000" algn="tl" rotWithShape="0">
                <a:srgbClr val="333333">
                  <a:alpha val="65000"/>
                </a:srgbClr>
              </a:outerShdw>
            </a:effectLst>
          </p:spPr>
        </p:pic>
        <p:grpSp>
          <p:nvGrpSpPr>
            <p:cNvPr id="12" name="Группа 11"/>
            <p:cNvGrpSpPr/>
            <p:nvPr/>
          </p:nvGrpSpPr>
          <p:grpSpPr>
            <a:xfrm>
              <a:off x="179510" y="2953537"/>
              <a:ext cx="5628457" cy="3751951"/>
              <a:chOff x="179510" y="2953537"/>
              <a:chExt cx="5628457" cy="3751951"/>
            </a:xfrm>
          </p:grpSpPr>
          <p:pic>
            <p:nvPicPr>
              <p:cNvPr id="13" name="Рисунок 12"/>
              <p:cNvPicPr>
                <a:picLocks noChangeAspect="1"/>
              </p:cNvPicPr>
              <p:nvPr/>
            </p:nvPicPr>
            <p:blipFill>
              <a:blip r:embed="rId6"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117763" y="2015284"/>
                <a:ext cx="3751951" cy="5628457"/>
              </a:xfrm>
              <a:prstGeom prst="rect">
                <a:avLst/>
              </a:prstGeom>
              <a:effectLst>
                <a:outerShdw blurRad="63500" sx="102000" sy="102000" algn="ctr" rotWithShape="0">
                  <a:prstClr val="black">
                    <a:alpha val="40000"/>
                  </a:prstClr>
                </a:outerShdw>
              </a:effectLst>
            </p:spPr>
          </p:pic>
          <p:sp>
            <p:nvSpPr>
              <p:cNvPr id="16" name="Прямоугольник 15"/>
              <p:cNvSpPr/>
              <p:nvPr/>
            </p:nvSpPr>
            <p:spPr>
              <a:xfrm>
                <a:off x="955025" y="3501008"/>
                <a:ext cx="3678205" cy="2585323"/>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The iris, or fleur-de-lis, has been used to represent French royalty since the 13th century and is said to signify perfection, light and life. In heraldic designs used by the French monarchy, the three petals also represented wisdom, faith and chivalry.</a:t>
                </a:r>
                <a:endParaRPr lang="ru-RU" b="1" dirty="0">
                  <a:solidFill>
                    <a:schemeClr val="tx2">
                      <a:lumMod val="75000"/>
                    </a:schemeClr>
                  </a:solidFill>
                  <a:latin typeface="Arial" pitchFamily="34" charset="0"/>
                  <a:cs typeface="Arial" pitchFamily="34" charset="0"/>
                </a:endParaRPr>
              </a:p>
            </p:txBody>
          </p:sp>
        </p:grpSp>
      </p:grpSp>
      <p:sp useBgFill="1">
        <p:nvSpPr>
          <p:cNvPr id="14" name="нор"/>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FRANCE</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5122" name="Picture 2" descr="Картинки по запросу iris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8456" y="1988840"/>
            <a:ext cx="3520967" cy="4913104"/>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372467" y="21922"/>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iris</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5"/>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Прямоугольник 2"/>
          <p:cNvSpPr/>
          <p:nvPr/>
        </p:nvSpPr>
        <p:spPr>
          <a:xfrm>
            <a:off x="683568" y="198884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GREECE</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4" name="Прямоугольник 3"/>
          <p:cNvSpPr/>
          <p:nvPr/>
        </p:nvSpPr>
        <p:spPr>
          <a:xfrm>
            <a:off x="683568" y="342900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GERMANY</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useBgFill="1">
        <p:nvSpPr>
          <p:cNvPr id="5" name="Прямоугольник 4"/>
          <p:cNvSpPr/>
          <p:nvPr/>
        </p:nvSpPr>
        <p:spPr>
          <a:xfrm>
            <a:off x="683568" y="4869160"/>
            <a:ext cx="3240000" cy="1008112"/>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GREENLAND</a:t>
            </a:r>
            <a:endParaRPr lang="ru-RU" sz="28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grpSp>
        <p:nvGrpSpPr>
          <p:cNvPr id="11" name="Группа 10"/>
          <p:cNvGrpSpPr/>
          <p:nvPr/>
        </p:nvGrpSpPr>
        <p:grpSpPr>
          <a:xfrm>
            <a:off x="-180528" y="1772816"/>
            <a:ext cx="6192687" cy="4931714"/>
            <a:chOff x="-1017" y="1808944"/>
            <a:chExt cx="6192687" cy="4931714"/>
          </a:xfrm>
        </p:grpSpPr>
        <p:pic>
          <p:nvPicPr>
            <p:cNvPr id="1026" name="Picture 2" descr="http://33tura.ru/FLAG/europa/germany.gif"/>
            <p:cNvPicPr>
              <a:picLocks noChangeArrowheads="1"/>
            </p:cNvPicPr>
            <p:nvPr/>
          </p:nvPicPr>
          <p:blipFill rotWithShape="1">
            <a:blip r:embed="rId5" cstate="email">
              <a:extLst>
                <a:ext uri="{28A0092B-C50C-407E-A947-70E740481C1C}">
                  <a14:useLocalDpi xmlns:a14="http://schemas.microsoft.com/office/drawing/2010/main"/>
                </a:ext>
              </a:extLst>
            </a:blip>
            <a:srcRect r="8154"/>
            <a:stretch/>
          </p:blipFill>
          <p:spPr bwMode="auto">
            <a:xfrm>
              <a:off x="648882" y="1808944"/>
              <a:ext cx="1764000" cy="1116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Группа 14"/>
            <p:cNvGrpSpPr/>
            <p:nvPr/>
          </p:nvGrpSpPr>
          <p:grpSpPr>
            <a:xfrm>
              <a:off x="-1017" y="2953538"/>
              <a:ext cx="6192687" cy="3787120"/>
              <a:chOff x="-1017" y="2953538"/>
              <a:chExt cx="6192687" cy="3787120"/>
            </a:xfrm>
          </p:grpSpPr>
          <p:pic>
            <p:nvPicPr>
              <p:cNvPr id="16" name="Рисунок 15"/>
              <p:cNvPicPr>
                <a:picLocks noChangeAspect="1"/>
              </p:cNvPicPr>
              <p:nvPr/>
            </p:nvPicPr>
            <p:blipFill>
              <a:blip r:embed="rId6" cstate="email">
                <a:duotone>
                  <a:prstClr val="black"/>
                  <a:srgbClr val="FFFF00">
                    <a:tint val="45000"/>
                    <a:satMod val="400000"/>
                  </a:srgbClr>
                </a:duotone>
                <a:extLst>
                  <a:ext uri="{28A0092B-C50C-407E-A947-70E740481C1C}">
                    <a14:useLocalDpi xmlns:a14="http://schemas.microsoft.com/office/drawing/2010/main"/>
                  </a:ext>
                </a:extLst>
              </a:blip>
              <a:stretch>
                <a:fillRect/>
              </a:stretch>
            </p:blipFill>
            <p:spPr>
              <a:xfrm rot="5400000">
                <a:off x="1201767" y="1750754"/>
                <a:ext cx="3787120" cy="6192687"/>
              </a:xfrm>
              <a:prstGeom prst="rect">
                <a:avLst/>
              </a:prstGeom>
              <a:effectLst>
                <a:outerShdw blurRad="63500" sx="102000" sy="102000" algn="ctr" rotWithShape="0">
                  <a:prstClr val="black">
                    <a:alpha val="40000"/>
                  </a:prstClr>
                </a:outerShdw>
              </a:effectLst>
            </p:spPr>
          </p:pic>
          <p:sp>
            <p:nvSpPr>
              <p:cNvPr id="17" name="Прямоугольник 16"/>
              <p:cNvSpPr/>
              <p:nvPr/>
            </p:nvSpPr>
            <p:spPr>
              <a:xfrm>
                <a:off x="863079" y="3294895"/>
                <a:ext cx="4536504" cy="3139321"/>
              </a:xfrm>
              <a:prstGeom prst="rect">
                <a:avLst/>
              </a:prstGeom>
            </p:spPr>
            <p:txBody>
              <a:bodyPr wrap="square">
                <a:spAutoFit/>
              </a:bodyPr>
              <a:lstStyle/>
              <a:p>
                <a:pPr algn="ctr" fontAlgn="auto">
                  <a:spcBef>
                    <a:spcPts val="0"/>
                  </a:spcBef>
                  <a:spcAft>
                    <a:spcPts val="0"/>
                  </a:spcAft>
                  <a:defRPr/>
                </a:pPr>
                <a:r>
                  <a:rPr lang="en-US" b="1" dirty="0">
                    <a:solidFill>
                      <a:schemeClr val="tx2">
                        <a:lumMod val="75000"/>
                      </a:schemeClr>
                    </a:solidFill>
                    <a:latin typeface="Arial" pitchFamily="34" charset="0"/>
                    <a:cs typeface="Arial" pitchFamily="34" charset="0"/>
                  </a:rPr>
                  <a:t>The floral emblem of Germany is the beautiful cornflower with a refreshing blue color. In Japan, cornflowers are called </a:t>
                </a:r>
                <a:r>
                  <a:rPr lang="en-US" b="1" dirty="0" err="1">
                    <a:solidFill>
                      <a:schemeClr val="tx2">
                        <a:lumMod val="75000"/>
                      </a:schemeClr>
                    </a:solidFill>
                    <a:latin typeface="Arial" pitchFamily="34" charset="0"/>
                    <a:cs typeface="Arial" pitchFamily="34" charset="0"/>
                  </a:rPr>
                  <a:t>Yagurumagiku</a:t>
                </a:r>
                <a:r>
                  <a:rPr lang="en-US" b="1" dirty="0">
                    <a:solidFill>
                      <a:schemeClr val="tx2">
                        <a:lumMod val="75000"/>
                      </a:schemeClr>
                    </a:solidFill>
                    <a:latin typeface="Arial" pitchFamily="34" charset="0"/>
                    <a:cs typeface="Arial" pitchFamily="34" charset="0"/>
                  </a:rPr>
                  <a:t> ("Arrow-wheel Flower") because of their unique shape. It is said that the flower was found as a decoration on the Tomb of Tutankhamun in Egypt. The last Queen of France, Marie Antoinette, also particularly liked silverware with designs of the cornflower.</a:t>
                </a:r>
                <a:endParaRPr lang="ru-RU" b="1" dirty="0">
                  <a:solidFill>
                    <a:schemeClr val="tx2">
                      <a:lumMod val="75000"/>
                    </a:schemeClr>
                  </a:solidFill>
                  <a:latin typeface="Arial" pitchFamily="34" charset="0"/>
                  <a:cs typeface="Arial" pitchFamily="34" charset="0"/>
                </a:endParaRPr>
              </a:p>
            </p:txBody>
          </p:sp>
        </p:grpSp>
      </p:grpSp>
      <p:sp useBgFill="1">
        <p:nvSpPr>
          <p:cNvPr id="22" name="гер"/>
          <p:cNvSpPr/>
          <p:nvPr/>
        </p:nvSpPr>
        <p:spPr>
          <a:xfrm>
            <a:off x="3258000" y="1772816"/>
            <a:ext cx="2628000" cy="1008000"/>
          </a:xfrm>
          <a:prstGeom prst="rect">
            <a:avLst/>
          </a:prstGeom>
          <a:ln>
            <a:noFill/>
          </a:ln>
          <a:scene3d>
            <a:camera prst="orthographicFront"/>
            <a:lightRig rig="threePt" dir="t"/>
          </a:scene3d>
          <a:sp3d>
            <a:bevelT w="203200" prst="coolSlan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GERMANY</a:t>
            </a:r>
            <a:endParaRPr lang="ru-RU" sz="2400"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pic>
        <p:nvPicPr>
          <p:cNvPr id="6146"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400" r="78400">
                        <a14:foregroundMark x1="21000" y1="61400" x2="46800" y2="97600"/>
                        <a14:foregroundMark x1="70600" y1="87000" x2="70200" y2="95400"/>
                      </a14:backgroundRemoval>
                    </a14:imgEffect>
                  </a14:imgLayer>
                </a14:imgProps>
              </a:ext>
              <a:ext uri="{28A0092B-C50C-407E-A947-70E740481C1C}">
                <a14:useLocalDpi xmlns:a14="http://schemas.microsoft.com/office/drawing/2010/main" val="0"/>
              </a:ext>
            </a:extLst>
          </a:blip>
          <a:srcRect r="22410"/>
          <a:stretch/>
        </p:blipFill>
        <p:spPr bwMode="auto">
          <a:xfrm>
            <a:off x="4999420" y="2492895"/>
            <a:ext cx="3267829" cy="421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Заголовок 1"/>
          <p:cNvSpPr>
            <a:spLocks noGrp="1"/>
          </p:cNvSpPr>
          <p:nvPr>
            <p:ph type="title"/>
          </p:nvPr>
        </p:nvSpPr>
        <p:spPr>
          <a:xfrm>
            <a:off x="323528" y="4337"/>
            <a:ext cx="8162504" cy="114300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What country has got </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the corn flower</a:t>
            </a: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
            </a:r>
            <a:b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br>
            <a:r>
              <a:rPr lang="en-US"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cs typeface="Arial" pitchFamily="34" charset="0"/>
              </a:rPr>
              <a:t>as a floral symbol?</a:t>
            </a:r>
            <a:endParaRPr lang="ru-RU"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29261504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Здорово.wav"/>
                                        </p:tgtEl>
                                      </p:cMediaNode>
                                    </p:audio>
                                  </p:sub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_15_m.wav"/>
                                        </p:tgtEl>
                                      </p:cMediaNode>
                                    </p:audio>
                                  </p:subTnLst>
                                </p:cTn>
                              </p:par>
                            </p:childTnLst>
                          </p:cTn>
                        </p:par>
                      </p:childTnLst>
                    </p:cTn>
                  </p:par>
                </p:childTnLst>
              </p:cTn>
              <p:nextCondLst>
                <p:cond evt="onClick" delay="0">
                  <p:tgtEl>
                    <p:spTgt spid="5"/>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Дорога в Рждество"/>
  <p:tag name="ISPRING_RESOURCE_PATHS_HASH_PRESENTER" val="d4998e8101631872acb8ac4b7de52b24c4d72ba"/>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709</Words>
  <Application>Microsoft Office PowerPoint</Application>
  <PresentationFormat>Экран (4:3)</PresentationFormat>
  <Paragraphs>83</Paragraphs>
  <Slides>13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Презентация PowerPoint</vt:lpstr>
      <vt:lpstr>What country has got  the camOMILE as a floral symbol?</vt:lpstr>
      <vt:lpstr>Презентация PowerPoint</vt:lpstr>
      <vt:lpstr>Презентация PowerPoint</vt:lpstr>
      <vt:lpstr>What country has got  the Golden wattle as a floral symbol?</vt:lpstr>
      <vt:lpstr>What country has got  the red poppy as a floral symbol?</vt:lpstr>
      <vt:lpstr>What country has got  the iris as a floral symbol?</vt:lpstr>
      <vt:lpstr>What country has got  the corn flower as a floral symbol?</vt:lpstr>
      <vt:lpstr>What country has got  the tulip as a floral symbol?</vt:lpstr>
      <vt:lpstr>What country has got the Lily of the valley as a floral symbol?</vt:lpstr>
      <vt:lpstr>Thank You  for Taking part  at my Quiz!</vt:lpstr>
      <vt:lpstr>Источник: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 Рождественской звездой</dc:title>
  <dc:creator>User</dc:creator>
  <cp:keywords>Рождество</cp:keywords>
  <cp:lastModifiedBy>1</cp:lastModifiedBy>
  <cp:revision>35</cp:revision>
  <dcterms:created xsi:type="dcterms:W3CDTF">2014-11-15T21:26:38Z</dcterms:created>
  <dcterms:modified xsi:type="dcterms:W3CDTF">2018-04-27T15:08:29Z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5858583</vt:lpwstr>
  </property>
  <property fmtid="{D5CDD505-2E9C-101B-9397-08002B2CF9AE}" pid="3" name="NXPowerLiteSettings">
    <vt:lpwstr>F7000400038000</vt:lpwstr>
  </property>
  <property fmtid="{D5CDD505-2E9C-101B-9397-08002B2CF9AE}" pid="4" name="NXPowerLiteVersion">
    <vt:lpwstr>D6.1.2</vt:lpwstr>
  </property>
</Properties>
</file>