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7" r:id="rId3"/>
    <p:sldId id="257" r:id="rId4"/>
    <p:sldId id="258" r:id="rId5"/>
    <p:sldId id="259" r:id="rId6"/>
    <p:sldId id="268" r:id="rId7"/>
    <p:sldId id="269" r:id="rId8"/>
    <p:sldId id="260" r:id="rId9"/>
    <p:sldId id="261" r:id="rId10"/>
    <p:sldId id="270" r:id="rId11"/>
    <p:sldId id="262" r:id="rId12"/>
    <p:sldId id="263" r:id="rId13"/>
    <p:sldId id="264" r:id="rId14"/>
    <p:sldId id="271" r:id="rId15"/>
    <p:sldId id="272" r:id="rId16"/>
    <p:sldId id="273" r:id="rId17"/>
    <p:sldId id="276" r:id="rId18"/>
    <p:sldId id="274" r:id="rId19"/>
    <p:sldId id="275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15.05.2018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43704"/>
            <a:ext cx="7200800" cy="2073915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sz="4800" i="1" dirty="0" smtClean="0">
                <a:solidFill>
                  <a:srgbClr val="0070C0"/>
                </a:solidFill>
              </a:rPr>
              <a:t>Проект </a:t>
            </a:r>
            <a:r>
              <a:rPr lang="ru-RU" sz="4800" i="1" dirty="0" smtClean="0">
                <a:solidFill>
                  <a:schemeClr val="tx1"/>
                </a:solidFill>
              </a:rPr>
              <a:t/>
            </a:r>
            <a:br>
              <a:rPr lang="ru-RU" sz="4800" i="1" dirty="0" smtClean="0">
                <a:solidFill>
                  <a:schemeClr val="tx1"/>
                </a:solidFill>
              </a:rPr>
            </a:br>
            <a:r>
              <a:rPr lang="ru-RU" sz="4800" b="1" i="1" dirty="0" smtClean="0">
                <a:solidFill>
                  <a:srgbClr val="C00000"/>
                </a:solidFill>
              </a:rPr>
              <a:t>« Физика и сценический фокус» 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4077072"/>
            <a:ext cx="2880320" cy="1728192"/>
          </a:xfrm>
        </p:spPr>
        <p:txBody>
          <a:bodyPr>
            <a:noAutofit/>
          </a:bodyPr>
          <a:lstStyle/>
          <a:p>
            <a:pPr algn="ctr"/>
            <a:r>
              <a:rPr lang="ru-RU" sz="1800" i="1" dirty="0" smtClean="0">
                <a:solidFill>
                  <a:srgbClr val="002060"/>
                </a:solidFill>
              </a:rPr>
              <a:t>Автор:</a:t>
            </a:r>
          </a:p>
          <a:p>
            <a:pPr algn="ctr"/>
            <a:r>
              <a:rPr lang="ru-RU" sz="1800" i="1" dirty="0">
                <a:solidFill>
                  <a:srgbClr val="002060"/>
                </a:solidFill>
              </a:rPr>
              <a:t>у</a:t>
            </a:r>
            <a:r>
              <a:rPr lang="ru-RU" sz="1800" i="1" dirty="0" smtClean="0">
                <a:solidFill>
                  <a:srgbClr val="002060"/>
                </a:solidFill>
              </a:rPr>
              <a:t>чащаяся 9 класса</a:t>
            </a:r>
          </a:p>
          <a:p>
            <a:pPr algn="ctr"/>
            <a:r>
              <a:rPr lang="ru-RU" sz="1800" i="1" dirty="0" err="1" smtClean="0">
                <a:solidFill>
                  <a:srgbClr val="002060"/>
                </a:solidFill>
              </a:rPr>
              <a:t>Швадченко</a:t>
            </a:r>
            <a:r>
              <a:rPr lang="ru-RU" sz="1800" i="1" dirty="0" smtClean="0">
                <a:solidFill>
                  <a:srgbClr val="002060"/>
                </a:solidFill>
              </a:rPr>
              <a:t> Оксана</a:t>
            </a:r>
          </a:p>
          <a:p>
            <a:pPr algn="ctr"/>
            <a:r>
              <a:rPr lang="ru-RU" sz="1800" i="1" dirty="0" smtClean="0">
                <a:solidFill>
                  <a:srgbClr val="002060"/>
                </a:solidFill>
              </a:rPr>
              <a:t>Руководитель:</a:t>
            </a:r>
          </a:p>
          <a:p>
            <a:pPr algn="ctr"/>
            <a:r>
              <a:rPr lang="ru-RU" sz="1800" i="1" dirty="0" err="1" smtClean="0">
                <a:solidFill>
                  <a:srgbClr val="002060"/>
                </a:solidFill>
              </a:rPr>
              <a:t>Жарикова</a:t>
            </a:r>
            <a:r>
              <a:rPr lang="ru-RU" sz="1800" i="1" dirty="0" smtClean="0">
                <a:solidFill>
                  <a:srgbClr val="002060"/>
                </a:solidFill>
              </a:rPr>
              <a:t> Светлана Семеновна</a:t>
            </a:r>
            <a:endParaRPr lang="ru-RU" sz="1800" i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17" y="3284984"/>
            <a:ext cx="4021695" cy="30963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94017" y="0"/>
            <a:ext cx="7178383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МКОУ «</a:t>
            </a:r>
            <a:r>
              <a:rPr lang="ru-RU" sz="11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Табулгинская</a:t>
            </a:r>
            <a: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средняя общеобразовательная школа </a:t>
            </a:r>
            <a:b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им. </a:t>
            </a:r>
            <a:r>
              <a:rPr lang="ru-RU" sz="11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П.Д.Слюсарева</a:t>
            </a:r>
            <a: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b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Чистоозерного  района  Новосибирской  области</a:t>
            </a:r>
            <a:endParaRPr lang="ru-RU" sz="1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12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91264" cy="1084982"/>
          </a:xfrm>
        </p:spPr>
        <p:txBody>
          <a:bodyPr/>
          <a:lstStyle/>
          <a:p>
            <a:pPr marL="114300" lvl="0" algn="ctr">
              <a:spcBef>
                <a:spcPct val="20000"/>
              </a:spcBef>
            </a:pPr>
            <a:r>
              <a:rPr lang="ru-RU" sz="5400" b="1" dirty="0">
                <a:solidFill>
                  <a:srgbClr val="C00000"/>
                </a:solidFill>
                <a:ea typeface="+mn-ea"/>
                <a:cs typeface="+mn-cs"/>
              </a:rPr>
              <a:t>Практическая часть</a:t>
            </a:r>
            <a:r>
              <a:rPr lang="ru-RU" sz="54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54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00200"/>
            <a:ext cx="7056784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5400" b="1" spc="-100" dirty="0" smtClean="0">
                <a:solidFill>
                  <a:srgbClr val="C00000"/>
                </a:solidFill>
                <a:latin typeface="Cambria"/>
                <a:ea typeface="+mj-ea"/>
                <a:cs typeface="+mj-cs"/>
              </a:rPr>
              <a:t>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600200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spc="-100" dirty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Фокус №1 </a:t>
            </a:r>
            <a:r>
              <a:rPr lang="ru-RU" sz="2800" b="1" i="1" spc="-100" dirty="0" smtClean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«</a:t>
            </a:r>
            <a:r>
              <a:rPr lang="ru-RU" sz="2800" b="1" i="1" spc="-100" dirty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Мыльный вулкан</a:t>
            </a:r>
            <a:r>
              <a:rPr lang="ru-RU" sz="2800" b="1" i="1" spc="-100" dirty="0" smtClean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»</a:t>
            </a:r>
            <a:endParaRPr lang="ru-RU" sz="2800" b="1" i="1" spc="-100" dirty="0">
              <a:solidFill>
                <a:srgbClr val="002060"/>
              </a:solidFill>
              <a:latin typeface="Cambria"/>
              <a:ea typeface="+mj-ea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ru-RU" sz="2800" b="1" i="1" spc="-100" dirty="0" smtClean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Фокус </a:t>
            </a:r>
            <a:r>
              <a:rPr lang="ru-RU" sz="2800" b="1" i="1" spc="-100" dirty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№</a:t>
            </a:r>
            <a:r>
              <a:rPr lang="ru-RU" sz="2800" b="1" i="1" spc="-100" dirty="0" smtClean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2 «Лавовая </a:t>
            </a:r>
            <a:r>
              <a:rPr lang="ru-RU" sz="2800" b="1" i="1" spc="-100" dirty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лампа</a:t>
            </a:r>
            <a:r>
              <a:rPr lang="ru-RU" sz="2800" b="1" i="1" spc="-100" dirty="0" smtClean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»</a:t>
            </a:r>
          </a:p>
          <a:p>
            <a:pPr algn="ctr">
              <a:lnSpc>
                <a:spcPct val="150000"/>
              </a:lnSpc>
            </a:pPr>
            <a:r>
              <a:rPr lang="ru-RU" sz="2800" b="1" i="1" spc="-100" dirty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Фокус №</a:t>
            </a:r>
            <a:r>
              <a:rPr lang="ru-RU" sz="2800" b="1" i="1" spc="-100" dirty="0" smtClean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3 «Насос </a:t>
            </a:r>
            <a:r>
              <a:rPr lang="ru-RU" sz="2800" b="1" i="1" spc="-100" dirty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из свечи</a:t>
            </a:r>
            <a:r>
              <a:rPr lang="ru-RU" sz="2800" b="1" i="1" spc="-100" dirty="0" smtClean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»</a:t>
            </a:r>
          </a:p>
          <a:p>
            <a:pPr algn="ctr">
              <a:lnSpc>
                <a:spcPct val="150000"/>
              </a:lnSpc>
            </a:pPr>
            <a:r>
              <a:rPr lang="ru-RU" sz="2800" b="1" i="1" spc="-100" dirty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Фокус №</a:t>
            </a:r>
            <a:r>
              <a:rPr lang="ru-RU" sz="2800" b="1" i="1" spc="-100" dirty="0" smtClean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4  «Поднятие </a:t>
            </a:r>
            <a:r>
              <a:rPr lang="ru-RU" sz="2800" b="1" i="1" spc="-100" dirty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стула вантузом</a:t>
            </a:r>
            <a:r>
              <a:rPr lang="ru-RU" sz="2800" b="1" i="1" spc="-100" dirty="0" smtClean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»</a:t>
            </a:r>
          </a:p>
          <a:p>
            <a:pPr algn="ctr">
              <a:lnSpc>
                <a:spcPct val="150000"/>
              </a:lnSpc>
            </a:pPr>
            <a:r>
              <a:rPr lang="ru-RU" sz="2800" b="1" i="1" spc="-100" dirty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Фокус№</a:t>
            </a:r>
            <a:r>
              <a:rPr lang="ru-RU" sz="2800" b="1" i="1" spc="-100" dirty="0" smtClean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5 «Яйцо </a:t>
            </a:r>
            <a:r>
              <a:rPr lang="ru-RU" sz="2800" b="1" i="1" spc="-100" dirty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, входящее в бутылку</a:t>
            </a:r>
            <a:r>
              <a:rPr lang="ru-RU" sz="2800" b="1" i="1" spc="-100" dirty="0" smtClean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»</a:t>
            </a:r>
          </a:p>
          <a:p>
            <a:pPr algn="ctr">
              <a:lnSpc>
                <a:spcPct val="150000"/>
              </a:lnSpc>
            </a:pPr>
            <a:r>
              <a:rPr lang="ru-RU" sz="2800" b="1" i="1" spc="-100" dirty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Фокус№</a:t>
            </a:r>
            <a:r>
              <a:rPr lang="ru-RU" sz="2800" b="1" i="1" spc="-100" dirty="0" smtClean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6 «Стакан </a:t>
            </a:r>
            <a:r>
              <a:rPr lang="ru-RU" sz="2800" b="1" i="1" spc="-100" dirty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и бумага»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Фокус №1 </a:t>
            </a:r>
            <a:br>
              <a:rPr lang="ru-RU" sz="5400" b="1" i="1" dirty="0" smtClean="0">
                <a:solidFill>
                  <a:srgbClr val="C00000"/>
                </a:solidFill>
              </a:rPr>
            </a:br>
            <a:r>
              <a:rPr lang="ru-RU" sz="5400" b="1" i="1" dirty="0" smtClean="0">
                <a:solidFill>
                  <a:srgbClr val="C00000"/>
                </a:solidFill>
              </a:rPr>
              <a:t>«Мыльный вулкан»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785926"/>
            <a:ext cx="3102254" cy="4073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Пользователь\Desktop\Iuad1M9hxR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57430"/>
            <a:ext cx="3240360" cy="4206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493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5400" b="1" i="1" dirty="0" smtClean="0">
                <a:solidFill>
                  <a:srgbClr val="C00000"/>
                </a:solidFill>
              </a:rPr>
              <a:t>Фокус №2</a:t>
            </a:r>
            <a:br>
              <a:rPr lang="ru-RU" sz="5400" b="1" i="1" dirty="0" smtClean="0">
                <a:solidFill>
                  <a:srgbClr val="C00000"/>
                </a:solidFill>
              </a:rPr>
            </a:br>
            <a:r>
              <a:rPr lang="ru-RU" sz="5400" b="1" i="1" dirty="0" smtClean="0">
                <a:solidFill>
                  <a:srgbClr val="C00000"/>
                </a:solidFill>
              </a:rPr>
              <a:t>«Лавовая лампа»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ользователь\Desktop\4_rU575WKa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07339"/>
            <a:ext cx="3348985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Пользователь\Desktop\cFtqCEnSzp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2774837" cy="3972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503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Фокус №3</a:t>
            </a:r>
            <a:br>
              <a:rPr lang="ru-RU" sz="5400" b="1" i="1" dirty="0" smtClean="0">
                <a:solidFill>
                  <a:srgbClr val="C00000"/>
                </a:solidFill>
              </a:rPr>
            </a:br>
            <a:r>
              <a:rPr lang="ru-RU" sz="5400" b="1" i="1" dirty="0" smtClean="0">
                <a:solidFill>
                  <a:srgbClr val="C00000"/>
                </a:solidFill>
              </a:rPr>
              <a:t>«Насос </a:t>
            </a:r>
            <a:r>
              <a:rPr lang="ru-RU" sz="5400" b="1" i="1" dirty="0">
                <a:solidFill>
                  <a:srgbClr val="C00000"/>
                </a:solidFill>
              </a:rPr>
              <a:t>из </a:t>
            </a:r>
            <a:r>
              <a:rPr lang="ru-RU" sz="5400" b="1" i="1" dirty="0" smtClean="0">
                <a:solidFill>
                  <a:srgbClr val="C00000"/>
                </a:solidFill>
              </a:rPr>
              <a:t>свечи»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ользователь\Desktop\yamXW7H8S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00240"/>
            <a:ext cx="3068303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Пользователь\Desktop\VV5oIgIiuM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071678"/>
            <a:ext cx="3047121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3509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Фокус №4</a:t>
            </a:r>
            <a:br>
              <a:rPr lang="ru-RU" sz="4400" b="1" i="1" dirty="0" smtClean="0">
                <a:solidFill>
                  <a:srgbClr val="C00000"/>
                </a:solidFill>
              </a:rPr>
            </a:br>
            <a:r>
              <a:rPr lang="ru-RU" sz="4400" b="1" i="1" dirty="0" smtClean="0">
                <a:solidFill>
                  <a:srgbClr val="C00000"/>
                </a:solidFill>
              </a:rPr>
              <a:t>«Поднятие стула вантузом»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TD068QnJPO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804" y="1844824"/>
            <a:ext cx="2494715" cy="4200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Пользователь\Desktop\km0Lt5JqNV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123" y="2870707"/>
            <a:ext cx="2467197" cy="3954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6007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Фокус№5</a:t>
            </a:r>
            <a:r>
              <a:rPr lang="ru-RU" b="1" i="1" dirty="0">
                <a:solidFill>
                  <a:srgbClr val="C00000"/>
                </a:solidFill>
              </a:rPr>
              <a:t/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«Яйцо , входящее в бутылку»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2538282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14" y="2708920"/>
            <a:ext cx="2446571" cy="3262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225" y="3212976"/>
            <a:ext cx="2302892" cy="3130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75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Фокус№6</a:t>
            </a:r>
            <a:br>
              <a:rPr lang="ru-RU" sz="5400" b="1" i="1" dirty="0" smtClean="0">
                <a:solidFill>
                  <a:srgbClr val="C00000"/>
                </a:solidFill>
              </a:rPr>
            </a:br>
            <a:r>
              <a:rPr lang="ru-RU" sz="5400" b="1" i="1" dirty="0" smtClean="0">
                <a:solidFill>
                  <a:srgbClr val="C00000"/>
                </a:solidFill>
              </a:rPr>
              <a:t>«Стакан и бумага»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988840"/>
            <a:ext cx="2513450" cy="4293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07" y="1988840"/>
            <a:ext cx="2309434" cy="4293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09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Выводы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00600"/>
          </a:xfrm>
        </p:spPr>
        <p:txBody>
          <a:bodyPr>
            <a:normAutofit/>
          </a:bodyPr>
          <a:lstStyle/>
          <a:p>
            <a:pPr marL="457200" lvl="1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270510" algn="l"/>
                <a:tab pos="5941060" algn="l"/>
                <a:tab pos="624586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различных источниках информации можно найти и самим придумать много занимательных физических опытов, выполняемых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помощью подручного оборудования.</a:t>
            </a:r>
          </a:p>
          <a:p>
            <a:pPr marL="457200" lvl="1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270510" algn="l"/>
                <a:tab pos="5941060" algn="l"/>
                <a:tab pos="624586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2.Занимательные опыты-фокусы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самодельные физические приборы увеличивают спектр демонстраций физических явлений.</a:t>
            </a:r>
          </a:p>
          <a:p>
            <a:pPr marL="457200" lvl="1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270510" algn="l"/>
                <a:tab pos="5941060" algn="l"/>
                <a:tab pos="624586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3.Занимательные опыты -фокусы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позволяют проверить законы физики и теоретические гипотезы, имеющие принципиальное значение для науки.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Заключение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896" cy="44644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>
                <a:solidFill>
                  <a:srgbClr val="002060"/>
                </a:solidFill>
              </a:rPr>
              <a:t>У</a:t>
            </a:r>
            <a:r>
              <a:rPr lang="ru-RU" sz="2800" i="1" dirty="0" smtClean="0">
                <a:solidFill>
                  <a:srgbClr val="002060"/>
                </a:solidFill>
              </a:rPr>
              <a:t>знали</a:t>
            </a:r>
            <a:r>
              <a:rPr lang="ru-RU" sz="2800" i="1" dirty="0">
                <a:solidFill>
                  <a:srgbClr val="002060"/>
                </a:solidFill>
              </a:rPr>
              <a:t>, что искусство фокусов – это одно из самых древних видов искусств, ему более пяти тысяч лет. </a:t>
            </a:r>
            <a:r>
              <a:rPr lang="ru-RU" sz="2800" i="1" dirty="0" smtClean="0">
                <a:solidFill>
                  <a:srgbClr val="002060"/>
                </a:solidFill>
              </a:rPr>
              <a:t>Поняла, </a:t>
            </a:r>
            <a:r>
              <a:rPr lang="ru-RU" sz="2800" i="1" dirty="0">
                <a:solidFill>
                  <a:srgbClr val="002060"/>
                </a:solidFill>
              </a:rPr>
              <a:t>что главный </a:t>
            </a:r>
            <a:r>
              <a:rPr lang="ru-RU" sz="2800" i="1" dirty="0" smtClean="0">
                <a:solidFill>
                  <a:srgbClr val="002060"/>
                </a:solidFill>
              </a:rPr>
              <a:t>секрет фокусов заключается не в волшебстве и магии, а в умении фокусника использовать законы физики и уметь показать фокус так, чтобы его секретная сторона была вне видна зрителю. Таким образом, </a:t>
            </a:r>
            <a:r>
              <a:rPr lang="ru-RU" sz="2800" i="1" dirty="0" smtClean="0">
                <a:solidFill>
                  <a:srgbClr val="002060"/>
                </a:solidFill>
              </a:rPr>
              <a:t>сумела </a:t>
            </a:r>
            <a:r>
              <a:rPr lang="ru-RU" sz="2800" i="1" dirty="0">
                <a:solidFill>
                  <a:srgbClr val="002060"/>
                </a:solidFill>
              </a:rPr>
              <a:t>достичь цели нашего </a:t>
            </a:r>
            <a:r>
              <a:rPr lang="ru-RU" sz="2800" i="1" dirty="0" smtClean="0">
                <a:solidFill>
                  <a:srgbClr val="002060"/>
                </a:solidFill>
              </a:rPr>
              <a:t>исследования </a:t>
            </a:r>
            <a:r>
              <a:rPr lang="ru-RU" sz="2800" i="1" dirty="0">
                <a:solidFill>
                  <a:srgbClr val="002060"/>
                </a:solidFill>
              </a:rPr>
              <a:t>и </a:t>
            </a:r>
            <a:r>
              <a:rPr lang="ru-RU" sz="2800" i="1" dirty="0" smtClean="0">
                <a:solidFill>
                  <a:srgbClr val="002060"/>
                </a:solidFill>
              </a:rPr>
              <a:t>смогла раскрыть </a:t>
            </a:r>
            <a:r>
              <a:rPr lang="ru-RU" sz="2800" i="1" dirty="0">
                <a:solidFill>
                  <a:srgbClr val="002060"/>
                </a:solidFill>
              </a:rPr>
              <a:t>тайну фокусов. Выдвинутая </a:t>
            </a:r>
            <a:r>
              <a:rPr lang="ru-RU" sz="2800" i="1" dirty="0" smtClean="0">
                <a:solidFill>
                  <a:srgbClr val="002060"/>
                </a:solidFill>
              </a:rPr>
              <a:t>гипотеза </a:t>
            </a:r>
            <a:r>
              <a:rPr lang="ru-RU" sz="2800" i="1" dirty="0">
                <a:solidFill>
                  <a:srgbClr val="002060"/>
                </a:solidFill>
              </a:rPr>
              <a:t>подтвердилась. </a:t>
            </a:r>
          </a:p>
        </p:txBody>
      </p:sp>
    </p:spTree>
    <p:extLst>
      <p:ext uri="{BB962C8B-B14F-4D97-AF65-F5344CB8AC3E}">
        <p14:creationId xmlns:p14="http://schemas.microsoft.com/office/powerpoint/2010/main" val="233425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+mj-lt"/>
              </a:rPr>
              <a:t> Спасибо за внимание!</a:t>
            </a:r>
            <a:endParaRPr lang="ru-RU" sz="5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889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/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Эпиграф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800600"/>
          </a:xfrm>
        </p:spPr>
        <p:txBody>
          <a:bodyPr/>
          <a:lstStyle/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«Один опыт стоит тысячу слов» 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rgbClr val="0070C0"/>
                </a:solidFill>
              </a:rPr>
              <a:t>(арабская пословица )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83" y="3184136"/>
            <a:ext cx="2236409" cy="1488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ÐÐ°ÑÑÐ¸Ð½ÐºÐ¸ Ð¿Ð¾ Ð·Ð°Ð¿ÑÐ¾ÑÑ ÐºÐ°ÑÑÐ¸Ð½ÐºÐ¸ Ð¾Ð¿ÑÑÑ Ð¿Ð¾ ÑÐ¸Ð·Ð¸Ðº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48953"/>
            <a:ext cx="1936948" cy="1452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ºÐ°ÑÑÐ¸Ð½ÐºÐ¸ Ð¾Ð¿ÑÑÑ Ð¿Ð¾ ÑÐ¸Ð·Ð¸Ðº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34760"/>
            <a:ext cx="1597311" cy="1837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867" y="5012318"/>
            <a:ext cx="1946750" cy="1452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412" y="2666267"/>
            <a:ext cx="2711270" cy="2006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80" y="5195870"/>
            <a:ext cx="2414322" cy="115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Литература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>
                <a:solidFill>
                  <a:srgbClr val="000000"/>
                </a:solidFill>
                <a:latin typeface="OpenSans"/>
              </a:rPr>
              <a:t>1.Ф.В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OpenSans"/>
              </a:rPr>
              <a:t>Рабиза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 «Забавная физика», Москва, 2000г.</a:t>
            </a:r>
          </a:p>
          <a:p>
            <a:pPr marL="114300" indent="0">
              <a:buNone/>
            </a:pPr>
            <a:r>
              <a:rPr lang="ru-RU" dirty="0" smtClean="0">
                <a:solidFill>
                  <a:srgbClr val="000000"/>
                </a:solidFill>
                <a:latin typeface="OpenSans"/>
              </a:rPr>
              <a:t>2.Я.И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. Перельман «Занимательные задачи и опыты», Москва, 1972г.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45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Актуальность и новизна проекта</a:t>
            </a:r>
            <a:endParaRPr lang="ru-RU" sz="5400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380" y="2060848"/>
            <a:ext cx="8114068" cy="3960440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Фокус-опыт сочетает в себе простоту проведения , доступность в использовании подручных средств . Даёт возможность проведение таких опытов в домашних условиях.</a:t>
            </a: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Позволяет лучше усваивать изучаемый материал и стимулирует интерес к изучаемому предмету .</a:t>
            </a: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Можно использовать фокус-опыт как наглядность на уроках , а также как номера на внеклассных мероприятиях 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2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Цель проекта 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62711"/>
            <a:ext cx="8219256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 Проверить на собственном опыте проведение и объяснение фокусов-опытов.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22291"/>
            <a:ext cx="5715040" cy="3619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49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Задачи проекта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80060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Изучить теорию вопроса и его историю.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Провести ряд опытов самостоятельно.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Самостоятельно объяснить их с применением законов физики.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95417"/>
            <a:ext cx="3747029" cy="2107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ÐÐ°ÑÑÐ¸Ð½ÐºÐ¸ Ð¿Ð¾ Ð·Ð°Ð¿ÑÐ¾ÑÑ ÐºÐ°ÑÑÐ¸Ð½ÐºÐ¸ Ð¾Ð¿ÑÑÑ Ð¿Ð¾ ÑÐ¸Ð·Ð¸Ðº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05" y="3995417"/>
            <a:ext cx="3747029" cy="2107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94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186766" cy="868958"/>
          </a:xfrm>
        </p:spPr>
        <p:txBody>
          <a:bodyPr/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Методы исследования </a:t>
            </a:r>
            <a:r>
              <a:rPr lang="ru-RU" sz="5400" i="1" dirty="0" smtClean="0"/>
              <a:t/>
            </a:r>
            <a:br>
              <a:rPr lang="ru-RU" sz="5400" i="1" dirty="0" smtClean="0"/>
            </a:br>
            <a:endParaRPr lang="ru-RU" sz="5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0"/>
            <a:ext cx="72008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1.Обзор литературы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2.Обзор по сети Интернет</a:t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3.Наблюдение 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4.Эксперимент</a:t>
            </a: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5. Фотосъемка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00200"/>
            <a:ext cx="1440160" cy="4702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4638"/>
            <a:ext cx="8219256" cy="6126162"/>
          </a:xfrm>
        </p:spPr>
        <p:txBody>
          <a:bodyPr/>
          <a:lstStyle/>
          <a:p>
            <a:pPr lvl="1"/>
            <a:endParaRPr lang="ru-RU" sz="2800" b="1" dirty="0" smtClean="0">
              <a:solidFill>
                <a:srgbClr val="C00000"/>
              </a:solidFill>
            </a:endParaRPr>
          </a:p>
          <a:p>
            <a:pPr marL="411480" lvl="1" indent="0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Объект наблюдений</a:t>
            </a:r>
            <a:r>
              <a:rPr lang="ru-RU" sz="3200" dirty="0" smtClean="0">
                <a:solidFill>
                  <a:srgbClr val="C00000"/>
                </a:solidFill>
                <a:latin typeface="+mj-lt"/>
              </a:rPr>
              <a:t>: </a:t>
            </a: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опыты-фокусы</a:t>
            </a:r>
          </a:p>
          <a:p>
            <a:pPr marL="411480" lvl="1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j-lt"/>
              </a:rPr>
            </a:b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Предмет исследования: </a:t>
            </a: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условия проведения фокусов</a:t>
            </a:r>
            <a:endParaRPr lang="ru-RU" sz="3200" dirty="0" smtClean="0">
              <a:solidFill>
                <a:srgbClr val="C00000"/>
              </a:solidFill>
              <a:latin typeface="+mj-lt"/>
            </a:endParaRPr>
          </a:p>
          <a:p>
            <a:pPr lvl="1"/>
            <a:endParaRPr lang="ru-RU" sz="3200" b="1" dirty="0" smtClean="0">
              <a:solidFill>
                <a:srgbClr val="002060"/>
              </a:solidFill>
              <a:latin typeface="+mj-lt"/>
            </a:endParaRPr>
          </a:p>
          <a:p>
            <a:pPr marL="411480" lvl="1" indent="0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Гипотеза</a:t>
            </a:r>
            <a:r>
              <a:rPr lang="ru-RU" sz="3200" dirty="0" smtClean="0">
                <a:solidFill>
                  <a:srgbClr val="C00000"/>
                </a:solidFill>
                <a:latin typeface="+mj-lt"/>
              </a:rPr>
              <a:t>: </a:t>
            </a: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на знании свойств  предметов можно показывать удивительные явления</a:t>
            </a:r>
          </a:p>
          <a:p>
            <a:pPr lvl="1"/>
            <a:endParaRPr lang="ru-RU" sz="32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40638" cy="1210146"/>
          </a:xfrm>
        </p:spPr>
        <p:txBody>
          <a:bodyPr/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Определение фокуса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80060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Иллюзионное искусство один из видов деятельности человека. 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В основном развлекательного характера , и поэтому оно широко представлено на эстраде , в цирке , в варьете , реже в силу своей специфичности в кино и на ТВ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000" y="4444898"/>
            <a:ext cx="3600400" cy="2071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96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Из истории фокуса 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800600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ru-RU" sz="2800" i="1" dirty="0" smtClean="0">
                <a:solidFill>
                  <a:srgbClr val="002060"/>
                </a:solidFill>
              </a:rPr>
              <a:t>Жрецы Вавилона и Египта создавали огромное количество уникальных трюков с помощью прекрасных знаний математики , физики , астрономии и химии на которые они умело опирались .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00500"/>
            <a:ext cx="4435365" cy="2319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8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</TotalTime>
  <Words>422</Words>
  <Application>Microsoft Office PowerPoint</Application>
  <PresentationFormat>Экран (4:3)</PresentationFormat>
  <Paragraphs>66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</vt:lpstr>
      <vt:lpstr>OpenSans</vt:lpstr>
      <vt:lpstr>Times New Roman</vt:lpstr>
      <vt:lpstr>Соседство</vt:lpstr>
      <vt:lpstr>Проект  « Физика и сценический фокус» </vt:lpstr>
      <vt:lpstr>Эпиграф</vt:lpstr>
      <vt:lpstr>Актуальность и новизна проекта</vt:lpstr>
      <vt:lpstr>Цель проекта </vt:lpstr>
      <vt:lpstr>Задачи проекта</vt:lpstr>
      <vt:lpstr>Методы исследования  </vt:lpstr>
      <vt:lpstr>Презентация PowerPoint</vt:lpstr>
      <vt:lpstr>Определение фокуса</vt:lpstr>
      <vt:lpstr>Из истории фокуса </vt:lpstr>
      <vt:lpstr>Практическая часть </vt:lpstr>
      <vt:lpstr>Фокус №1  «Мыльный вулкан»</vt:lpstr>
      <vt:lpstr> Фокус №2 «Лавовая лампа»</vt:lpstr>
      <vt:lpstr>Фокус №3 «Насос из свечи»</vt:lpstr>
      <vt:lpstr>Фокус №4 «Поднятие стула вантузом»</vt:lpstr>
      <vt:lpstr>Фокус№5 «Яйцо , входящее в бутылку»</vt:lpstr>
      <vt:lpstr>Фокус№6 «Стакан и бумага»</vt:lpstr>
      <vt:lpstr>Выводы</vt:lpstr>
      <vt:lpstr>Заключение</vt:lpstr>
      <vt:lpstr>Презентация PowerPoint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  « Физика и сценический фокус» </dc:title>
  <dc:creator>Пользователь</dc:creator>
  <cp:lastModifiedBy>Пользователь Windows</cp:lastModifiedBy>
  <cp:revision>40</cp:revision>
  <dcterms:created xsi:type="dcterms:W3CDTF">2018-05-06T12:07:04Z</dcterms:created>
  <dcterms:modified xsi:type="dcterms:W3CDTF">2018-05-15T09:17:12Z</dcterms:modified>
</cp:coreProperties>
</file>