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0" r:id="rId21"/>
    <p:sldId id="279" r:id="rId22"/>
    <p:sldId id="28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chportfolio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struktura-oformleniya-portfoli-elektronnoe-portfolio-uchenika-klassi-1382919.html" TargetMode="External"/><Relationship Id="rId2" Type="http://schemas.openxmlformats.org/officeDocument/2006/relationships/hyperlink" Target="https://&#1091;&#1088;&#1086;&#1082;.&#1088;&#1092;/library/elektronnoe_portfolio_uchenika_kak_tehnologiya_otcenk_214017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chportfolio.ru/materials/show/82662" TargetMode="External"/><Relationship Id="rId5" Type="http://schemas.openxmlformats.org/officeDocument/2006/relationships/hyperlink" Target="https://pedportal.net/po-tipu-materiala/materialy-mo/master-klass-quot-sozdanie-elektronnogo-portfolio-uchitelya-quot-303861" TargetMode="External"/><Relationship Id="rId4" Type="http://schemas.openxmlformats.org/officeDocument/2006/relationships/hyperlink" Target="http://www.uchportfolio.ru/materials/show/8313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5853" y="2871131"/>
            <a:ext cx="8606684" cy="245459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МКОУ «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Табулгинская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средняя общеобразовательная школа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им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П.Д.Слюсарева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Чистоозерного  района  Новосибирской 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Проект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"</a:t>
            </a:r>
            <a:r>
              <a:rPr lang="ru-RU" sz="6000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Электронное портфолио ученика"</a:t>
            </a:r>
            <a:r>
              <a:rPr lang="ru-RU" sz="6000" dirty="0">
                <a:latin typeface="Cambria" panose="02040503050406030204" pitchFamily="18" charset="0"/>
                <a:ea typeface="Times New Roman" panose="02020603050405020304" pitchFamily="18" charset="0"/>
              </a:rPr>
              <a:t/>
            </a:r>
            <a:br>
              <a:rPr lang="ru-RU" sz="6000" dirty="0">
                <a:latin typeface="Cambria" panose="02040503050406030204" pitchFamily="18" charset="0"/>
                <a:ea typeface="Times New Roman" panose="02020603050405020304" pitchFamily="18" charset="0"/>
              </a:rPr>
            </a:br>
            <a:endParaRPr lang="ru-RU" sz="6000" dirty="0">
              <a:latin typeface="Cambria" panose="02040503050406030204" pitchFamily="18" charset="0"/>
            </a:endParaRPr>
          </a:p>
        </p:txBody>
      </p:sp>
      <p:pic>
        <p:nvPicPr>
          <p:cNvPr id="4" name="Рисунок 3" descr="http://uchportfolio.ru/users_content/1f4fe6a4411edc2ff625888b4093e917/images/electronic-portfolio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7344" y="389697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6228" y="5380672"/>
            <a:ext cx="36663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buClr>
                <a:srgbClr val="F3960F"/>
              </a:buClr>
              <a:buSzPct val="110000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Авторы: </a:t>
            </a:r>
          </a:p>
          <a:p>
            <a:pPr lvl="0" algn="ctr" defTabSz="914400">
              <a:buClr>
                <a:srgbClr val="F3960F"/>
              </a:buClr>
              <a:buSzPct val="110000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учащиеся 10 класса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buClr>
                <a:srgbClr val="F3960F"/>
              </a:buClr>
              <a:buSzPct val="110000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Вожиков Никита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Губарь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Дарья</a:t>
            </a:r>
          </a:p>
          <a:p>
            <a:pPr lvl="0" algn="ctr" defTabSz="914400">
              <a:buClr>
                <a:srgbClr val="F3960F"/>
              </a:buClr>
              <a:buSzPct val="110000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lvl="0" algn="ctr" defTabSz="914400">
              <a:buClr>
                <a:srgbClr val="F3960F"/>
              </a:buClr>
              <a:buSzPct val="110000"/>
            </a:pP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Жарикова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Светлана Семеновна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4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1" y="1920240"/>
            <a:ext cx="3564650" cy="2886127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Зачем портфолио ученику</a:t>
            </a:r>
            <a:endParaRPr lang="ru-RU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3558" y="1046868"/>
            <a:ext cx="6298274" cy="377767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ервая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вести портфолио – это память, это семейный архив,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реликвия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торой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ведения портфолио является наблюдение над своей деятельностью и самооценка ребенка. Это путь к продвижению вперед, это стимул саморазвития</a:t>
            </a: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129" y="4160683"/>
            <a:ext cx="2446877" cy="24917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30" y="4160683"/>
            <a:ext cx="2850115" cy="285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4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Виды  </a:t>
            </a:r>
            <a:r>
              <a:rPr lang="ru-RU" sz="4400" b="1" dirty="0">
                <a:solidFill>
                  <a:srgbClr val="C00000"/>
                </a:solidFill>
                <a:latin typeface="Cambria" panose="02040503050406030204" pitchFamily="18" charset="0"/>
              </a:rPr>
              <a:t>и типы портфолио</a:t>
            </a:r>
            <a:br>
              <a:rPr lang="ru-RU" sz="44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ru-RU" sz="4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2447" y="470263"/>
            <a:ext cx="6583680" cy="6113417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Портфолио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быть нескольких видов: 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печатное;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электронное;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онлайн.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dirty="0">
                <a:solidFill>
                  <a:srgbClr val="002060"/>
                </a:solidFill>
              </a:rPr>
              <a:t>и типов</a:t>
            </a:r>
            <a:r>
              <a:rPr lang="ru-RU" sz="2400" dirty="0">
                <a:solidFill>
                  <a:srgbClr val="002060"/>
                </a:solidFill>
              </a:rPr>
              <a:t>:</a:t>
            </a:r>
          </a:p>
          <a:p>
            <a:pPr lvl="0">
              <a:lnSpc>
                <a:spcPct val="100000"/>
              </a:lnSpc>
            </a:pPr>
            <a:r>
              <a:rPr lang="ru-RU" sz="2400" dirty="0">
                <a:solidFill>
                  <a:srgbClr val="002060"/>
                </a:solidFill>
              </a:rPr>
              <a:t>Портфолио документов, или «рабочее» портфолио</a:t>
            </a:r>
          </a:p>
          <a:p>
            <a:pPr lvl="0">
              <a:lnSpc>
                <a:spcPct val="100000"/>
              </a:lnSpc>
            </a:pPr>
            <a:r>
              <a:rPr lang="ru-RU" sz="2400" dirty="0">
                <a:solidFill>
                  <a:srgbClr val="002060"/>
                </a:solidFill>
              </a:rPr>
              <a:t>Портфолио процесса</a:t>
            </a:r>
          </a:p>
          <a:p>
            <a:pPr lvl="0">
              <a:lnSpc>
                <a:spcPct val="100000"/>
              </a:lnSpc>
            </a:pPr>
            <a:r>
              <a:rPr lang="ru-RU" sz="2400" dirty="0">
                <a:solidFill>
                  <a:srgbClr val="002060"/>
                </a:solidFill>
              </a:rPr>
              <a:t>Показательное портфолио</a:t>
            </a:r>
          </a:p>
          <a:p>
            <a:pPr lvl="0">
              <a:lnSpc>
                <a:spcPct val="100000"/>
              </a:lnSpc>
            </a:pPr>
            <a:r>
              <a:rPr lang="ru-RU" sz="2400" dirty="0">
                <a:solidFill>
                  <a:srgbClr val="002060"/>
                </a:solidFill>
              </a:rPr>
              <a:t>Портфолио развития</a:t>
            </a:r>
          </a:p>
          <a:p>
            <a:pPr lvl="0">
              <a:lnSpc>
                <a:spcPct val="100000"/>
              </a:lnSpc>
            </a:pPr>
            <a:r>
              <a:rPr lang="ru-RU" sz="2400" dirty="0">
                <a:solidFill>
                  <a:srgbClr val="002060"/>
                </a:solidFill>
              </a:rPr>
              <a:t>Портфолио для учебного планирования</a:t>
            </a:r>
          </a:p>
          <a:p>
            <a:pPr lvl="0">
              <a:lnSpc>
                <a:spcPct val="100000"/>
              </a:lnSpc>
            </a:pPr>
            <a:r>
              <a:rPr lang="ru-RU" sz="2400" dirty="0">
                <a:solidFill>
                  <a:srgbClr val="002060"/>
                </a:solidFill>
              </a:rPr>
              <a:t>Портфолио подготовленности </a:t>
            </a:r>
            <a:r>
              <a:rPr lang="ru-RU" sz="2400" dirty="0" err="1">
                <a:solidFill>
                  <a:srgbClr val="002060"/>
                </a:solidFill>
              </a:rPr>
              <a:t>proficiency</a:t>
            </a:r>
            <a:endParaRPr lang="ru-RU" sz="2400" dirty="0">
              <a:solidFill>
                <a:srgbClr val="002060"/>
              </a:solidFill>
            </a:endParaRPr>
          </a:p>
          <a:p>
            <a:pPr lvl="0">
              <a:lnSpc>
                <a:spcPct val="100000"/>
              </a:lnSpc>
            </a:pPr>
            <a:r>
              <a:rPr lang="ru-RU" sz="2400" dirty="0">
                <a:solidFill>
                  <a:srgbClr val="002060"/>
                </a:solidFill>
              </a:rPr>
              <a:t>Показательное портфолио</a:t>
            </a:r>
          </a:p>
          <a:p>
            <a:pPr lvl="0">
              <a:lnSpc>
                <a:spcPct val="100000"/>
              </a:lnSpc>
            </a:pPr>
            <a:r>
              <a:rPr lang="ru-RU" sz="2400" dirty="0">
                <a:solidFill>
                  <a:srgbClr val="002060"/>
                </a:solidFill>
              </a:rPr>
              <a:t>Портфолио для поступления в вуз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6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631" y="2155371"/>
            <a:ext cx="3500489" cy="265099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Электронные ресурсы для создания портфолио</a:t>
            </a:r>
            <a:endParaRPr lang="ru-RU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8448" y="431074"/>
            <a:ext cx="6186862" cy="562073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0" indent="-342900" algn="just">
              <a:lnSpc>
                <a:spcPct val="100000"/>
              </a:lnSpc>
              <a:spcAft>
                <a:spcPts val="675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Сайт «Современный учительский портал».</a:t>
            </a:r>
          </a:p>
          <a:p>
            <a:pPr marL="342900" lvl="0" indent="-342900" algn="just">
              <a:lnSpc>
                <a:spcPct val="100000"/>
              </a:lnSpc>
              <a:spcAft>
                <a:spcPts val="675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Сайт «Электронное портфолио педагога «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etfolio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lvl="0" indent="-342900" algn="just">
              <a:lnSpc>
                <a:spcPct val="100000"/>
              </a:lnSpc>
              <a:spcAft>
                <a:spcPts val="675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Бесплатный конструктор электронных портфолио учителя и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ученика«uPortfolio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lvl="0" indent="-342900" algn="just">
              <a:lnSpc>
                <a:spcPct val="100000"/>
              </a:lnSpc>
              <a:spcAft>
                <a:spcPts val="675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Международный образовательный портал «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МААМ.ру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lvl="0" indent="-342900" algn="just">
              <a:lnSpc>
                <a:spcPct val="100000"/>
              </a:lnSpc>
              <a:spcAft>
                <a:spcPts val="675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Информационно-образовательная сеть для ведения профессионального,  учебного и творческого ВЕБ-ПОРТФОЛИО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Портфолио»</a:t>
            </a:r>
          </a:p>
          <a:p>
            <a:pPr marL="342900" lvl="0" indent="-342900" algn="just">
              <a:lnSpc>
                <a:spcPct val="100000"/>
              </a:lnSpc>
              <a:spcAft>
                <a:spcPts val="675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УчПортфолио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ru-RU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00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" y="2299063"/>
            <a:ext cx="4820194" cy="25073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4400" b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Практическая часть</a:t>
            </a:r>
            <a:br>
              <a:rPr lang="ru-RU" sz="4400" b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832" y="1731818"/>
            <a:ext cx="5424985" cy="3109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607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720" y="801858"/>
            <a:ext cx="4461914" cy="45438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Сравнительный </a:t>
            </a:r>
            <a:r>
              <a:rPr lang="ru-RU" sz="2700" b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электронного и </a:t>
            </a:r>
            <a:r>
              <a:rPr lang="ru-RU" sz="2700" b="1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бумажного </a:t>
            </a:r>
            <a:r>
              <a:rPr lang="ru-RU" sz="2700" b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портфолио</a:t>
            </a:r>
            <a:r>
              <a:rPr lang="ru-RU" sz="31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1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050089"/>
              </p:ext>
            </p:extLst>
          </p:nvPr>
        </p:nvGraphicFramePr>
        <p:xfrm>
          <a:off x="5017863" y="123827"/>
          <a:ext cx="6603998" cy="6638345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415000">
                  <a:extLst>
                    <a:ext uri="{9D8B030D-6E8A-4147-A177-3AD203B41FA5}">
                      <a16:colId xmlns:a16="http://schemas.microsoft.com/office/drawing/2014/main" val="2760320659"/>
                    </a:ext>
                  </a:extLst>
                </a:gridCol>
                <a:gridCol w="2265197">
                  <a:extLst>
                    <a:ext uri="{9D8B030D-6E8A-4147-A177-3AD203B41FA5}">
                      <a16:colId xmlns:a16="http://schemas.microsoft.com/office/drawing/2014/main" val="1426456857"/>
                    </a:ext>
                  </a:extLst>
                </a:gridCol>
                <a:gridCol w="2923801">
                  <a:extLst>
                    <a:ext uri="{9D8B030D-6E8A-4147-A177-3AD203B41FA5}">
                      <a16:colId xmlns:a16="http://schemas.microsoft.com/office/drawing/2014/main" val="3954451274"/>
                    </a:ext>
                  </a:extLst>
                </a:gridCol>
              </a:tblGrid>
              <a:tr h="198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Параметры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Электронное портфолио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Бумажный вариант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3793572"/>
                  </a:ext>
                </a:extLst>
              </a:tr>
              <a:tr h="794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Навигация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Удобная навигация. Ссылки на необходимый документ, работу и т.д.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Неудобная навигация.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Чтобы найти необходимую информацию надо перелистать все страницы.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0548255"/>
                  </a:ext>
                </a:extLst>
              </a:tr>
              <a:tr h="794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Содержание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Возможность вносить изменения, дополнения в содержание.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Возможность дополнения содержания.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Нет возможности исправления, изменения  содержания.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2682230"/>
                  </a:ext>
                </a:extLst>
              </a:tr>
              <a:tr h="992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Дизайн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Более красочный, динамичный. Возможность использования видеоматериалов, анимации и т.д.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Нет возможности изменять дизайн,  использовать дополнительные динамические материалы, эффекты анимации и т.д.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8592691"/>
                  </a:ext>
                </a:extLst>
              </a:tr>
              <a:tr h="397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Звук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Возможность звукового сопровождения.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Нет возможности.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7018984"/>
                  </a:ext>
                </a:extLst>
              </a:tr>
              <a:tr h="2070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Демонстрация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Возможность демонстрировать как для одного человека (компьютер), так и на аудиторию (экран). Так же возможность демонстрации на расстоянии ( другая школа, город) через электронную почту, интернет.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Возможность индивидуальной демонстрации.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790462"/>
                  </a:ext>
                </a:extLst>
              </a:tr>
              <a:tr h="794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Хранение и транспортировка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Не требует дополнительного места для хранения и транспортировки.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Необходимо место для хранения и транспортировки.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7696832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Экономический расчет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Не требует дополнительных затрат.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Требует дополнительных затрат времени и денег на покупку  папки, бумаги, файлов  и. т. д.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625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34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823" y="1448972"/>
            <a:ext cx="3432026" cy="320140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этап</a:t>
            </a:r>
            <a:b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электронного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ресурса 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8473" y="1448972"/>
            <a:ext cx="6254368" cy="4332637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предоставляет готовое решение для создания и размещения его в интернете, при этом не обязательно изучать все премудрости веб разработки. </a:t>
            </a:r>
            <a:endParaRPr lang="ru-RU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возможности пользоваться всеми функциями сайта, необходимо просто зарегистрироваться, введя свои данные и адрес электронной почты.</a:t>
            </a: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03" y="5032428"/>
            <a:ext cx="2025156" cy="1798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67" y="339613"/>
            <a:ext cx="3605350" cy="722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207" y="1541417"/>
            <a:ext cx="3490039" cy="2350550"/>
          </a:xfrm>
        </p:spPr>
        <p:txBody>
          <a:bodyPr>
            <a:normAutofit fontScale="90000"/>
          </a:bodyPr>
          <a:lstStyle/>
          <a:p>
            <a:pPr>
              <a:spcAft>
                <a:spcPts val="575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этап </a:t>
            </a: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Выбор 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разделов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5219" y="450166"/>
            <a:ext cx="4485036" cy="595063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lvl="0" indent="0">
              <a:buClr>
                <a:srgbClr val="F3960F"/>
              </a:buClr>
              <a:buNone/>
            </a:pPr>
            <a:r>
              <a:rPr lang="ru-RU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</a:t>
            </a:r>
          </a:p>
          <a:p>
            <a:pPr lvl="0"/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Визитка</a:t>
            </a:r>
            <a:endParaRPr lang="ru-RU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endParaRPr lang="ru-RU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endParaRPr lang="ru-RU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Проектно-исследовательская 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  <a:p>
            <a:pPr marL="0" lvl="0" indent="0">
              <a:buNone/>
            </a:pPr>
            <a:r>
              <a:rPr lang="ru-RU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еобязательные</a:t>
            </a:r>
            <a:endParaRPr lang="ru-RU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увлечения</a:t>
            </a:r>
            <a:endParaRPr lang="ru-RU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  <a:endParaRPr lang="ru-RU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личный 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</a:t>
            </a:r>
            <a:endParaRPr lang="ru-RU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энциклопедия</a:t>
            </a:r>
            <a:endParaRPr lang="ru-RU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друзья</a:t>
            </a:r>
            <a:endParaRPr lang="ru-RU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80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954" y="1763486"/>
            <a:ext cx="3994676" cy="2924628"/>
          </a:xfrm>
        </p:spPr>
        <p:txBody>
          <a:bodyPr>
            <a:normAutofit fontScale="90000"/>
          </a:bodyPr>
          <a:lstStyle/>
          <a:p>
            <a:pPr>
              <a:spcAft>
                <a:spcPts val="575"/>
              </a:spcAft>
            </a:pPr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этап</a:t>
            </a:r>
            <a:r>
              <a:rPr lang="ru-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Создание </a:t>
            </a:r>
            <a:r>
              <a:rPr lang="ru-RU" sz="3600" b="1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индивидуального электронного портфолио</a:t>
            </a:r>
            <a:r>
              <a:rPr lang="ru-RU" sz="3600" dirty="0">
                <a:latin typeface="Cambria" panose="02040503050406030204" pitchFamily="18" charset="0"/>
                <a:ea typeface="Times New Roman" panose="02020603050405020304" pitchFamily="18" charset="0"/>
              </a:rPr>
              <a:t/>
            </a:r>
            <a:br>
              <a:rPr lang="ru-RU" sz="3600" dirty="0">
                <a:latin typeface="Cambria" panose="02040503050406030204" pitchFamily="18" charset="0"/>
                <a:ea typeface="Times New Roman" panose="02020603050405020304" pitchFamily="18" charset="0"/>
              </a:rPr>
            </a:br>
            <a:endParaRPr lang="ru-RU" sz="3600" dirty="0">
              <a:latin typeface="Cambria" panose="020405030504060302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8603961"/>
              </p:ext>
            </p:extLst>
          </p:nvPr>
        </p:nvGraphicFramePr>
        <p:xfrm>
          <a:off x="4590314" y="409575"/>
          <a:ext cx="7479765" cy="6239419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345937">
                  <a:extLst>
                    <a:ext uri="{9D8B030D-6E8A-4147-A177-3AD203B41FA5}">
                      <a16:colId xmlns:a16="http://schemas.microsoft.com/office/drawing/2014/main" val="3322418636"/>
                    </a:ext>
                  </a:extLst>
                </a:gridCol>
                <a:gridCol w="4266466">
                  <a:extLst>
                    <a:ext uri="{9D8B030D-6E8A-4147-A177-3AD203B41FA5}">
                      <a16:colId xmlns:a16="http://schemas.microsoft.com/office/drawing/2014/main" val="981381392"/>
                    </a:ext>
                  </a:extLst>
                </a:gridCol>
                <a:gridCol w="1867362">
                  <a:extLst>
                    <a:ext uri="{9D8B030D-6E8A-4147-A177-3AD203B41FA5}">
                      <a16:colId xmlns:a16="http://schemas.microsoft.com/office/drawing/2014/main" val="41489849"/>
                    </a:ext>
                  </a:extLst>
                </a:gridCol>
              </a:tblGrid>
              <a:tr h="633449">
                <a:tc>
                  <a:txBody>
                    <a:bodyPr/>
                    <a:lstStyle/>
                    <a:p>
                      <a:pPr algn="ctr">
                        <a:spcAft>
                          <a:spcPts val="575"/>
                        </a:spcAft>
                      </a:pPr>
                      <a:r>
                        <a:rPr lang="ru-RU" sz="1200" dirty="0">
                          <a:effectLst/>
                        </a:rPr>
                        <a:t>Автор электронного портфолио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75"/>
                        </a:spcAft>
                      </a:pPr>
                      <a:r>
                        <a:rPr lang="ru-RU" sz="1200" dirty="0">
                          <a:effectLst/>
                        </a:rPr>
                        <a:t>Скриншот главной страницы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75"/>
                        </a:spcAft>
                      </a:pPr>
                      <a:r>
                        <a:rPr lang="ru-RU" sz="1200" dirty="0">
                          <a:effectLst/>
                        </a:rPr>
                        <a:t>Электронный адрес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1307266"/>
                  </a:ext>
                </a:extLst>
              </a:tr>
              <a:tr h="2599780">
                <a:tc>
                  <a:txBody>
                    <a:bodyPr/>
                    <a:lstStyle/>
                    <a:p>
                      <a:pPr algn="just">
                        <a:spcAft>
                          <a:spcPts val="575"/>
                        </a:spcAft>
                      </a:pPr>
                      <a:r>
                        <a:rPr lang="ru-RU" sz="2000" dirty="0">
                          <a:effectLst/>
                        </a:rPr>
                        <a:t>Вожиков Никита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575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575"/>
                        </a:spcAft>
                      </a:pPr>
                      <a:r>
                        <a:rPr lang="ru-RU" sz="1400" dirty="0">
                          <a:effectLst/>
                        </a:rPr>
                        <a:t>http://uchportfolio.ru/89004938993/?page=47630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79915"/>
                  </a:ext>
                </a:extLst>
              </a:tr>
              <a:tr h="3006190">
                <a:tc>
                  <a:txBody>
                    <a:bodyPr/>
                    <a:lstStyle/>
                    <a:p>
                      <a:pPr algn="just">
                        <a:spcAft>
                          <a:spcPts val="575"/>
                        </a:spcAft>
                      </a:pPr>
                      <a:r>
                        <a:rPr lang="ru-RU" sz="2000" dirty="0" err="1">
                          <a:effectLst/>
                        </a:rPr>
                        <a:t>Губарь</a:t>
                      </a:r>
                      <a:r>
                        <a:rPr lang="ru-RU" sz="2000" dirty="0">
                          <a:effectLst/>
                        </a:rPr>
                        <a:t> Дарья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575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575"/>
                        </a:spcAft>
                      </a:pPr>
                      <a:r>
                        <a:rPr lang="ru-RU" sz="1400" dirty="0">
                          <a:effectLst/>
                        </a:rPr>
                        <a:t>http://uchportfolio.ru/s0965919871/?page=48993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859131"/>
                  </a:ext>
                </a:extLst>
              </a:tr>
            </a:tbl>
          </a:graphicData>
        </a:graphic>
      </p:graphicFrame>
      <p:pic>
        <p:nvPicPr>
          <p:cNvPr id="2050" name="Рисунок 1" descr="Скриншот 2018-01-03 17_15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1157791"/>
            <a:ext cx="3849832" cy="2423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2" descr="Скриншот 2018-01-03 17_26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806" y="4050565"/>
            <a:ext cx="3920751" cy="2194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13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526" y="1750423"/>
            <a:ext cx="3435531" cy="290599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575"/>
              </a:spcAft>
            </a:pP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этап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Подготовка 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рекомендаций,  практических материалов по 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созданию   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электронного портфолио в конструкторе </a:t>
            </a:r>
            <a:r>
              <a:rPr lang="ru-RU" sz="2000" b="1" dirty="0" err="1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УчПортфолио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r>
              <a:rPr lang="ru-RU" sz="2000" dirty="0">
                <a:latin typeface="Cambria" panose="020405030504060302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Cambria" panose="02040503050406030204" pitchFamily="18" charset="0"/>
                <a:ea typeface="Times New Roman" panose="02020603050405020304" pitchFamily="18" charset="0"/>
              </a:rPr>
            </a:b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ÐÐ°ÑÑÐ¸Ð½ÐºÐ¸ Ð¿Ð¾ Ð·Ð°Ð¿ÑÐ¾ÑÑ ÐºÐ°ÑÑÐ¸Ð½ÐºÐ¸ ÐºÐ¾Ð¼Ð¿ÑÑÑÐµÑ Ð¼ÑÑÐºÐ° ÑÐ»ÐµÐºÑÑÐ¾Ð½Ð½Ð¾Ðµ Ð¿Ð¾ÑÑÑÐ¾Ð»Ð¸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320" y="1554162"/>
            <a:ext cx="6096000" cy="342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04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337" y="2349924"/>
            <a:ext cx="3486273" cy="1725687"/>
          </a:xfrm>
        </p:spPr>
        <p:txBody>
          <a:bodyPr>
            <a:normAutofit fontScale="90000"/>
          </a:bodyPr>
          <a:lstStyle/>
          <a:p>
            <a:pPr marL="228600" lvl="0" indent="-228600">
              <a:lnSpc>
                <a:spcPct val="150000"/>
              </a:lnSpc>
              <a:spcBef>
                <a:spcPts val="1000"/>
              </a:spcBef>
              <a:spcAft>
                <a:spcPts val="575"/>
              </a:spcAft>
            </a:pPr>
            <a:r>
              <a:rPr lang="ru-RU" sz="5400" b="1" spc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Выводы</a:t>
            </a:r>
            <a:r>
              <a:rPr lang="ru-RU" sz="1500" spc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1500" spc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8718" y="624003"/>
            <a:ext cx="6930347" cy="572052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575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Анализ литературы и интернет ресурсов по рассматриваемому вопросу позволяет сделать вывод о том, что портфолио является современной эффективной образовательной технологией.</a:t>
            </a:r>
          </a:p>
          <a:p>
            <a:pPr>
              <a:lnSpc>
                <a:spcPct val="100000"/>
              </a:lnSpc>
              <a:spcAft>
                <a:spcPts val="575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2.Создание комплексного электронного портфолио с помощью конструктора на сайте  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www.uchportfolio.ru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легко и удобно для учащихся всех уровней компьютерной подготовки.</a:t>
            </a:r>
          </a:p>
          <a:p>
            <a:pPr>
              <a:lnSpc>
                <a:spcPct val="100000"/>
              </a:lnSpc>
              <a:spcAft>
                <a:spcPts val="575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3.Разработан вариант электронного портфолио достижений учащихся основной школы, составлены рекомендации по введению.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28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78194" y="3045250"/>
            <a:ext cx="5977136" cy="100624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</a:pPr>
            <a:r>
              <a:rPr lang="ru-RU" sz="4400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проекта</a:t>
            </a:r>
            <a:r>
              <a:rPr lang="ru-RU" sz="4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3055" y="1092530"/>
            <a:ext cx="6594764" cy="4601688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Традиционное портфолио представляет собой подборку, коллекцию работ, целью которой является демонстрация образовательных достижений учащегося.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формы портфолио (электронное портфолио) основаны на применении современных информационных технологий.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– ученица, владеют навыками информационных технологий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8441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548" y="2378060"/>
            <a:ext cx="4133535" cy="245644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Заключение</a:t>
            </a:r>
            <a:b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8306" y="2202862"/>
            <a:ext cx="66821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век информационных и компьютерных технологий каждый из нас по мере сил и возможностей должен идти в ногу со временем.</a:t>
            </a:r>
          </a:p>
          <a:p>
            <a:pPr algn="ctr"/>
            <a:r>
              <a:rPr lang="ru-RU" sz="2400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АТТЕСТАТ + ПОРТФОЛИО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образовательный рейтинг выпускника школы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273850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5" t="41792" r="25930" b="12563"/>
          <a:stretch/>
        </p:blipFill>
        <p:spPr>
          <a:xfrm>
            <a:off x="334853" y="1622738"/>
            <a:ext cx="4623514" cy="3541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636738" y="2752279"/>
            <a:ext cx="5589992" cy="1651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spcBef>
                <a:spcPts val="1000"/>
              </a:spcBef>
              <a:spcAft>
                <a:spcPts val="575"/>
              </a:spcAft>
              <a:buClr>
                <a:srgbClr val="F3960F"/>
              </a:buClr>
              <a:buSzPct val="110000"/>
            </a:pP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endParaRPr lang="ru-RU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spcBef>
                <a:spcPts val="1000"/>
              </a:spcBef>
              <a:spcAft>
                <a:spcPts val="575"/>
              </a:spcAft>
              <a:buClr>
                <a:srgbClr val="F3960F"/>
              </a:buClr>
              <a:buSzPct val="110000"/>
            </a:pP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ЗА 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1767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631" y="1802674"/>
            <a:ext cx="3435175" cy="300369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Источники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07000"/>
              </a:lnSpc>
              <a:spcBef>
                <a:spcPts val="315"/>
              </a:spcBef>
              <a:spcAft>
                <a:spcPts val="0"/>
              </a:spcAft>
            </a:pP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1.Т.И.Спиридонова .Статья «Электронное портфолио ученика как технология оценки учебных достижений учащихся» </a:t>
            </a:r>
            <a:r>
              <a:rPr lang="ru-RU" sz="23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https://урок.рф/library/elektronnoe_portfolio_uchenika_kak_tehnologiya_otcenk_214017.html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Е.Г.Попова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Структура оформления </a:t>
            </a: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портфолио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"электронное портфолио ученика" (8-11 классы) </a:t>
            </a:r>
            <a:endParaRPr lang="ru-RU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3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https://infourok.ru/struktura-oformleniya-portfoli-elektronnoe-portfolio-uchenika-klassi-1382919.html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Т.М.Мазурова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 для обучающихся 5-7 классов «Как рассказать о своих достижениях, или </a:t>
            </a:r>
            <a:r>
              <a:rPr lang="ru-RU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УчПортфолио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поможет»</a:t>
            </a:r>
          </a:p>
          <a:p>
            <a:pPr marL="0" marR="161925" indent="0">
              <a:lnSpc>
                <a:spcPct val="107000"/>
              </a:lnSpc>
              <a:spcAft>
                <a:spcPts val="1000"/>
              </a:spcAft>
              <a:buNone/>
            </a:pPr>
            <a:r>
              <a:rPr lang="en-US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www.uchportfolio.ru/materials/show/83136</a:t>
            </a:r>
            <a:r>
              <a:rPr lang="ru-RU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1925">
              <a:lnSpc>
                <a:spcPct val="107000"/>
              </a:lnSpc>
              <a:spcAft>
                <a:spcPts val="1000"/>
              </a:spcAft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М. В  Скурко.    Мастер-класс "Создание электронного портфолио учителя"</a:t>
            </a:r>
          </a:p>
          <a:p>
            <a:pPr marL="0" indent="0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23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  https</a:t>
            </a:r>
            <a:r>
              <a:rPr lang="ru-RU" sz="23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://pedportal.net/po-tipu-materiala/materialy-mo/master-klass-quot-sozdanie-elektronnogo-portfolio-uchitelya-quot-303861</a:t>
            </a:r>
            <a:endParaRPr lang="ru-RU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5.С.Ю.Трушина . </a:t>
            </a:r>
            <a:r>
              <a:rPr lang="ru-RU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 «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Электронное портфолио педагога как средство мониторинга, достижений и демонстрации   профессионального развития педагога"</a:t>
            </a:r>
          </a:p>
          <a:p>
            <a:pPr marL="0" indent="0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23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http://uchportfolio.ru/materials/show/82662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6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655" y="2222695"/>
            <a:ext cx="3685737" cy="2583672"/>
          </a:xfrm>
        </p:spPr>
        <p:txBody>
          <a:bodyPr>
            <a:noAutofit/>
          </a:bodyPr>
          <a:lstStyle/>
          <a:p>
            <a:r>
              <a:rPr lang="ru-RU" sz="2400" b="1" spc="0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</a:t>
            </a:r>
            <a:r>
              <a:rPr lang="ru-RU" sz="2400" b="1" spc="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 создать электронное портфолио, как источника фиксации результатов нашей деятельности.</a:t>
            </a:r>
            <a:br>
              <a:rPr lang="ru-RU" sz="2400" b="1" spc="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9745" y="1052945"/>
            <a:ext cx="5680364" cy="4475019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цели проекта выдвинуты следующие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marL="0" indent="0" algn="ctr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1.Анализ литературы и интернет ресурсов по теме проекта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2.Выяснить какие ресурсы подходят для создания электронного портфолио ученика.</a:t>
            </a:r>
          </a:p>
          <a:p>
            <a:pPr marL="0" indent="0" algn="ctr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.Разработать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создать электронное портфолио на выбранном сайте.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3384" y="1646539"/>
            <a:ext cx="44453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Цель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проекта: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402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336" y="1406769"/>
            <a:ext cx="3344093" cy="32489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</a:t>
            </a:r>
            <a:r>
              <a:rPr lang="ru-RU" sz="4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426" y="3407365"/>
            <a:ext cx="3450635" cy="3450635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162263" y="1789323"/>
            <a:ext cx="6575570" cy="161804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2800" b="1" spc="-150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</a:t>
            </a:r>
            <a:r>
              <a:rPr lang="ru-RU" sz="2800" b="1" spc="-15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создания электронного портфолио</a:t>
            </a:r>
            <a:r>
              <a:rPr lang="ru-RU" sz="2800" b="1" spc="-150" dirty="0">
                <a:solidFill>
                  <a:srgbClr val="FFFE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spc="-150" dirty="0">
                <a:solidFill>
                  <a:srgbClr val="FFFE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67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2989" y="1226874"/>
            <a:ext cx="6290654" cy="4120981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575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 исследования: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процесс оценки учебных достижений учащихся .</a:t>
            </a:r>
          </a:p>
          <a:p>
            <a:pPr algn="just">
              <a:lnSpc>
                <a:spcPct val="100000"/>
              </a:lnSpc>
              <a:spcAft>
                <a:spcPts val="575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электронное портфолио ученика как технология оценки учебных достижений учащихся.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 реализации проекта: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долгосрочный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Ожидаемый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  проекта: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лектронное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портфолио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69" y="1562046"/>
            <a:ext cx="3450635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4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2389"/>
            <a:ext cx="4886793" cy="1639709"/>
          </a:xfrm>
        </p:spPr>
        <p:txBody>
          <a:bodyPr>
            <a:normAutofit fontScale="90000"/>
          </a:bodyPr>
          <a:lstStyle/>
          <a:p>
            <a:pPr marL="228600" lvl="0" indent="-228600">
              <a:lnSpc>
                <a:spcPct val="150000"/>
              </a:lnSpc>
              <a:spcBef>
                <a:spcPts val="1000"/>
              </a:spcBef>
            </a:pPr>
            <a:r>
              <a:rPr lang="ru-RU" sz="4900" b="1" spc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Методы и приемы </a:t>
            </a:r>
            <a:r>
              <a:rPr lang="ru-RU" sz="4900" b="1" spc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исследования</a:t>
            </a:r>
            <a:r>
              <a:rPr lang="ru-RU" sz="1600" spc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1600" spc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2556" y="1200017"/>
            <a:ext cx="5636663" cy="374605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342900" lvl="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Сравнение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сбор информации, её систематизация.</a:t>
            </a:r>
          </a:p>
          <a:p>
            <a:pPr marL="342900" marR="342900" lvl="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Творческая работа по созданию электронного портфолио.</a:t>
            </a:r>
          </a:p>
          <a:p>
            <a:pPr marL="342900" marR="342900" lvl="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электронных ресурсов по созданию электронного портфолио.</a:t>
            </a:r>
          </a:p>
          <a:p>
            <a:pPr marL="342900" marR="342900" lvl="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Анализ, оформление результатов работы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50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704" y="2272937"/>
            <a:ext cx="4049486" cy="2485805"/>
          </a:xfrm>
        </p:spPr>
        <p:txBody>
          <a:bodyPr>
            <a:normAutofit fontScale="90000"/>
          </a:bodyPr>
          <a:lstStyle/>
          <a:p>
            <a:pPr marL="228600" lvl="0" indent="-22860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</a:pPr>
            <a:r>
              <a:rPr lang="ru-RU" b="1" spc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</a:t>
            </a:r>
            <a:r>
              <a:rPr lang="ru-RU" sz="1400" spc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spc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7964" y="1645921"/>
            <a:ext cx="5698054" cy="3112822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0"/>
              </a:spcAft>
              <a:buClr>
                <a:srgbClr val="333333"/>
              </a:buClr>
              <a:buSzPts val="1400"/>
              <a:buNone/>
              <a:tabLst>
                <a:tab pos="2286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1.Расширение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возможностей обучения и самообучения.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>
                <a:srgbClr val="333333"/>
              </a:buClr>
              <a:buSzPts val="1400"/>
              <a:buNone/>
              <a:tabLst>
                <a:tab pos="2286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2.Наполнение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личного портфолио в виде электронных продуктов.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>
                <a:srgbClr val="333333"/>
              </a:buClr>
              <a:buSzPts val="1400"/>
              <a:buNone/>
              <a:tabLst>
                <a:tab pos="2286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3.Развитие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медиакомпетентности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и информационной культуры. </a:t>
            </a:r>
          </a:p>
        </p:txBody>
      </p:sp>
    </p:spTree>
    <p:extLst>
      <p:ext uri="{BB962C8B-B14F-4D97-AF65-F5344CB8AC3E}">
        <p14:creationId xmlns:p14="http://schemas.microsoft.com/office/powerpoint/2010/main" val="395820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3911" y="1462259"/>
            <a:ext cx="5269326" cy="2652541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 состоит в том, что она может быть использована школьниками для создания своего собственного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8" y="1462259"/>
            <a:ext cx="5535708" cy="3690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428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Значения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слова портфолио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6181" y="1144980"/>
            <a:ext cx="6439166" cy="4064329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-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овая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форма контроля и оценки 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учащихся, его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характеристика, доказательство 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обучении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 результатам, 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приложенным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усилиям, по 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материализованным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продуктам учебно-познавательной деятельности, включая 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480" y="3713058"/>
            <a:ext cx="3450635" cy="3450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748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TM16401371[[fn=Атлас]]</Template>
  <TotalTime>548</TotalTime>
  <Words>709</Words>
  <Application>Microsoft Office PowerPoint</Application>
  <PresentationFormat>Широкоэкранный</PresentationFormat>
  <Paragraphs>133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Calibri</vt:lpstr>
      <vt:lpstr>Calibri Light</vt:lpstr>
      <vt:lpstr>Cambria</vt:lpstr>
      <vt:lpstr>Georgia</vt:lpstr>
      <vt:lpstr>Rockwell</vt:lpstr>
      <vt:lpstr>Symbol</vt:lpstr>
      <vt:lpstr>Times New Roman</vt:lpstr>
      <vt:lpstr>Wingdings</vt:lpstr>
      <vt:lpstr>Atlas</vt:lpstr>
      <vt:lpstr>          МКОУ «Табулгинская средняя общеобразовательная школа  им. П.Д.Слюсарева» Чистоозерного  района  Новосибирской  области  Проект   "Электронное портфолио ученика" </vt:lpstr>
      <vt:lpstr>Актуальность   проекта </vt:lpstr>
      <vt:lpstr>разработать  и создать электронное портфолио, как источника фиксации результатов нашей деятельности. </vt:lpstr>
      <vt:lpstr>Гипотеза </vt:lpstr>
      <vt:lpstr>Презентация PowerPoint</vt:lpstr>
      <vt:lpstr>Методы и приемы исследования </vt:lpstr>
      <vt:lpstr>Предполагаемый результат </vt:lpstr>
      <vt:lpstr>Презентация PowerPoint</vt:lpstr>
      <vt:lpstr>Значения слова портфолио </vt:lpstr>
      <vt:lpstr>Зачем портфолио ученику</vt:lpstr>
      <vt:lpstr>Виды  и типы портфолио </vt:lpstr>
      <vt:lpstr>Электронные ресурсы для создания портфолио</vt:lpstr>
      <vt:lpstr>Практическая часть </vt:lpstr>
      <vt:lpstr>1 этап Сравнительный анализ электронного и  бумажного портфолио </vt:lpstr>
      <vt:lpstr>2 этап  Выбор  электронного ресурса  </vt:lpstr>
      <vt:lpstr> 3 этап   Выбор разделов </vt:lpstr>
      <vt:lpstr>4 этап  Создание индивидуального электронного портфолио </vt:lpstr>
      <vt:lpstr>5 этап Подготовка рекомендаций,  практических материалов по созданию   электронного портфолио в конструкторе УчПортфолио. </vt:lpstr>
      <vt:lpstr>Выводы </vt:lpstr>
      <vt:lpstr>Заключение 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теме:   "Электронное портфолио ученика"</dc:title>
  <dc:creator>Пользователь Windows</dc:creator>
  <cp:lastModifiedBy>Пользователь</cp:lastModifiedBy>
  <cp:revision>64</cp:revision>
  <dcterms:created xsi:type="dcterms:W3CDTF">2018-05-08T11:06:34Z</dcterms:created>
  <dcterms:modified xsi:type="dcterms:W3CDTF">2019-05-12T14:36:05Z</dcterms:modified>
</cp:coreProperties>
</file>