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66" r:id="rId5"/>
    <p:sldId id="271" r:id="rId6"/>
    <p:sldId id="260" r:id="rId7"/>
    <p:sldId id="272" r:id="rId8"/>
    <p:sldId id="261" r:id="rId9"/>
    <p:sldId id="262" r:id="rId10"/>
    <p:sldId id="265" r:id="rId11"/>
    <p:sldId id="267" r:id="rId12"/>
    <p:sldId id="268" r:id="rId13"/>
    <p:sldId id="273" r:id="rId14"/>
    <p:sldId id="269" r:id="rId15"/>
    <p:sldId id="270" r:id="rId16"/>
    <p:sldId id="264" r:id="rId17"/>
    <p:sldId id="274"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FF"/>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4" d="100"/>
          <a:sy n="54" d="100"/>
        </p:scale>
        <p:origin x="-15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B85EB-90B2-4C5F-8DE6-1CF44C8DC790}" type="datetimeFigureOut">
              <a:rPr lang="ru-RU" smtClean="0"/>
              <a:t>29.05.2018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C235C-F793-4FDE-9224-E314AA1946FD}" type="slidenum">
              <a:rPr lang="ru-RU" smtClean="0"/>
              <a:t>‹#›</a:t>
            </a:fld>
            <a:endParaRPr lang="ru-RU" dirty="0"/>
          </a:p>
        </p:txBody>
      </p:sp>
    </p:spTree>
    <p:extLst>
      <p:ext uri="{BB962C8B-B14F-4D97-AF65-F5344CB8AC3E}">
        <p14:creationId xmlns:p14="http://schemas.microsoft.com/office/powerpoint/2010/main" val="99754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C235C-F793-4FDE-9224-E314AA1946FD}" type="slidenum">
              <a:rPr lang="ru-RU" smtClean="0"/>
              <a:t>17</a:t>
            </a:fld>
            <a:endParaRPr lang="ru-RU" dirty="0"/>
          </a:p>
        </p:txBody>
      </p:sp>
    </p:spTree>
    <p:extLst>
      <p:ext uri="{BB962C8B-B14F-4D97-AF65-F5344CB8AC3E}">
        <p14:creationId xmlns:p14="http://schemas.microsoft.com/office/powerpoint/2010/main" val="212990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29.05.2018</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oftschools.com/facts/plants/dandelion_facts/597/" TargetMode="External"/><Relationship Id="rId2" Type="http://schemas.openxmlformats.org/officeDocument/2006/relationships/hyperlink" Target="http://catcountry1073.com/national-dandelion-day/" TargetMode="External"/><Relationship Id="rId1" Type="http://schemas.openxmlformats.org/officeDocument/2006/relationships/slideLayout" Target="../slideLayouts/slideLayout1.xml"/><Relationship Id="rId6" Type="http://schemas.openxmlformats.org/officeDocument/2006/relationships/hyperlink" Target="https://yandex.ru/legal/fotki_termsofuse/" TargetMode="External"/><Relationship Id="rId5" Type="http://schemas.openxmlformats.org/officeDocument/2006/relationships/hyperlink" Target="http://yandex.ru/" TargetMode="External"/><Relationship Id="rId4" Type="http://schemas.openxmlformats.org/officeDocument/2006/relationships/hyperlink" Target="http://www.birdsandblooms.com/gardening/7-surprising-facts-dandelio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55" y="0"/>
            <a:ext cx="101140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7400" y="0"/>
            <a:ext cx="8495080" cy="1349087"/>
          </a:xfrm>
          <a:prstGeom prst="rect">
            <a:avLst/>
          </a:prstGeom>
        </p:spPr>
        <p:txBody>
          <a:bodyPr wrap="square">
            <a:spAutoFit/>
          </a:bodyPr>
          <a:lstStyle/>
          <a:p>
            <a:pPr algn="ctr">
              <a:lnSpc>
                <a:spcPts val="4900"/>
              </a:lnSpc>
            </a:pPr>
            <a:r>
              <a:rPr lang="en-US" sz="4000" b="1" cap="all" dirty="0" smtClean="0">
                <a:ln w="9000" cmpd="sng">
                  <a:solidFill>
                    <a:srgbClr val="FFFF00"/>
                  </a:solidFill>
                  <a:prstDash val="solid"/>
                </a:ln>
                <a:solidFill>
                  <a:srgbClr val="FF0000"/>
                </a:solidFill>
                <a:effectLst>
                  <a:reflection blurRad="12700" stA="28000" endPos="45000" dist="1000" dir="5400000" sy="-100000" algn="bl" rotWithShape="0"/>
                </a:effectLst>
                <a:latin typeface="Arial Black" panose="020B0A04020102020204" pitchFamily="34" charset="0"/>
              </a:rPr>
              <a:t>fluffy lumps of the sun </a:t>
            </a:r>
          </a:p>
          <a:p>
            <a:pPr algn="ctr">
              <a:lnSpc>
                <a:spcPts val="4900"/>
              </a:lnSpc>
            </a:pPr>
            <a:r>
              <a:rPr lang="en-US" sz="4000" b="1" cap="all" dirty="0" smtClean="0">
                <a:ln w="9000" cmpd="sng">
                  <a:solidFill>
                    <a:srgbClr val="FFFF00"/>
                  </a:solidFill>
                  <a:prstDash val="solid"/>
                </a:ln>
                <a:solidFill>
                  <a:srgbClr val="FF0000"/>
                </a:solidFill>
                <a:effectLst>
                  <a:reflection blurRad="12700" stA="28000" endPos="45000" dist="1000" dir="5400000" sy="-100000" algn="bl" rotWithShape="0"/>
                </a:effectLst>
                <a:latin typeface="Arial Black" panose="020B0A04020102020204" pitchFamily="34" charset="0"/>
              </a:rPr>
              <a:t>the dandelions</a:t>
            </a:r>
            <a:endParaRPr lang="ru-RU" sz="4000" b="1" cap="all" dirty="0">
              <a:ln w="9000" cmpd="sng">
                <a:solidFill>
                  <a:srgbClr val="FFFF00"/>
                </a:solidFill>
                <a:prstDash val="solid"/>
              </a:ln>
              <a:solidFill>
                <a:srgbClr val="FF0000"/>
              </a:solidFill>
              <a:effectLst>
                <a:reflection blurRad="12700" stA="28000" endPos="45000" dist="1000" dir="5400000" sy="-100000" algn="bl" rotWithShape="0"/>
              </a:effectLst>
              <a:latin typeface="Arial Black" panose="020B0A04020102020204" pitchFamily="34" charset="0"/>
            </a:endParaRPr>
          </a:p>
        </p:txBody>
      </p:sp>
      <p:sp>
        <p:nvSpPr>
          <p:cNvPr id="4" name="Прямоугольник 3"/>
          <p:cNvSpPr/>
          <p:nvPr/>
        </p:nvSpPr>
        <p:spPr>
          <a:xfrm>
            <a:off x="4268273" y="4180344"/>
            <a:ext cx="4351870"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a:t>
            </a: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Чувашской Республики</a:t>
            </a:r>
            <a:endPar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ru-RU" sz="2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8</a:t>
            </a:r>
          </a:p>
        </p:txBody>
      </p:sp>
      <p:sp>
        <p:nvSpPr>
          <p:cNvPr id="5" name="Прямоугольник 4"/>
          <p:cNvSpPr/>
          <p:nvPr/>
        </p:nvSpPr>
        <p:spPr>
          <a:xfrm>
            <a:off x="3797467" y="2852936"/>
            <a:ext cx="4821460" cy="830997"/>
          </a:xfrm>
          <a:prstGeom prst="rect">
            <a:avLst/>
          </a:prstGeom>
        </p:spPr>
        <p:txBody>
          <a:bodyPr wrap="square">
            <a:spAutoFit/>
          </a:bodyPr>
          <a:lstStyle/>
          <a:p>
            <a:pPr algn="r"/>
            <a:r>
              <a:rPr lang="en-US" sz="2400" dirty="0" smtClean="0">
                <a:solidFill>
                  <a:srgbClr val="FFFF00"/>
                </a:solidFill>
                <a:latin typeface="Arial Black" panose="020B0A04020102020204" pitchFamily="34" charset="0"/>
              </a:rPr>
              <a:t>Facts collection </a:t>
            </a:r>
          </a:p>
          <a:p>
            <a:pPr algn="r"/>
            <a:r>
              <a:rPr lang="en-US" sz="2400" dirty="0" smtClean="0">
                <a:solidFill>
                  <a:srgbClr val="FFFF00"/>
                </a:solidFill>
                <a:latin typeface="Arial Black" panose="020B0A04020102020204" pitchFamily="34" charset="0"/>
              </a:rPr>
              <a:t> for  the </a:t>
            </a:r>
            <a:r>
              <a:rPr lang="en-US" sz="2400" dirty="0" smtClean="0">
                <a:solidFill>
                  <a:srgbClr val="FFFF00"/>
                </a:solidFill>
                <a:latin typeface="Arial Black" panose="020B0A04020102020204" pitchFamily="34" charset="0"/>
              </a:rPr>
              <a:t>7</a:t>
            </a:r>
            <a:r>
              <a:rPr lang="en-US" sz="2400" baseline="30000" dirty="0" smtClean="0">
                <a:solidFill>
                  <a:srgbClr val="FFFF00"/>
                </a:solidFill>
                <a:latin typeface="Arial Black" panose="020B0A04020102020204" pitchFamily="34" charset="0"/>
              </a:rPr>
              <a:t>th</a:t>
            </a:r>
            <a:r>
              <a:rPr lang="ru-RU" sz="2400" dirty="0" smtClean="0">
                <a:solidFill>
                  <a:srgbClr val="FFFF00"/>
                </a:solidFill>
                <a:latin typeface="Arial Black" panose="020B0A04020102020204" pitchFamily="34" charset="0"/>
              </a:rPr>
              <a:t> </a:t>
            </a:r>
            <a:r>
              <a:rPr lang="en-US" sz="2400" dirty="0" smtClean="0">
                <a:solidFill>
                  <a:srgbClr val="FFFF00"/>
                </a:solidFill>
                <a:latin typeface="Arial Black" panose="020B0A04020102020204" pitchFamily="34" charset="0"/>
              </a:rPr>
              <a:t>-</a:t>
            </a:r>
            <a:r>
              <a:rPr lang="ru-RU" sz="2400" dirty="0" smtClean="0">
                <a:solidFill>
                  <a:srgbClr val="FFFF00"/>
                </a:solidFill>
                <a:latin typeface="Arial Black" panose="020B0A04020102020204" pitchFamily="34" charset="0"/>
              </a:rPr>
              <a:t> </a:t>
            </a:r>
            <a:r>
              <a:rPr lang="en-US" sz="2400" dirty="0" smtClean="0">
                <a:solidFill>
                  <a:srgbClr val="FFFF00"/>
                </a:solidFill>
                <a:latin typeface="Arial Black" panose="020B0A04020102020204" pitchFamily="34" charset="0"/>
              </a:rPr>
              <a:t>9</a:t>
            </a:r>
            <a:r>
              <a:rPr lang="en-US" sz="2400" baseline="30000" dirty="0" smtClean="0">
                <a:solidFill>
                  <a:srgbClr val="FFFF00"/>
                </a:solidFill>
                <a:latin typeface="Arial Black" panose="020B0A04020102020204" pitchFamily="34" charset="0"/>
              </a:rPr>
              <a:t>th</a:t>
            </a:r>
            <a:r>
              <a:rPr lang="en-US" sz="2400" dirty="0" smtClean="0">
                <a:solidFill>
                  <a:srgbClr val="FFFF00"/>
                </a:solidFill>
                <a:latin typeface="Arial Black" panose="020B0A04020102020204" pitchFamily="34" charset="0"/>
              </a:rPr>
              <a:t> </a:t>
            </a:r>
            <a:r>
              <a:rPr lang="en-US" sz="2400" dirty="0" smtClean="0">
                <a:solidFill>
                  <a:srgbClr val="FFFF00"/>
                </a:solidFill>
                <a:latin typeface="Arial Black" panose="020B0A04020102020204" pitchFamily="34" charset="0"/>
              </a:rPr>
              <a:t>Formers</a:t>
            </a:r>
            <a:endParaRPr lang="ru-RU" sz="2400" dirty="0" smtClean="0">
              <a:solidFill>
                <a:srgbClr val="FFFF00"/>
              </a:solidFill>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65" r="4871"/>
          <a:stretch/>
        </p:blipFill>
        <p:spPr bwMode="auto">
          <a:xfrm>
            <a:off x="-1" y="-28800"/>
            <a:ext cx="9144001" cy="68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6084167" y="1412776"/>
            <a:ext cx="28665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From blossom to root, 100 percent of this weed, which is also an herb, is edible for most people.</a:t>
            </a: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65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251520" y="3573016"/>
            <a:ext cx="266429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Dandelion leaves </a:t>
            </a:r>
            <a:r>
              <a:rPr lang="en-US" sz="2800" dirty="0" smtClean="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                   are </a:t>
            </a: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rich </a:t>
            </a:r>
            <a:r>
              <a:rPr lang="en-US" sz="2800" dirty="0" smtClean="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                         in </a:t>
            </a: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vitamins A, C, and K, and the minerals calcium, potassium, iron, and manganese.</a:t>
            </a: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307"/>
          <a:stretch/>
        </p:blipFill>
        <p:spPr bwMode="auto">
          <a:xfrm>
            <a:off x="0" y="-7676"/>
            <a:ext cx="9183180" cy="686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5868144" y="1738088"/>
            <a:ext cx="3062325"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There are little things individuals can do. You can kill dandelions with hot water — just pour boiling water on them. </a:t>
            </a: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bwMode="auto">
          <a:xfrm>
            <a:off x="281159" y="2793236"/>
            <a:ext cx="234662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Did you know National Dandelion Day is April 5th? Did you know Vineland is the dandelion capital of the U.S.?</a:t>
            </a:r>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99" y="-22702"/>
            <a:ext cx="11041615" cy="712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105574" y="2903589"/>
            <a:ext cx="345831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Who knew these plants were so versatile? Researchers were looking for an eco-friendly alternative to the rubber tree and stumbled upon dandelions. They use Russian dandelions which produces natural rubber.</a:t>
            </a: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65" y="8238"/>
            <a:ext cx="9693058" cy="684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6156176" y="2851508"/>
            <a:ext cx="2807575"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Since the Dandelion can thrive in difficult conditions, it is no wonder that people say the flower symbolizes the ability to rise above life’s challenges.</a:t>
            </a:r>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009"/>
          <a:stretch/>
        </p:blipFill>
        <p:spPr bwMode="auto">
          <a:xfrm>
            <a:off x="0" y="0"/>
            <a:ext cx="9118712" cy="693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79512" y="2829978"/>
            <a:ext cx="309634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As a dandelion plant matures, their bright yellow flower turns into a white puff ball of seeds just waiting to be released. The dandelion relies on wind power to distribute its seeds (</a:t>
            </a:r>
            <a:r>
              <a:rPr lang="en-US" sz="2800" dirty="0" err="1">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achnes</a:t>
            </a: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a:t>
            </a: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737" y="0"/>
            <a:ext cx="103057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5117794" y="2793236"/>
            <a:ext cx="383459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600"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Arial Black" panose="020B0A04020102020204" pitchFamily="34" charset="0"/>
              </a:rPr>
              <a:t>Make a wish and blow out the dandelion! </a:t>
            </a:r>
            <a:r>
              <a:rPr lang="en-US" sz="3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panose="020B0A04020102020204" pitchFamily="34" charset="0"/>
              </a:rPr>
              <a:t>Its  parachutes will carry your dreams and wishes and make them come true, by the way! </a:t>
            </a:r>
            <a:endParaRPr lang="en-US" sz="3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panose="020B0A04020102020204" pitchFamily="34" charset="0"/>
            </a:endParaRPr>
          </a:p>
        </p:txBody>
      </p:sp>
      <p:sp>
        <p:nvSpPr>
          <p:cNvPr id="5" name="Rectangle 3"/>
          <p:cNvSpPr txBox="1">
            <a:spLocks noChangeArrowheads="1"/>
          </p:cNvSpPr>
          <p:nvPr/>
        </p:nvSpPr>
        <p:spPr bwMode="auto">
          <a:xfrm>
            <a:off x="0" y="6172691"/>
            <a:ext cx="9307505"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endParaRPr lang="en-US" sz="3100" b="1" kern="0" cap="all"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463709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nodePh="1">
                                  <p:stCondLst>
                                    <p:cond delay="0"/>
                                  </p:stCondLst>
                                  <p:endCondLst>
                                    <p:cond evt="begin" delay="0">
                                      <p:tn val="12"/>
                                    </p:cond>
                                  </p:end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9759" y="2276872"/>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latin typeface="Arial Black" panose="020B0A04020102020204" pitchFamily="34" charset="0"/>
              </a:rPr>
              <a:t>Источник: </a:t>
            </a:r>
          </a:p>
          <a:p>
            <a:pPr marL="45720" lvl="0" algn="l" eaLnBrk="1" fontAlgn="auto" hangingPunct="1">
              <a:spcBef>
                <a:spcPct val="20000"/>
              </a:spcBef>
              <a:spcAft>
                <a:spcPts val="300"/>
              </a:spcAft>
              <a:buClr>
                <a:srgbClr val="FA8D3D">
                  <a:lumMod val="75000"/>
                </a:srgbClr>
              </a:buClr>
              <a:buSzPct val="130000"/>
              <a:defRPr/>
            </a:pPr>
            <a:r>
              <a:rPr lang="en-US" sz="2000" dirty="0">
                <a:ln w="11430"/>
                <a:solidFill>
                  <a:srgbClr val="0000FF"/>
                </a:solidFill>
                <a:effectLst/>
                <a:latin typeface="Arial Black" panose="020B0A04020102020204" pitchFamily="34" charset="0"/>
              </a:rPr>
              <a:t>National dandelion day </a:t>
            </a:r>
            <a:r>
              <a:rPr lang="en-US" sz="2000" dirty="0">
                <a:ln w="11430"/>
                <a:solidFill>
                  <a:srgbClr val="0000FF"/>
                </a:solidFill>
                <a:effectLst/>
                <a:latin typeface="Arial Black" panose="020B0A04020102020204" pitchFamily="34" charset="0"/>
                <a:hlinkClick r:id="rId2"/>
              </a:rPr>
              <a:t>http://catcountry1073.com/national-dandelion-day</a:t>
            </a:r>
            <a:r>
              <a:rPr lang="en-US" sz="2000" dirty="0" smtClean="0">
                <a:ln w="11430"/>
                <a:solidFill>
                  <a:srgbClr val="0000FF"/>
                </a:solidFill>
                <a:effectLst/>
                <a:latin typeface="Arial Black" panose="020B0A04020102020204" pitchFamily="34" charset="0"/>
                <a:hlinkClick r:id="rId2"/>
              </a:rPr>
              <a:t>/</a:t>
            </a:r>
            <a:endParaRPr lang="en-US" sz="2000" dirty="0" smtClean="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2000" dirty="0">
                <a:ln w="11430"/>
                <a:solidFill>
                  <a:srgbClr val="0000FF"/>
                </a:solidFill>
                <a:effectLst/>
                <a:latin typeface="Arial Black" panose="020B0A04020102020204" pitchFamily="34" charset="0"/>
              </a:rPr>
              <a:t>Dandelion facts </a:t>
            </a:r>
            <a:r>
              <a:rPr lang="en-US" sz="2000" dirty="0">
                <a:ln w="11430"/>
                <a:solidFill>
                  <a:srgbClr val="0000FF"/>
                </a:solidFill>
                <a:effectLst/>
                <a:latin typeface="Arial Black" panose="020B0A04020102020204" pitchFamily="34" charset="0"/>
                <a:hlinkClick r:id="rId3"/>
              </a:rPr>
              <a:t>http://www.softschools.com/facts/plants/dandelion_facts/597</a:t>
            </a:r>
            <a:r>
              <a:rPr lang="en-US" sz="2000" dirty="0" smtClean="0">
                <a:ln w="11430"/>
                <a:solidFill>
                  <a:srgbClr val="0000FF"/>
                </a:solidFill>
                <a:effectLst/>
                <a:latin typeface="Arial Black" panose="020B0A04020102020204" pitchFamily="34" charset="0"/>
                <a:hlinkClick r:id="rId3"/>
              </a:rPr>
              <a:t>/</a:t>
            </a:r>
            <a:endParaRPr lang="en-US" sz="2000" dirty="0" smtClean="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2000" dirty="0" smtClean="0">
                <a:ln w="11430"/>
                <a:solidFill>
                  <a:srgbClr val="0000FF"/>
                </a:solidFill>
                <a:effectLst/>
                <a:latin typeface="Arial Black" panose="020B0A04020102020204" pitchFamily="34" charset="0"/>
              </a:rPr>
              <a:t>7 surprising facts </a:t>
            </a:r>
            <a:r>
              <a:rPr lang="en-US" sz="2000" dirty="0">
                <a:ln w="11430"/>
                <a:solidFill>
                  <a:srgbClr val="0000FF"/>
                </a:solidFill>
                <a:effectLst/>
                <a:latin typeface="Arial Black" panose="020B0A04020102020204" pitchFamily="34" charset="0"/>
              </a:rPr>
              <a:t>about dandelions </a:t>
            </a:r>
            <a:r>
              <a:rPr lang="en-US" sz="2000" dirty="0">
                <a:ln w="11430"/>
                <a:solidFill>
                  <a:srgbClr val="0000FF"/>
                </a:solidFill>
                <a:effectLst/>
                <a:latin typeface="Arial Black" panose="020B0A04020102020204" pitchFamily="34" charset="0"/>
                <a:hlinkClick r:id="rId4"/>
              </a:rPr>
              <a:t>http://www.birdsandblooms.com/gardening/7-surprising-facts-dandelions</a:t>
            </a:r>
            <a:r>
              <a:rPr lang="en-US" sz="2000" dirty="0" smtClean="0">
                <a:ln w="11430"/>
                <a:solidFill>
                  <a:srgbClr val="0000FF"/>
                </a:solidFill>
                <a:effectLst/>
                <a:latin typeface="Arial Black" panose="020B0A04020102020204" pitchFamily="34" charset="0"/>
                <a:hlinkClick r:id="rId4"/>
              </a:rPr>
              <a:t>/</a:t>
            </a:r>
            <a:r>
              <a:rPr lang="en-US" sz="2000" dirty="0" smtClean="0">
                <a:ln w="11430"/>
                <a:solidFill>
                  <a:srgbClr val="0000FF"/>
                </a:solidFill>
                <a:effectLst/>
                <a:latin typeface="Arial Black" panose="020B0A04020102020204" pitchFamily="34" charset="0"/>
              </a:rPr>
              <a:t> </a:t>
            </a:r>
            <a:endParaRPr lang="ru-RU" sz="2000" dirty="0" smtClean="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ru-RU" sz="2000" dirty="0" smtClean="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latin typeface="Arial Black" panose="020B0A04020102020204" pitchFamily="34" charset="0"/>
              </a:rPr>
              <a:t>Изображения </a:t>
            </a:r>
            <a:r>
              <a:rPr lang="ru-RU" sz="2000" dirty="0">
                <a:ln w="11430"/>
                <a:solidFill>
                  <a:srgbClr val="0000FF"/>
                </a:solidFill>
                <a:effectLst/>
                <a:latin typeface="Arial Black" panose="020B0A04020102020204" pitchFamily="34" charset="0"/>
              </a:rPr>
              <a:t>взяты на сайте    </a:t>
            </a:r>
            <a:r>
              <a:rPr lang="ru-RU" sz="2000" dirty="0">
                <a:ln w="11430"/>
                <a:solidFill>
                  <a:srgbClr val="0000FF"/>
                </a:solidFill>
                <a:effectLst/>
                <a:latin typeface="Arial Black" panose="020B0A04020102020204" pitchFamily="34" charset="0"/>
                <a:hlinkClick r:id="rId5"/>
              </a:rPr>
              <a:t>http://</a:t>
            </a:r>
            <a:r>
              <a:rPr lang="ru-RU" sz="2000" dirty="0" smtClean="0">
                <a:ln w="11430"/>
                <a:solidFill>
                  <a:srgbClr val="0000FF"/>
                </a:solidFill>
                <a:effectLst/>
                <a:latin typeface="Arial Black" panose="020B0A04020102020204" pitchFamily="34" charset="0"/>
                <a:hlinkClick r:id="rId5"/>
              </a:rPr>
              <a:t>yandex.ru</a:t>
            </a:r>
            <a:r>
              <a:rPr lang="ru-RU" sz="2000" dirty="0" smtClean="0">
                <a:ln w="11430"/>
                <a:solidFill>
                  <a:srgbClr val="0000FF"/>
                </a:solidFill>
                <a:effectLst/>
                <a:latin typeface="Arial Black" panose="020B0A04020102020204" pitchFamily="34" charset="0"/>
              </a:rPr>
              <a:t> </a:t>
            </a:r>
            <a:r>
              <a:rPr lang="ru-RU" sz="2000" dirty="0">
                <a:ln w="11430"/>
                <a:solidFill>
                  <a:srgbClr val="0000FF"/>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dirty="0">
                <a:ln w="11430"/>
                <a:solidFill>
                  <a:srgbClr val="0000FF"/>
                </a:solidFill>
                <a:effectLst/>
                <a:latin typeface="Arial Black" panose="020B0A04020102020204" pitchFamily="34" charset="0"/>
              </a:rPr>
              <a:t>Условия использования сайта </a:t>
            </a:r>
            <a:r>
              <a:rPr lang="ru-RU" sz="2000" dirty="0">
                <a:ln w="11430"/>
                <a:solidFill>
                  <a:srgbClr val="0000FF"/>
                </a:solidFill>
                <a:effectLst/>
                <a:latin typeface="Arial Black" panose="020B0A04020102020204" pitchFamily="34" charset="0"/>
                <a:hlinkClick r:id="rId6"/>
              </a:rPr>
              <a:t>https://yandex.ru/legal/fotki_termsofuse</a:t>
            </a:r>
            <a:r>
              <a:rPr lang="ru-RU" sz="2000" dirty="0" smtClean="0">
                <a:ln w="11430"/>
                <a:solidFill>
                  <a:srgbClr val="0000FF"/>
                </a:solidFill>
                <a:effectLst/>
                <a:latin typeface="Arial Black" panose="020B0A04020102020204" pitchFamily="34" charset="0"/>
                <a:hlinkClick r:id="rId6"/>
              </a:rPr>
              <a:t>/</a:t>
            </a:r>
            <a:r>
              <a:rPr lang="ru-RU" sz="2000" dirty="0" smtClean="0">
                <a:ln w="11430"/>
                <a:solidFill>
                  <a:srgbClr val="0000FF"/>
                </a:solidFill>
                <a:effectLst/>
                <a:latin typeface="Arial Black" panose="020B0A04020102020204" pitchFamily="34" charset="0"/>
              </a:rPr>
              <a:t> </a:t>
            </a:r>
            <a:endParaRPr lang="ru-RU" sz="2000" dirty="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outerShdw blurRad="50800" dist="39000" dir="5460000" algn="tl">
                    <a:srgbClr val="000000">
                      <a:alpha val="38000"/>
                    </a:srgbClr>
                  </a:outerShdw>
                </a:effectLst>
                <a:latin typeface="Arial Black" panose="020B0A04020102020204" pitchFamily="34" charset="0"/>
              </a:rPr>
              <a:t> </a:t>
            </a:r>
            <a:endParaRPr lang="ru-RU" sz="20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3" y="-138200"/>
            <a:ext cx="9127977" cy="716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6228184" y="2823716"/>
            <a:ext cx="2699793"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smtClean="0">
                <a:ln>
                  <a:solidFill>
                    <a:srgbClr val="FF00FF"/>
                  </a:solidFill>
                </a:ln>
                <a:solidFill>
                  <a:schemeClr val="bg1"/>
                </a:solidFill>
                <a:effectLst/>
                <a:latin typeface="Arial Black" panose="020B0A04020102020204" pitchFamily="34" charset="0"/>
              </a:rPr>
              <a:t>The name ‘dandelion’ </a:t>
            </a:r>
            <a:r>
              <a:rPr lang="en-US" sz="2800" b="0" dirty="0">
                <a:ln>
                  <a:solidFill>
                    <a:srgbClr val="FF00FF"/>
                  </a:solidFill>
                </a:ln>
                <a:solidFill>
                  <a:schemeClr val="bg1"/>
                </a:solidFill>
                <a:effectLst/>
                <a:latin typeface="Arial Black" panose="020B0A04020102020204" pitchFamily="34" charset="0"/>
              </a:rPr>
              <a:t>originates from French words "dent de lion" which mean lion's tooth. This name is given because of deeply toothed leaves of </a:t>
            </a:r>
            <a:r>
              <a:rPr lang="en-US" sz="2800" b="0" dirty="0" smtClean="0">
                <a:ln>
                  <a:solidFill>
                    <a:srgbClr val="FF00FF"/>
                  </a:solidFill>
                </a:ln>
                <a:solidFill>
                  <a:schemeClr val="bg1"/>
                </a:solidFill>
                <a:effectLst/>
                <a:latin typeface="Arial Black" panose="020B0A04020102020204" pitchFamily="34" charset="0"/>
              </a:rPr>
              <a:t>a dandelion..</a:t>
            </a:r>
            <a:r>
              <a:rPr lang="ru-RU" sz="2800" b="0" dirty="0" smtClean="0">
                <a:ln>
                  <a:solidFill>
                    <a:srgbClr val="FF00FF"/>
                  </a:solidFill>
                </a:ln>
                <a:solidFill>
                  <a:schemeClr val="bg1"/>
                </a:solidFill>
                <a:effectLst/>
                <a:latin typeface="Arial Black" panose="020B0A04020102020204" pitchFamily="34" charset="0"/>
              </a:rPr>
              <a:t>. </a:t>
            </a:r>
            <a:endParaRPr lang="ru-RU" sz="2800" b="0" dirty="0">
              <a:ln>
                <a:solidFill>
                  <a:srgbClr val="FF00FF"/>
                </a:solidFill>
              </a:ln>
              <a:solidFill>
                <a:schemeClr val="bg1"/>
              </a:solidFill>
              <a:effectLst/>
              <a:latin typeface="Arial Black" panose="020B0A04020102020204" pitchFamily="34" charset="0"/>
            </a:endParaRPr>
          </a:p>
          <a:p>
            <a:pPr marL="45720" lvl="0" algn="r" eaLnBrk="1" fontAlgn="auto" hangingPunct="1">
              <a:spcBef>
                <a:spcPct val="20000"/>
              </a:spcBef>
              <a:spcAft>
                <a:spcPts val="300"/>
              </a:spcAft>
              <a:buClr>
                <a:srgbClr val="FA8D3D">
                  <a:lumMod val="75000"/>
                </a:srgbClr>
              </a:buClr>
              <a:buSzPct val="130000"/>
              <a:defRPr/>
            </a:pPr>
            <a:endParaRPr lang="en-US" sz="2800" b="0" dirty="0">
              <a:ln>
                <a:solidFill>
                  <a:srgbClr val="FF00FF"/>
                </a:solidFill>
              </a:ln>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 y="0"/>
            <a:ext cx="9152349" cy="72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5762309" y="2780928"/>
            <a:ext cx="311241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Dandelion resembles sun, moon and stars during the certain parts of its life cycle. Yellow flower looks like sun, spherical head with seeds looks like moon while dispersing seeds look like stars.</a:t>
            </a: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7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107504" y="3149960"/>
            <a:ext cx="3323643"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Dandelion is rich source of vitamins A, C and K. It also contains high level of iron, calcium and potassium. Dandelion is used mainly in Asian cuisine, often as an ingredient of salads and sandwiches.</a:t>
            </a:r>
            <a:endParaRPr lang="ru-RU" sz="2800" b="0" dirty="0">
              <a:ln>
                <a:solidFill>
                  <a:srgbClr val="FF00FF"/>
                </a:solidFill>
              </a:ln>
              <a:solidFill>
                <a:schemeClr val="bg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2800" b="0" dirty="0">
              <a:ln>
                <a:solidFill>
                  <a:srgbClr val="FF00FF"/>
                </a:solidFill>
              </a:ln>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22" y="-151666"/>
            <a:ext cx="10638501" cy="718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248399" y="1844824"/>
            <a:ext cx="320634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Every part of the dandelion is useful: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root</a:t>
            </a:r>
            <a:r>
              <a:rPr lang="en-US" sz="2800" b="0" dirty="0">
                <a:ln>
                  <a:solidFill>
                    <a:srgbClr val="FF00FF"/>
                  </a:solidFill>
                </a:ln>
                <a:solidFill>
                  <a:schemeClr val="bg1"/>
                </a:solidFill>
                <a:effectLst/>
                <a:latin typeface="Arial Black" panose="020B0A04020102020204" pitchFamily="34" charset="0"/>
              </a:rPr>
              <a:t>,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leaves</a:t>
            </a:r>
            <a:r>
              <a:rPr lang="en-US" sz="2800" b="0" dirty="0">
                <a:ln>
                  <a:solidFill>
                    <a:srgbClr val="FF00FF"/>
                  </a:solidFill>
                </a:ln>
                <a:solidFill>
                  <a:schemeClr val="bg1"/>
                </a:solidFill>
                <a:effectLst/>
                <a:latin typeface="Arial Black" panose="020B0A04020102020204" pitchFamily="34" charset="0"/>
              </a:rPr>
              <a:t>,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flower</a:t>
            </a:r>
            <a:r>
              <a:rPr lang="en-US" sz="2800" b="0" dirty="0">
                <a:ln>
                  <a:solidFill>
                    <a:srgbClr val="FF00FF"/>
                  </a:solidFill>
                </a:ln>
                <a:solidFill>
                  <a:schemeClr val="bg1"/>
                </a:solidFill>
                <a:effectLst/>
                <a:latin typeface="Arial Black" panose="020B0A04020102020204" pitchFamily="34" charset="0"/>
              </a:rPr>
              <a:t>. It can be used for food,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medicine </a:t>
            </a:r>
            <a:r>
              <a:rPr lang="en-US" sz="2800" b="0" dirty="0">
                <a:ln>
                  <a:solidFill>
                    <a:srgbClr val="FF00FF"/>
                  </a:solidFill>
                </a:ln>
                <a:solidFill>
                  <a:schemeClr val="bg1"/>
                </a:solidFill>
                <a:effectLst/>
                <a:latin typeface="Arial Black" panose="020B0A04020102020204" pitchFamily="34" charset="0"/>
              </a:rPr>
              <a:t>and dye for coloring.</a:t>
            </a: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 y="-46194"/>
            <a:ext cx="9143892" cy="690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323528" y="1484784"/>
            <a:ext cx="2728079"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Animals such as birds, insects and butterflies consume nectar or seed of dandelion.</a:t>
            </a: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5580112" y="1155006"/>
            <a:ext cx="3439060"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The dandelion flower opens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to </a:t>
            </a:r>
            <a:r>
              <a:rPr lang="en-US" sz="2800" b="0" dirty="0">
                <a:ln>
                  <a:solidFill>
                    <a:srgbClr val="FF00FF"/>
                  </a:solidFill>
                </a:ln>
                <a:solidFill>
                  <a:schemeClr val="bg1"/>
                </a:solidFill>
                <a:effectLst/>
                <a:latin typeface="Arial Black" panose="020B0A04020102020204" pitchFamily="34" charset="0"/>
              </a:rPr>
              <a:t>greet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the </a:t>
            </a:r>
            <a:r>
              <a:rPr lang="en-US" sz="2800" b="0" dirty="0">
                <a:ln>
                  <a:solidFill>
                    <a:srgbClr val="FF00FF"/>
                  </a:solidFill>
                </a:ln>
                <a:solidFill>
                  <a:schemeClr val="bg1"/>
                </a:solidFill>
                <a:effectLst/>
                <a:latin typeface="Arial Black" panose="020B0A04020102020204" pitchFamily="34" charset="0"/>
              </a:rPr>
              <a:t>morning and closes in the evening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to </a:t>
            </a:r>
            <a:r>
              <a:rPr lang="en-US" sz="2800" b="0" dirty="0">
                <a:ln>
                  <a:solidFill>
                    <a:srgbClr val="FF00FF"/>
                  </a:solidFill>
                </a:ln>
                <a:solidFill>
                  <a:schemeClr val="bg1"/>
                </a:solidFill>
                <a:effectLst/>
                <a:latin typeface="Arial Black" panose="020B0A04020102020204" pitchFamily="34" charset="0"/>
              </a:rPr>
              <a:t>go </a:t>
            </a:r>
            <a:r>
              <a:rPr lang="ru-RU" sz="2800" b="0" dirty="0" smtClean="0">
                <a:ln>
                  <a:solidFill>
                    <a:srgbClr val="FF00FF"/>
                  </a:solidFill>
                </a:ln>
                <a:solidFill>
                  <a:schemeClr val="bg1"/>
                </a:solidFill>
                <a:effectLst/>
                <a:latin typeface="Arial Black" panose="020B0A04020102020204" pitchFamily="34" charset="0"/>
              </a:rPr>
              <a:t>                                 </a:t>
            </a:r>
            <a:r>
              <a:rPr lang="en-US" sz="2800" b="0" dirty="0" smtClean="0">
                <a:ln>
                  <a:solidFill>
                    <a:srgbClr val="FF00FF"/>
                  </a:solidFill>
                </a:ln>
                <a:solidFill>
                  <a:schemeClr val="bg1"/>
                </a:solidFill>
                <a:effectLst/>
                <a:latin typeface="Arial Black" panose="020B0A04020102020204" pitchFamily="34" charset="0"/>
              </a:rPr>
              <a:t>to </a:t>
            </a:r>
            <a:r>
              <a:rPr lang="en-US" sz="2800" b="0" dirty="0">
                <a:ln>
                  <a:solidFill>
                    <a:srgbClr val="FF00FF"/>
                  </a:solidFill>
                </a:ln>
                <a:solidFill>
                  <a:schemeClr val="bg1"/>
                </a:solidFill>
                <a:effectLst/>
                <a:latin typeface="Arial Black" panose="020B0A04020102020204" pitchFamily="34" charset="0"/>
              </a:rPr>
              <a:t>sleep.</a:t>
            </a: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 y="0"/>
            <a:ext cx="919405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4592867" y="1700808"/>
            <a:ext cx="435461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rgbClr val="FF00FF"/>
                  </a:solidFill>
                </a:ln>
                <a:solidFill>
                  <a:schemeClr val="bg1"/>
                </a:solidFill>
                <a:effectLst/>
                <a:latin typeface="Arial Black" panose="020B0A04020102020204" pitchFamily="34" charset="0"/>
              </a:rPr>
              <a:t>Pharmacists in 19th-century England made tea from roasted dandelion roots. The drink is still trendy today, thanks to a </a:t>
            </a:r>
            <a:r>
              <a:rPr lang="en-US" sz="2800" b="0" dirty="0" err="1">
                <a:ln>
                  <a:solidFill>
                    <a:srgbClr val="FF00FF"/>
                  </a:solidFill>
                </a:ln>
                <a:solidFill>
                  <a:schemeClr val="bg1"/>
                </a:solidFill>
                <a:effectLst/>
                <a:latin typeface="Arial Black" panose="020B0A04020102020204" pitchFamily="34" charset="0"/>
              </a:rPr>
              <a:t>coffeelike</a:t>
            </a:r>
            <a:r>
              <a:rPr lang="en-US" sz="2800" b="0" dirty="0">
                <a:ln>
                  <a:solidFill>
                    <a:srgbClr val="FF00FF"/>
                  </a:solidFill>
                </a:ln>
                <a:solidFill>
                  <a:schemeClr val="bg1"/>
                </a:solidFill>
                <a:effectLst/>
                <a:latin typeface="Arial Black" panose="020B0A04020102020204" pitchFamily="34" charset="0"/>
              </a:rPr>
              <a:t> taste and color without caffeine.</a:t>
            </a: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7"/>
          <a:stretch/>
        </p:blipFill>
        <p:spPr bwMode="auto">
          <a:xfrm>
            <a:off x="-1" y="0"/>
            <a:ext cx="91979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51520" y="2636912"/>
            <a:ext cx="254068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ln w="11430">
                  <a:solidFill>
                    <a:srgbClr val="FF00FF"/>
                  </a:solidFill>
                </a:ln>
                <a:solidFill>
                  <a:schemeClr val="bg1"/>
                </a:solidFill>
                <a:effectLst>
                  <a:outerShdw blurRad="50800" dist="39000" dir="5460000" algn="tl">
                    <a:srgbClr val="000000">
                      <a:alpha val="38000"/>
                    </a:srgbClr>
                  </a:outerShdw>
                </a:effectLst>
                <a:latin typeface="Arial Black" panose="020B0A04020102020204" pitchFamily="34" charset="0"/>
              </a:rPr>
              <a:t>A cup of chopped raw dandelion greens provides 112 percent of the daily requirement for vitamin A (at only 25 calories).</a:t>
            </a: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452</TotalTime>
  <Words>513</Words>
  <Application>Microsoft Office PowerPoint</Application>
  <PresentationFormat>Экран (4:3)</PresentationFormat>
  <Paragraphs>36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36</cp:revision>
  <dcterms:created xsi:type="dcterms:W3CDTF">2016-01-10T12:56:23Z</dcterms:created>
  <dcterms:modified xsi:type="dcterms:W3CDTF">2018-05-29T12:13:32Z</dcterms:modified>
</cp:coreProperties>
</file>