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81" r:id="rId4"/>
    <p:sldId id="279" r:id="rId5"/>
    <p:sldId id="280" r:id="rId6"/>
    <p:sldId id="257" r:id="rId7"/>
    <p:sldId id="259" r:id="rId8"/>
    <p:sldId id="261" r:id="rId9"/>
    <p:sldId id="260" r:id="rId10"/>
    <p:sldId id="269" r:id="rId11"/>
    <p:sldId id="262" r:id="rId12"/>
    <p:sldId id="263" r:id="rId13"/>
    <p:sldId id="264" r:id="rId14"/>
    <p:sldId id="267" r:id="rId15"/>
    <p:sldId id="266" r:id="rId16"/>
    <p:sldId id="282" r:id="rId17"/>
    <p:sldId id="278"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23" autoAdjust="0"/>
  </p:normalViewPr>
  <p:slideViewPr>
    <p:cSldViewPr>
      <p:cViewPr>
        <p:scale>
          <a:sx n="50" d="100"/>
          <a:sy n="50" d="100"/>
        </p:scale>
        <p:origin x="-1638"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30.05.2018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30.05.2018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30.05.2018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30.05.2018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30.05.2018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30.05.2018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30.05.2018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30.05.2018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30.05.2018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30.05.2018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30.05.2018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30.05.2018</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yandex.ru/" TargetMode="External"/><Relationship Id="rId2" Type="http://schemas.openxmlformats.org/officeDocument/2006/relationships/hyperlink" Target="http://www.harrison-keller.com/about-lesley-harrison.php" TargetMode="External"/><Relationship Id="rId1" Type="http://schemas.openxmlformats.org/officeDocument/2006/relationships/slideLayout" Target="../slideLayouts/slideLayout1.xml"/><Relationship Id="rId4" Type="http://schemas.openxmlformats.org/officeDocument/2006/relationships/hyperlink" Target="https://yandex.ru/legal/fotki_termsofus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494195" y="0"/>
            <a:ext cx="8649805" cy="1569660"/>
          </a:xfrm>
          <a:prstGeom prst="rect">
            <a:avLst/>
          </a:prstGeom>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n-US" sz="4800" b="1" cap="all" dirty="0" smtClean="0">
                <a:ln w="0">
                  <a:solidFill>
                    <a:schemeClr val="tx1"/>
                  </a:solidFill>
                </a:ln>
                <a:solidFill>
                  <a:srgbClr val="002060"/>
                </a:solidFill>
                <a:effectLst>
                  <a:reflection blurRad="12700" stA="50000" endPos="50000" dist="5000" dir="5400000" sy="-100000" rotWithShape="0"/>
                </a:effectLst>
                <a:latin typeface="Arial Black" panose="020B0A04020102020204" pitchFamily="34" charset="0"/>
              </a:rPr>
              <a:t>Paintings that touch</a:t>
            </a:r>
          </a:p>
          <a:p>
            <a:pPr algn="r"/>
            <a:r>
              <a:rPr lang="en-US" sz="4800" b="1" cap="all" dirty="0" smtClean="0">
                <a:ln w="0">
                  <a:solidFill>
                    <a:schemeClr val="tx1"/>
                  </a:solidFill>
                </a:ln>
                <a:solidFill>
                  <a:srgbClr val="002060"/>
                </a:solidFill>
                <a:effectLst>
                  <a:reflection blurRad="12700" stA="50000" endPos="50000" dist="5000" dir="5400000" sy="-100000" rotWithShape="0"/>
                </a:effectLst>
                <a:latin typeface="Arial Black" panose="020B0A04020102020204" pitchFamily="34" charset="0"/>
              </a:rPr>
              <a:t> the hearts</a:t>
            </a:r>
            <a:endParaRPr lang="ru-RU" sz="4800" b="1" cap="all" dirty="0">
              <a:ln w="0">
                <a:solidFill>
                  <a:schemeClr val="tx1"/>
                </a:solidFill>
              </a:ln>
              <a:solidFill>
                <a:srgbClr val="002060"/>
              </a:solidFill>
              <a:effectLst>
                <a:reflection blurRad="12700" stA="50000" endPos="50000" dist="5000" dir="5400000" sy="-100000" rotWithShape="0"/>
              </a:effectLst>
              <a:latin typeface="Arial Black" panose="020B0A04020102020204" pitchFamily="34" charset="0"/>
            </a:endParaRPr>
          </a:p>
        </p:txBody>
      </p:sp>
      <p:sp>
        <p:nvSpPr>
          <p:cNvPr id="4" name="Прямоугольник 3"/>
          <p:cNvSpPr/>
          <p:nvPr/>
        </p:nvSpPr>
        <p:spPr>
          <a:xfrm>
            <a:off x="5910421" y="4157910"/>
            <a:ext cx="3031650" cy="2677656"/>
          </a:xfrm>
          <a:prstGeom prst="rect">
            <a:avLst/>
          </a:prstGeom>
        </p:spPr>
        <p:txBody>
          <a:bodyPr wrap="square">
            <a:spAutoFit/>
          </a:bodyPr>
          <a:lstStyle/>
          <a:p>
            <a:pPr algn="r">
              <a:defRPr/>
            </a:pPr>
            <a:r>
              <a:rPr lang="ru-RU" sz="1400" b="1" dirty="0">
                <a:solidFill>
                  <a:srgbClr val="002060"/>
                </a:solidFill>
                <a:latin typeface="Arial Black" panose="020B0A04020102020204" pitchFamily="34" charset="0"/>
              </a:rPr>
              <a:t>Автор:</a:t>
            </a:r>
          </a:p>
          <a:p>
            <a:pPr algn="r">
              <a:defRPr/>
            </a:pPr>
            <a:r>
              <a:rPr lang="ru-RU" sz="1400" b="1" dirty="0">
                <a:solidFill>
                  <a:srgbClr val="002060"/>
                </a:solidFill>
                <a:latin typeface="Arial Black" panose="020B0A04020102020204" pitchFamily="34" charset="0"/>
              </a:rPr>
              <a:t>Ольга Михайловна </a:t>
            </a:r>
            <a:endParaRPr lang="ru-RU" sz="1400" b="1" dirty="0" smtClean="0">
              <a:solidFill>
                <a:srgbClr val="002060"/>
              </a:solidFill>
              <a:latin typeface="Arial Black" panose="020B0A04020102020204" pitchFamily="34" charset="0"/>
            </a:endParaRPr>
          </a:p>
          <a:p>
            <a:pPr algn="r">
              <a:defRPr/>
            </a:pPr>
            <a:r>
              <a:rPr lang="ru-RU" sz="1400" b="1" dirty="0" smtClean="0">
                <a:solidFill>
                  <a:srgbClr val="002060"/>
                </a:solidFill>
                <a:latin typeface="Arial Black" panose="020B0A04020102020204" pitchFamily="34" charset="0"/>
              </a:rPr>
              <a:t>Степанова</a:t>
            </a:r>
            <a:endParaRPr lang="ru-RU" sz="1400" b="1" dirty="0">
              <a:solidFill>
                <a:srgbClr val="002060"/>
              </a:solidFill>
              <a:latin typeface="Arial Black" panose="020B0A04020102020204" pitchFamily="34" charset="0"/>
            </a:endParaRPr>
          </a:p>
          <a:p>
            <a:pPr algn="r">
              <a:defRPr/>
            </a:pPr>
            <a:r>
              <a:rPr lang="ru-RU" sz="1400" b="1" dirty="0">
                <a:solidFill>
                  <a:srgbClr val="002060"/>
                </a:solidFill>
                <a:latin typeface="Arial Black" panose="020B0A04020102020204" pitchFamily="34" charset="0"/>
              </a:rPr>
              <a:t>учитель </a:t>
            </a:r>
            <a:r>
              <a:rPr lang="ru-RU" sz="1400" b="1" dirty="0" smtClean="0">
                <a:solidFill>
                  <a:srgbClr val="002060"/>
                </a:solidFill>
                <a:latin typeface="Arial Black" panose="020B0A04020102020204" pitchFamily="34" charset="0"/>
              </a:rPr>
              <a:t>                                                                                                            английского </a:t>
            </a:r>
            <a:r>
              <a:rPr lang="ru-RU" sz="1400" b="1" dirty="0">
                <a:solidFill>
                  <a:srgbClr val="002060"/>
                </a:solidFill>
                <a:latin typeface="Arial Black" panose="020B0A04020102020204" pitchFamily="34" charset="0"/>
              </a:rPr>
              <a:t>языка </a:t>
            </a:r>
          </a:p>
          <a:p>
            <a:pPr algn="r">
              <a:defRPr/>
            </a:pPr>
            <a:r>
              <a:rPr lang="ru-RU" sz="1400" b="1" dirty="0">
                <a:solidFill>
                  <a:srgbClr val="002060"/>
                </a:solidFill>
                <a:latin typeface="Arial Black" panose="020B0A04020102020204" pitchFamily="34" charset="0"/>
              </a:rPr>
              <a:t>МБОУ «</a:t>
            </a:r>
            <a:r>
              <a:rPr lang="ru-RU" sz="1400" b="1" dirty="0" err="1">
                <a:solidFill>
                  <a:srgbClr val="002060"/>
                </a:solidFill>
                <a:latin typeface="Arial Black" panose="020B0A04020102020204" pitchFamily="34" charset="0"/>
              </a:rPr>
              <a:t>Цивильская</a:t>
            </a:r>
            <a:r>
              <a:rPr lang="ru-RU" sz="1400" b="1" dirty="0">
                <a:solidFill>
                  <a:srgbClr val="002060"/>
                </a:solidFill>
                <a:latin typeface="Arial Black" panose="020B0A04020102020204" pitchFamily="34" charset="0"/>
              </a:rPr>
              <a:t> СОШ</a:t>
            </a:r>
            <a:r>
              <a:rPr lang="en-US" sz="1400" b="1" dirty="0">
                <a:solidFill>
                  <a:srgbClr val="002060"/>
                </a:solidFill>
                <a:latin typeface="Arial Black" panose="020B0A04020102020204" pitchFamily="34" charset="0"/>
              </a:rPr>
              <a:t> </a:t>
            </a:r>
            <a:r>
              <a:rPr lang="ru-RU" sz="1400" b="1" dirty="0" smtClean="0">
                <a:solidFill>
                  <a:srgbClr val="002060"/>
                </a:solidFill>
                <a:latin typeface="Arial Black" panose="020B0A04020102020204" pitchFamily="34" charset="0"/>
              </a:rPr>
              <a:t>№</a:t>
            </a:r>
            <a:r>
              <a:rPr lang="en-US" sz="1400" b="1" dirty="0" smtClean="0">
                <a:solidFill>
                  <a:srgbClr val="002060"/>
                </a:solidFill>
                <a:latin typeface="Arial Black" panose="020B0A04020102020204" pitchFamily="34" charset="0"/>
              </a:rPr>
              <a:t>1 </a:t>
            </a:r>
            <a:endParaRPr lang="ru-RU" sz="1400" b="1" dirty="0" smtClean="0">
              <a:solidFill>
                <a:srgbClr val="002060"/>
              </a:solidFill>
              <a:latin typeface="Arial Black" panose="020B0A04020102020204" pitchFamily="34" charset="0"/>
            </a:endParaRPr>
          </a:p>
          <a:p>
            <a:pPr algn="r">
              <a:defRPr/>
            </a:pPr>
            <a:r>
              <a:rPr lang="ru-RU" sz="1400" b="1" dirty="0" smtClean="0">
                <a:solidFill>
                  <a:srgbClr val="002060"/>
                </a:solidFill>
                <a:latin typeface="Arial Black" panose="020B0A04020102020204" pitchFamily="34" charset="0"/>
              </a:rPr>
              <a:t>имени Героя Советского Союза </a:t>
            </a:r>
            <a:r>
              <a:rPr lang="ru-RU" sz="1400" b="1" dirty="0">
                <a:solidFill>
                  <a:srgbClr val="002060"/>
                </a:solidFill>
                <a:latin typeface="Arial Black" panose="020B0A04020102020204" pitchFamily="34" charset="0"/>
              </a:rPr>
              <a:t>М.В. Силантьева</a:t>
            </a:r>
            <a:r>
              <a:rPr lang="ru-RU" sz="1400" b="1" dirty="0" smtClean="0">
                <a:solidFill>
                  <a:srgbClr val="002060"/>
                </a:solidFill>
                <a:latin typeface="Arial Black" panose="020B0A04020102020204" pitchFamily="34" charset="0"/>
              </a:rPr>
              <a:t>»</a:t>
            </a:r>
          </a:p>
          <a:p>
            <a:pPr algn="r">
              <a:defRPr/>
            </a:pPr>
            <a:r>
              <a:rPr lang="ru-RU" sz="1400" b="1" dirty="0" smtClean="0">
                <a:solidFill>
                  <a:srgbClr val="002060"/>
                </a:solidFill>
                <a:latin typeface="Arial Black" panose="020B0A04020102020204" pitchFamily="34" charset="0"/>
              </a:rPr>
              <a:t>города </a:t>
            </a:r>
            <a:r>
              <a:rPr lang="ru-RU" sz="1400" b="1" dirty="0">
                <a:solidFill>
                  <a:srgbClr val="002060"/>
                </a:solidFill>
                <a:latin typeface="Arial Black" panose="020B0A04020102020204" pitchFamily="34" charset="0"/>
              </a:rPr>
              <a:t>Цивильск Чувашской </a:t>
            </a:r>
            <a:r>
              <a:rPr lang="ru-RU" sz="1400" b="1" dirty="0" smtClean="0">
                <a:solidFill>
                  <a:srgbClr val="002060"/>
                </a:solidFill>
                <a:latin typeface="Arial Black" panose="020B0A04020102020204" pitchFamily="34" charset="0"/>
              </a:rPr>
              <a:t>Республики</a:t>
            </a:r>
            <a:endParaRPr lang="ru-RU" sz="1400" b="1" dirty="0">
              <a:solidFill>
                <a:srgbClr val="002060"/>
              </a:solidFill>
              <a:latin typeface="Arial Black" panose="020B0A04020102020204" pitchFamily="34" charset="0"/>
            </a:endParaRPr>
          </a:p>
          <a:p>
            <a:pPr algn="r">
              <a:defRPr/>
            </a:pPr>
            <a:r>
              <a:rPr lang="ru-RU" sz="1400" b="1" dirty="0" smtClean="0">
                <a:solidFill>
                  <a:srgbClr val="002060"/>
                </a:solidFill>
                <a:latin typeface="Arial Black" panose="020B0A04020102020204" pitchFamily="34" charset="0"/>
              </a:rPr>
              <a:t>2018</a:t>
            </a:r>
            <a:endParaRPr lang="ru-RU" sz="1400" b="1" dirty="0">
              <a:solidFill>
                <a:srgbClr val="002060"/>
              </a:solidFill>
              <a:latin typeface="Arial Black" panose="020B0A04020102020204" pitchFamily="34" charset="0"/>
            </a:endParaRPr>
          </a:p>
        </p:txBody>
      </p:sp>
      <p:sp>
        <p:nvSpPr>
          <p:cNvPr id="5" name="Прямоугольник 4"/>
          <p:cNvSpPr/>
          <p:nvPr/>
        </p:nvSpPr>
        <p:spPr>
          <a:xfrm>
            <a:off x="6156177" y="2077840"/>
            <a:ext cx="2752358" cy="1200329"/>
          </a:xfrm>
          <a:prstGeom prst="rect">
            <a:avLst/>
          </a:prstGeom>
        </p:spPr>
        <p:txBody>
          <a:bodyPr wrap="square">
            <a:spAutoFit/>
          </a:bodyPr>
          <a:lstStyle/>
          <a:p>
            <a:pPr algn="r"/>
            <a:r>
              <a:rPr lang="en-US" sz="2400" dirty="0" smtClean="0">
                <a:ln>
                  <a:solidFill>
                    <a:srgbClr val="FFFF00"/>
                  </a:solidFill>
                </a:ln>
                <a:latin typeface="Arial Black" panose="020B0A04020102020204" pitchFamily="34" charset="0"/>
              </a:rPr>
              <a:t>Art Gallery for the 7</a:t>
            </a:r>
            <a:r>
              <a:rPr lang="en-US" sz="2400" baseline="30000" dirty="0" smtClean="0">
                <a:ln>
                  <a:solidFill>
                    <a:srgbClr val="FFFF00"/>
                  </a:solidFill>
                </a:ln>
                <a:latin typeface="Arial Black" panose="020B0A04020102020204" pitchFamily="34" charset="0"/>
              </a:rPr>
              <a:t>th</a:t>
            </a:r>
            <a:r>
              <a:rPr lang="en-US" sz="2400" dirty="0" smtClean="0">
                <a:ln>
                  <a:solidFill>
                    <a:srgbClr val="FFFF00"/>
                  </a:solidFill>
                </a:ln>
                <a:latin typeface="Arial Black" panose="020B0A04020102020204" pitchFamily="34" charset="0"/>
              </a:rPr>
              <a:t> -11</a:t>
            </a:r>
            <a:r>
              <a:rPr lang="en-US" sz="2400" baseline="30000" dirty="0" smtClean="0">
                <a:ln>
                  <a:solidFill>
                    <a:srgbClr val="FFFF00"/>
                  </a:solidFill>
                </a:ln>
                <a:latin typeface="Arial Black" panose="020B0A04020102020204" pitchFamily="34" charset="0"/>
              </a:rPr>
              <a:t>th</a:t>
            </a:r>
            <a:r>
              <a:rPr lang="en-US" sz="2400" dirty="0" smtClean="0">
                <a:ln>
                  <a:solidFill>
                    <a:srgbClr val="FFFF00"/>
                  </a:solidFill>
                </a:ln>
                <a:latin typeface="Arial Black" panose="020B0A04020102020204" pitchFamily="34" charset="0"/>
              </a:rPr>
              <a:t>  Formers</a:t>
            </a:r>
            <a:endParaRPr lang="ru-RU" sz="2400" dirty="0" smtClean="0">
              <a:ln>
                <a:solidFill>
                  <a:srgbClr val="FFFF00"/>
                </a:solidFill>
              </a:ln>
              <a:latin typeface="Arial Black" panose="020B0A04020102020204" pitchFamily="34" charset="0"/>
            </a:endParaRPr>
          </a:p>
        </p:txBody>
      </p:sp>
    </p:spTree>
    <p:extLst>
      <p:ext uri="{BB962C8B-B14F-4D97-AF65-F5344CB8AC3E}">
        <p14:creationId xmlns:p14="http://schemas.microsoft.com/office/powerpoint/2010/main" val="19770621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sep.yimg.com/ay/gallerydirectart/lesley-harrison-artist-hand-signed-open-edition-canvas-giclee-little-vaquero-1.jpg"/>
          <p:cNvPicPr>
            <a:picLocks noChangeAspect="1" noChangeArrowheads="1"/>
          </p:cNvPicPr>
          <p:nvPr/>
        </p:nvPicPr>
        <p:blipFill rotWithShape="1">
          <a:blip r:embed="rId2">
            <a:extLst>
              <a:ext uri="{28A0092B-C50C-407E-A947-70E740481C1C}">
                <a14:useLocalDpi xmlns:a14="http://schemas.microsoft.com/office/drawing/2010/main" val="0"/>
              </a:ext>
            </a:extLst>
          </a:blip>
          <a:srcRect t="11124" b="5292"/>
          <a:stretch/>
        </p:blipFill>
        <p:spPr bwMode="auto">
          <a:xfrm>
            <a:off x="395535" y="550350"/>
            <a:ext cx="3574257" cy="59749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4860032" y="2420888"/>
            <a:ext cx="3489321" cy="1271527"/>
          </a:xfrm>
          <a:prstGeom prst="rect">
            <a:avLst/>
          </a:prstGeom>
          <a:noFill/>
          <a:ln w="9525">
            <a:noFill/>
            <a:miter lim="800000"/>
            <a:headEnd/>
            <a:tailEnd/>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lnSpc>
                <a:spcPct val="200000"/>
              </a:lnSpc>
              <a:spcBef>
                <a:spcPct val="20000"/>
              </a:spcBef>
              <a:spcAft>
                <a:spcPts val="300"/>
              </a:spcAft>
              <a:buClr>
                <a:srgbClr val="FA8D3D">
                  <a:lumMod val="75000"/>
                </a:srgbClr>
              </a:buClr>
              <a:buSzPct val="130000"/>
              <a:defRPr/>
            </a:pPr>
            <a:r>
              <a:rPr lang="en-US" sz="2800" b="0" dirty="0">
                <a:ln>
                  <a:solidFill>
                    <a:schemeClr val="accent3">
                      <a:lumMod val="75000"/>
                    </a:schemeClr>
                  </a:solidFill>
                </a:ln>
                <a:solidFill>
                  <a:schemeClr val="tx1"/>
                </a:solidFill>
                <a:effectLst/>
                <a:latin typeface="Arial Black" panose="020B0A04020102020204" pitchFamily="34" charset="0"/>
              </a:rPr>
              <a:t> I'm convinced that paintings that come from the heart can touch the heart of others.</a:t>
            </a:r>
            <a:endParaRPr lang="en-US" sz="2800" b="0" dirty="0">
              <a:ln>
                <a:solidFill>
                  <a:schemeClr val="accent3">
                    <a:lumMod val="75000"/>
                  </a:schemeClr>
                </a:solidFill>
              </a:ln>
              <a:solidFill>
                <a:schemeClr val="tx1"/>
              </a:solidFill>
              <a:effectLst/>
              <a:latin typeface="Arial Black" panose="020B0A04020102020204" pitchFamily="34" charset="0"/>
            </a:endParaRPr>
          </a:p>
        </p:txBody>
      </p:sp>
    </p:spTree>
    <p:extLst>
      <p:ext uri="{BB962C8B-B14F-4D97-AF65-F5344CB8AC3E}">
        <p14:creationId xmlns:p14="http://schemas.microsoft.com/office/powerpoint/2010/main" val="2209257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60648"/>
            <a:ext cx="4823048" cy="6206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txBox="1">
            <a:spLocks noChangeArrowheads="1"/>
          </p:cNvSpPr>
          <p:nvPr/>
        </p:nvSpPr>
        <p:spPr bwMode="auto">
          <a:xfrm>
            <a:off x="274808" y="2727948"/>
            <a:ext cx="3721128" cy="1271527"/>
          </a:xfrm>
          <a:prstGeom prst="rect">
            <a:avLst/>
          </a:prstGeom>
          <a:noFill/>
          <a:ln w="9525">
            <a:noFill/>
            <a:miter lim="800000"/>
            <a:headEnd/>
            <a:tailEnd/>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ru-RU" sz="3200" b="0" dirty="0">
                <a:ln>
                  <a:solidFill>
                    <a:schemeClr val="accent3">
                      <a:lumMod val="75000"/>
                    </a:schemeClr>
                  </a:solidFill>
                </a:ln>
                <a:solidFill>
                  <a:schemeClr val="tx1"/>
                </a:solidFill>
                <a:effectLst/>
                <a:latin typeface="Arial Black" panose="020B0A04020102020204" pitchFamily="34" charset="0"/>
              </a:rPr>
              <a:t> </a:t>
            </a:r>
            <a:r>
              <a:rPr lang="en-US" sz="3200" b="0" dirty="0">
                <a:ln>
                  <a:solidFill>
                    <a:schemeClr val="accent3">
                      <a:lumMod val="75000"/>
                    </a:schemeClr>
                  </a:solidFill>
                </a:ln>
                <a:solidFill>
                  <a:schemeClr val="tx1"/>
                </a:solidFill>
                <a:effectLst/>
                <a:latin typeface="Arial Black" panose="020B0A04020102020204" pitchFamily="34" charset="0"/>
              </a:rPr>
              <a:t>It's almost as though I become a source through which animals can be portrayed as an individual, each with a distinct personality.</a:t>
            </a:r>
            <a:endParaRPr lang="en-US" sz="3200" b="0" dirty="0">
              <a:ln>
                <a:solidFill>
                  <a:schemeClr val="accent3">
                    <a:lumMod val="75000"/>
                  </a:schemeClr>
                </a:solidFill>
              </a:ln>
              <a:solidFill>
                <a:schemeClr val="tx1"/>
              </a:solidFill>
              <a:effectLst/>
              <a:latin typeface="Arial Black" panose="020B0A04020102020204" pitchFamily="34" charset="0"/>
            </a:endParaRPr>
          </a:p>
        </p:txBody>
      </p:sp>
    </p:spTree>
    <p:extLst>
      <p:ext uri="{BB962C8B-B14F-4D97-AF65-F5344CB8AC3E}">
        <p14:creationId xmlns:p14="http://schemas.microsoft.com/office/powerpoint/2010/main" val="26328900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646" y="260648"/>
            <a:ext cx="4673319"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txBox="1">
            <a:spLocks noChangeArrowheads="1"/>
          </p:cNvSpPr>
          <p:nvPr/>
        </p:nvSpPr>
        <p:spPr bwMode="auto">
          <a:xfrm>
            <a:off x="5037965" y="2643966"/>
            <a:ext cx="3905018" cy="1271527"/>
          </a:xfrm>
          <a:prstGeom prst="rect">
            <a:avLst/>
          </a:prstGeom>
          <a:noFill/>
          <a:ln w="9525">
            <a:noFill/>
            <a:miter lim="800000"/>
            <a:headEnd/>
            <a:tailEnd/>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spcBef>
                <a:spcPct val="20000"/>
              </a:spcBef>
              <a:spcAft>
                <a:spcPts val="300"/>
              </a:spcAft>
              <a:buClr>
                <a:srgbClr val="FA8D3D">
                  <a:lumMod val="75000"/>
                </a:srgbClr>
              </a:buClr>
              <a:buSzPct val="130000"/>
              <a:defRPr/>
            </a:pPr>
            <a:r>
              <a:rPr lang="en-US" sz="3200" b="0" dirty="0">
                <a:ln>
                  <a:solidFill>
                    <a:schemeClr val="accent3">
                      <a:lumMod val="75000"/>
                    </a:schemeClr>
                  </a:solidFill>
                </a:ln>
                <a:solidFill>
                  <a:schemeClr val="tx1"/>
                </a:solidFill>
                <a:effectLst/>
                <a:latin typeface="Arial Black" panose="020B0A04020102020204" pitchFamily="34" charset="0"/>
              </a:rPr>
              <a:t>It doesn't matter if the animal is a cat, a wolf or a horse; I paint the ones that evoke an emotional response in me in the hope that I can pass that on to the viewer."</a:t>
            </a:r>
            <a:endParaRPr lang="en-US" sz="3200" b="0" dirty="0">
              <a:ln>
                <a:solidFill>
                  <a:schemeClr val="accent3">
                    <a:lumMod val="75000"/>
                  </a:schemeClr>
                </a:solidFill>
              </a:ln>
              <a:solidFill>
                <a:schemeClr val="tx1"/>
              </a:solidFill>
              <a:effectLst/>
              <a:latin typeface="Arial Black" panose="020B0A04020102020204" pitchFamily="34" charset="0"/>
            </a:endParaRPr>
          </a:p>
        </p:txBody>
      </p:sp>
    </p:spTree>
    <p:extLst>
      <p:ext uri="{BB962C8B-B14F-4D97-AF65-F5344CB8AC3E}">
        <p14:creationId xmlns:p14="http://schemas.microsoft.com/office/powerpoint/2010/main" val="9666179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425426"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txBox="1">
            <a:spLocks noChangeArrowheads="1"/>
          </p:cNvSpPr>
          <p:nvPr/>
        </p:nvSpPr>
        <p:spPr bwMode="auto">
          <a:xfrm>
            <a:off x="336993" y="620688"/>
            <a:ext cx="8411961" cy="1271527"/>
          </a:xfrm>
          <a:prstGeom prst="rect">
            <a:avLst/>
          </a:prstGeom>
          <a:noFill/>
          <a:ln w="9525">
            <a:noFill/>
            <a:miter lim="800000"/>
            <a:headEnd/>
            <a:tailEnd/>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spcBef>
                <a:spcPct val="20000"/>
              </a:spcBef>
              <a:spcAft>
                <a:spcPts val="300"/>
              </a:spcAft>
              <a:buClr>
                <a:srgbClr val="FA8D3D">
                  <a:lumMod val="75000"/>
                </a:srgbClr>
              </a:buClr>
              <a:buSzPct val="130000"/>
              <a:defRPr/>
            </a:pPr>
            <a:r>
              <a:rPr lang="en-US" sz="2800" b="0" dirty="0">
                <a:ln>
                  <a:solidFill>
                    <a:schemeClr val="accent3">
                      <a:lumMod val="75000"/>
                    </a:schemeClr>
                  </a:solidFill>
                </a:ln>
                <a:solidFill>
                  <a:schemeClr val="tx1"/>
                </a:solidFill>
                <a:effectLst/>
                <a:latin typeface="Arial Black" panose="020B0A04020102020204" pitchFamily="34" charset="0"/>
              </a:rPr>
              <a:t>"I have always sought to form connections with animals, not merely study them.  I'm not looking for a portrait.  I'm looking </a:t>
            </a:r>
            <a:r>
              <a:rPr lang="en-US" sz="2800" b="0" dirty="0" smtClean="0">
                <a:ln>
                  <a:solidFill>
                    <a:schemeClr val="accent3">
                      <a:lumMod val="75000"/>
                    </a:schemeClr>
                  </a:solidFill>
                </a:ln>
                <a:solidFill>
                  <a:schemeClr val="tx1"/>
                </a:solidFill>
                <a:effectLst/>
                <a:latin typeface="Arial Black" panose="020B0A04020102020204" pitchFamily="34" charset="0"/>
              </a:rPr>
              <a:t>                                                               for </a:t>
            </a:r>
            <a:r>
              <a:rPr lang="en-US" sz="2800" b="0" dirty="0">
                <a:ln>
                  <a:solidFill>
                    <a:schemeClr val="accent3">
                      <a:lumMod val="75000"/>
                    </a:schemeClr>
                  </a:solidFill>
                </a:ln>
                <a:solidFill>
                  <a:schemeClr val="tx1"/>
                </a:solidFill>
                <a:effectLst/>
                <a:latin typeface="Arial Black" panose="020B0A04020102020204" pitchFamily="34" charset="0"/>
              </a:rPr>
              <a:t>a connection</a:t>
            </a:r>
            <a:r>
              <a:rPr lang="en-US" sz="2800" b="0" dirty="0" smtClean="0">
                <a:ln>
                  <a:solidFill>
                    <a:schemeClr val="accent3">
                      <a:lumMod val="75000"/>
                    </a:schemeClr>
                  </a:solidFill>
                </a:ln>
                <a:solidFill>
                  <a:schemeClr val="tx1"/>
                </a:solidFill>
                <a:effectLst/>
                <a:latin typeface="Arial Black" panose="020B0A04020102020204" pitchFamily="34" charset="0"/>
              </a:rPr>
              <a:t>."</a:t>
            </a:r>
            <a:endParaRPr lang="en-US" sz="2800" b="0" dirty="0">
              <a:ln>
                <a:solidFill>
                  <a:schemeClr val="accent3">
                    <a:lumMod val="75000"/>
                  </a:schemeClr>
                </a:solidFill>
              </a:ln>
              <a:solidFill>
                <a:schemeClr val="tx1"/>
              </a:solidFill>
              <a:effectLst/>
              <a:latin typeface="Arial Black" panose="020B0A04020102020204" pitchFamily="34" charset="0"/>
            </a:endParaRPr>
          </a:p>
        </p:txBody>
      </p:sp>
    </p:spTree>
    <p:extLst>
      <p:ext uri="{BB962C8B-B14F-4D97-AF65-F5344CB8AC3E}">
        <p14:creationId xmlns:p14="http://schemas.microsoft.com/office/powerpoint/2010/main" val="4531497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ÐÐ°ÑÑÐ¸Ð½ÐºÐ¸ Ð¿Ð¾ Ð·Ð°Ð¿ÑÐ¾ÑÑ lesley harrison artist and her fam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71258"/>
            <a:ext cx="4398197" cy="608207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92080" y="548680"/>
            <a:ext cx="3603162" cy="6124754"/>
          </a:xfrm>
          <a:prstGeom prst="rect">
            <a:avLst/>
          </a:prstGeom>
        </p:spPr>
        <p:txBody>
          <a:bodyPr wrap="square">
            <a:spAutoFit/>
          </a:bodyPr>
          <a:lstStyle/>
          <a:p>
            <a:pPr marL="45720" lvl="0" algn="r">
              <a:spcBef>
                <a:spcPct val="20000"/>
              </a:spcBef>
              <a:spcAft>
                <a:spcPts val="300"/>
              </a:spcAft>
              <a:buClr>
                <a:srgbClr val="FA8D3D">
                  <a:lumMod val="75000"/>
                </a:srgbClr>
              </a:buClr>
              <a:buSzPct val="130000"/>
              <a:defRPr/>
            </a:pPr>
            <a:r>
              <a:rPr lang="en-US" sz="2800" dirty="0">
                <a:ln>
                  <a:solidFill>
                    <a:schemeClr val="accent3">
                      <a:lumMod val="75000"/>
                    </a:schemeClr>
                  </a:solidFill>
                </a:ln>
                <a:latin typeface="Arial Black" panose="020B0A04020102020204" pitchFamily="34" charset="0"/>
              </a:rPr>
              <a:t>She and her sculptor husband, John Keller, live in Volcano, California, a town of about 100 people.  They have a menagerie of eight cats, two horses, and                                          a couple of goats.</a:t>
            </a:r>
            <a:endParaRPr lang="en-US" sz="2800" dirty="0">
              <a:ln>
                <a:solidFill>
                  <a:schemeClr val="accent3">
                    <a:lumMod val="75000"/>
                  </a:schemeClr>
                </a:solidFill>
              </a:ln>
              <a:latin typeface="Arial Black" panose="020B0A04020102020204" pitchFamily="34" charset="0"/>
            </a:endParaRPr>
          </a:p>
        </p:txBody>
      </p:sp>
    </p:spTree>
    <p:extLst>
      <p:ext uri="{BB962C8B-B14F-4D97-AF65-F5344CB8AC3E}">
        <p14:creationId xmlns:p14="http://schemas.microsoft.com/office/powerpoint/2010/main" val="13548841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ÐÐ¾ÑÐ¾Ð¶ÐµÐµ Ð¸Ð·Ð¾Ð±ÑÐ°Ð¶ÐµÐ½Ð¸Ðµ"/>
          <p:cNvPicPr>
            <a:picLocks noChangeAspect="1" noChangeArrowheads="1"/>
          </p:cNvPicPr>
          <p:nvPr/>
        </p:nvPicPr>
        <p:blipFill rotWithShape="1">
          <a:blip r:embed="rId2">
            <a:extLst>
              <a:ext uri="{28A0092B-C50C-407E-A947-70E740481C1C}">
                <a14:useLocalDpi xmlns:a14="http://schemas.microsoft.com/office/drawing/2010/main" val="0"/>
              </a:ext>
            </a:extLst>
          </a:blip>
          <a:srcRect l="14883" r="15784"/>
          <a:stretch/>
        </p:blipFill>
        <p:spPr bwMode="auto">
          <a:xfrm>
            <a:off x="323528" y="263972"/>
            <a:ext cx="4391143" cy="63333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5004048" y="2794897"/>
            <a:ext cx="3960440" cy="1271527"/>
          </a:xfrm>
          <a:prstGeom prst="rect">
            <a:avLst/>
          </a:prstGeom>
          <a:noFill/>
          <a:ln w="9525">
            <a:noFill/>
            <a:miter lim="800000"/>
            <a:headEnd/>
            <a:tailEnd/>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spcBef>
                <a:spcPct val="20000"/>
              </a:spcBef>
              <a:spcAft>
                <a:spcPts val="300"/>
              </a:spcAft>
              <a:buClr>
                <a:srgbClr val="FA8D3D">
                  <a:lumMod val="75000"/>
                </a:srgbClr>
              </a:buClr>
              <a:buSzPct val="130000"/>
              <a:defRPr/>
            </a:pPr>
            <a:r>
              <a:rPr lang="en-US" sz="5400" b="0" dirty="0" smtClean="0">
                <a:ln>
                  <a:solidFill>
                    <a:schemeClr val="accent3">
                      <a:lumMod val="75000"/>
                    </a:schemeClr>
                  </a:solidFill>
                </a:ln>
                <a:solidFill>
                  <a:schemeClr val="tx1"/>
                </a:solidFill>
                <a:effectLst/>
                <a:latin typeface="Arial Black" panose="020B0A04020102020204" pitchFamily="34" charset="0"/>
              </a:rPr>
              <a:t>Her paintings are                             a gift      that touches the hearts… </a:t>
            </a:r>
            <a:endParaRPr lang="en-US" sz="5400" b="0" dirty="0">
              <a:ln>
                <a:solidFill>
                  <a:schemeClr val="accent3">
                    <a:lumMod val="75000"/>
                  </a:schemeClr>
                </a:solidFill>
              </a:ln>
              <a:solidFill>
                <a:schemeClr val="tx1"/>
              </a:solidFill>
              <a:effectLst/>
              <a:latin typeface="Arial Black" panose="020B0A04020102020204" pitchFamily="34" charset="0"/>
            </a:endParaRPr>
          </a:p>
        </p:txBody>
      </p:sp>
    </p:spTree>
    <p:extLst>
      <p:ext uri="{BB962C8B-B14F-4D97-AF65-F5344CB8AC3E}">
        <p14:creationId xmlns:p14="http://schemas.microsoft.com/office/powerpoint/2010/main" val="11876789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348880"/>
            <a:ext cx="8712968" cy="1143000"/>
          </a:xfrm>
        </p:spPr>
        <p:txBody>
          <a:bodyPr/>
          <a:lstStyle/>
          <a:p>
            <a:pPr marL="0" indent="0" algn="ctr">
              <a:buNone/>
            </a:pPr>
            <a:r>
              <a:rPr lang="en-US" sz="4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anose="020B0A04020102020204" pitchFamily="34" charset="0"/>
              </a:rPr>
              <a:t>Thank You </a:t>
            </a:r>
            <a:br>
              <a:rPr lang="en-US" sz="4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anose="020B0A04020102020204" pitchFamily="34" charset="0"/>
              </a:rPr>
            </a:br>
            <a:r>
              <a:rPr lang="en-US" sz="4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anose="020B0A04020102020204" pitchFamily="34" charset="0"/>
              </a:rPr>
              <a:t>for visiting the Gallery!</a:t>
            </a:r>
            <a:endParaRPr lang="ru-RU" sz="4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anose="020B0A04020102020204" pitchFamily="34" charset="0"/>
            </a:endParaRPr>
          </a:p>
        </p:txBody>
      </p:sp>
    </p:spTree>
    <p:extLst>
      <p:ext uri="{BB962C8B-B14F-4D97-AF65-F5344CB8AC3E}">
        <p14:creationId xmlns:p14="http://schemas.microsoft.com/office/powerpoint/2010/main" val="3662909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42911" y="2756311"/>
            <a:ext cx="883424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ru-RU" sz="2000" dirty="0" smtClean="0">
                <a:ln w="11430"/>
                <a:solidFill>
                  <a:srgbClr val="0000FF"/>
                </a:solidFill>
                <a:effectLst/>
                <a:latin typeface="Arial Black" panose="020B0A04020102020204" pitchFamily="34" charset="0"/>
              </a:rPr>
              <a:t>Источник: </a:t>
            </a:r>
          </a:p>
          <a:p>
            <a:pPr marL="45720" lvl="0" algn="l" eaLnBrk="1" fontAlgn="auto" hangingPunct="1">
              <a:spcBef>
                <a:spcPct val="20000"/>
              </a:spcBef>
              <a:spcAft>
                <a:spcPts val="300"/>
              </a:spcAft>
              <a:buClr>
                <a:srgbClr val="FA8D3D">
                  <a:lumMod val="75000"/>
                </a:srgbClr>
              </a:buClr>
              <a:buSzPct val="130000"/>
              <a:defRPr/>
            </a:pPr>
            <a:r>
              <a:rPr lang="en-US" sz="2000" dirty="0" smtClean="0">
                <a:ln w="11430"/>
                <a:solidFill>
                  <a:srgbClr val="0000FF"/>
                </a:solidFill>
                <a:effectLst/>
                <a:latin typeface="Arial Black" panose="020B0A04020102020204" pitchFamily="34" charset="0"/>
              </a:rPr>
              <a:t>About </a:t>
            </a:r>
            <a:r>
              <a:rPr lang="en-US" sz="2000" dirty="0">
                <a:ln w="11430"/>
                <a:solidFill>
                  <a:srgbClr val="0000FF"/>
                </a:solidFill>
                <a:effectLst/>
                <a:latin typeface="Arial Black" panose="020B0A04020102020204" pitchFamily="34" charset="0"/>
              </a:rPr>
              <a:t>Lesley Harrison </a:t>
            </a:r>
            <a:r>
              <a:rPr lang="en-US" sz="2000" dirty="0">
                <a:ln w="11430"/>
                <a:solidFill>
                  <a:srgbClr val="0000FF"/>
                </a:solidFill>
                <a:effectLst/>
                <a:latin typeface="Arial Black" panose="020B0A04020102020204" pitchFamily="34" charset="0"/>
                <a:hlinkClick r:id="rId2"/>
              </a:rPr>
              <a:t>http://</a:t>
            </a:r>
            <a:r>
              <a:rPr lang="en-US" sz="2000" dirty="0" smtClean="0">
                <a:ln w="11430"/>
                <a:solidFill>
                  <a:srgbClr val="0000FF"/>
                </a:solidFill>
                <a:effectLst/>
                <a:latin typeface="Arial Black" panose="020B0A04020102020204" pitchFamily="34" charset="0"/>
                <a:hlinkClick r:id="rId2"/>
              </a:rPr>
              <a:t>www.harrison-keller.com/about-lesley-harrison.php</a:t>
            </a:r>
            <a:r>
              <a:rPr lang="en-US" sz="2000" dirty="0" smtClean="0">
                <a:ln w="11430"/>
                <a:solidFill>
                  <a:srgbClr val="0000FF"/>
                </a:solidFill>
                <a:effectLst/>
                <a:latin typeface="Arial Black" panose="020B0A04020102020204" pitchFamily="34" charset="0"/>
              </a:rPr>
              <a:t> </a:t>
            </a:r>
            <a:endParaRPr lang="ru-RU" sz="2000" dirty="0" smtClean="0">
              <a:ln w="11430"/>
              <a:solidFill>
                <a:srgbClr val="0000FF"/>
              </a:solidFill>
              <a:effectLst/>
              <a:latin typeface="Arial Black" panose="020B0A04020102020204" pitchFamily="34" charset="0"/>
            </a:endParaRPr>
          </a:p>
          <a:p>
            <a:pPr marL="45720" lvl="0" algn="l" eaLnBrk="1" fontAlgn="auto" hangingPunct="1">
              <a:spcBef>
                <a:spcPct val="20000"/>
              </a:spcBef>
              <a:spcAft>
                <a:spcPts val="300"/>
              </a:spcAft>
              <a:buClr>
                <a:srgbClr val="FA8D3D">
                  <a:lumMod val="75000"/>
                </a:srgbClr>
              </a:buClr>
              <a:buSzPct val="130000"/>
              <a:defRPr/>
            </a:pPr>
            <a:endParaRPr lang="ru-RU" sz="2000" dirty="0">
              <a:ln w="11430"/>
              <a:solidFill>
                <a:srgbClr val="0000FF"/>
              </a:solidFill>
              <a:effectLst/>
              <a:latin typeface="Arial Black" panose="020B0A04020102020204" pitchFamily="34" charset="0"/>
            </a:endParaRPr>
          </a:p>
          <a:p>
            <a:pPr marL="45720" lvl="0" algn="l" eaLnBrk="1" fontAlgn="auto" hangingPunct="1">
              <a:spcBef>
                <a:spcPct val="20000"/>
              </a:spcBef>
              <a:spcAft>
                <a:spcPts val="300"/>
              </a:spcAft>
              <a:buClr>
                <a:srgbClr val="FA8D3D">
                  <a:lumMod val="75000"/>
                </a:srgbClr>
              </a:buClr>
              <a:buSzPct val="130000"/>
              <a:defRPr/>
            </a:pPr>
            <a:r>
              <a:rPr lang="ru-RU" sz="2000" dirty="0" smtClean="0">
                <a:ln w="11430"/>
                <a:solidFill>
                  <a:srgbClr val="0000FF"/>
                </a:solidFill>
                <a:effectLst/>
                <a:latin typeface="Arial Black" panose="020B0A04020102020204" pitchFamily="34" charset="0"/>
              </a:rPr>
              <a:t>Изображения </a:t>
            </a:r>
            <a:r>
              <a:rPr lang="ru-RU" sz="2000" dirty="0">
                <a:ln w="11430"/>
                <a:solidFill>
                  <a:srgbClr val="0000FF"/>
                </a:solidFill>
                <a:effectLst/>
                <a:latin typeface="Arial Black" panose="020B0A04020102020204" pitchFamily="34" charset="0"/>
              </a:rPr>
              <a:t>взяты на сайте    </a:t>
            </a:r>
            <a:r>
              <a:rPr lang="ru-RU" sz="2000" dirty="0">
                <a:ln w="11430"/>
                <a:solidFill>
                  <a:srgbClr val="0000FF"/>
                </a:solidFill>
                <a:effectLst/>
                <a:latin typeface="Arial Black" panose="020B0A04020102020204" pitchFamily="34" charset="0"/>
                <a:hlinkClick r:id="rId3"/>
              </a:rPr>
              <a:t>http://</a:t>
            </a:r>
            <a:r>
              <a:rPr lang="ru-RU" sz="2000" dirty="0" smtClean="0">
                <a:ln w="11430"/>
                <a:solidFill>
                  <a:srgbClr val="0000FF"/>
                </a:solidFill>
                <a:effectLst/>
                <a:latin typeface="Arial Black" panose="020B0A04020102020204" pitchFamily="34" charset="0"/>
                <a:hlinkClick r:id="rId3"/>
              </a:rPr>
              <a:t>yandex.ru</a:t>
            </a:r>
            <a:r>
              <a:rPr lang="ru-RU" sz="2000" dirty="0" smtClean="0">
                <a:ln w="11430"/>
                <a:solidFill>
                  <a:srgbClr val="0000FF"/>
                </a:solidFill>
                <a:effectLst/>
                <a:latin typeface="Arial Black" panose="020B0A04020102020204" pitchFamily="34" charset="0"/>
              </a:rPr>
              <a:t> </a:t>
            </a:r>
            <a:r>
              <a:rPr lang="ru-RU" sz="2000" dirty="0">
                <a:ln w="11430"/>
                <a:solidFill>
                  <a:srgbClr val="0000FF"/>
                </a:solidFill>
                <a:effectLst/>
                <a:latin typeface="Arial Black" panose="020B0A04020102020204" pitchFamily="34" charset="0"/>
              </a:rPr>
              <a:t>	</a:t>
            </a:r>
          </a:p>
          <a:p>
            <a:pPr marL="45720" lvl="0" algn="l" eaLnBrk="1" fontAlgn="auto" hangingPunct="1">
              <a:spcBef>
                <a:spcPct val="20000"/>
              </a:spcBef>
              <a:spcAft>
                <a:spcPts val="300"/>
              </a:spcAft>
              <a:buClr>
                <a:srgbClr val="FA8D3D">
                  <a:lumMod val="75000"/>
                </a:srgbClr>
              </a:buClr>
              <a:buSzPct val="130000"/>
              <a:defRPr/>
            </a:pPr>
            <a:r>
              <a:rPr lang="ru-RU" sz="2000" dirty="0">
                <a:ln w="11430"/>
                <a:solidFill>
                  <a:srgbClr val="0000FF"/>
                </a:solidFill>
                <a:effectLst/>
                <a:latin typeface="Arial Black" panose="020B0A04020102020204" pitchFamily="34" charset="0"/>
              </a:rPr>
              <a:t>Условия использования сайта </a:t>
            </a:r>
            <a:r>
              <a:rPr lang="ru-RU" sz="2000" dirty="0">
                <a:ln w="11430"/>
                <a:solidFill>
                  <a:srgbClr val="0000FF"/>
                </a:solidFill>
                <a:effectLst/>
                <a:latin typeface="Arial Black" panose="020B0A04020102020204" pitchFamily="34" charset="0"/>
                <a:hlinkClick r:id="rId4"/>
              </a:rPr>
              <a:t>https://yandex.ru/legal/fotki_termsofuse</a:t>
            </a:r>
            <a:r>
              <a:rPr lang="ru-RU" sz="2000" dirty="0" smtClean="0">
                <a:ln w="11430"/>
                <a:solidFill>
                  <a:srgbClr val="0000FF"/>
                </a:solidFill>
                <a:effectLst/>
                <a:latin typeface="Arial Black" panose="020B0A04020102020204" pitchFamily="34" charset="0"/>
                <a:hlinkClick r:id="rId4"/>
              </a:rPr>
              <a:t>/</a:t>
            </a:r>
            <a:r>
              <a:rPr lang="ru-RU" sz="2000" dirty="0" smtClean="0">
                <a:ln w="11430"/>
                <a:solidFill>
                  <a:srgbClr val="0000FF"/>
                </a:solidFill>
                <a:effectLst/>
                <a:latin typeface="Arial Black" panose="020B0A04020102020204" pitchFamily="34" charset="0"/>
              </a:rPr>
              <a:t> </a:t>
            </a:r>
            <a:endParaRPr lang="ru-RU" sz="2000" dirty="0">
              <a:ln w="11430"/>
              <a:solidFill>
                <a:srgbClr val="0000FF"/>
              </a:solidFill>
              <a:effectLst/>
              <a:latin typeface="Arial Black" panose="020B0A04020102020204" pitchFamily="34" charset="0"/>
            </a:endParaRPr>
          </a:p>
          <a:p>
            <a:pPr marL="45720" lvl="0" algn="l" eaLnBrk="1" fontAlgn="auto" hangingPunct="1">
              <a:spcBef>
                <a:spcPct val="20000"/>
              </a:spcBef>
              <a:spcAft>
                <a:spcPts val="300"/>
              </a:spcAft>
              <a:buClr>
                <a:srgbClr val="FA8D3D">
                  <a:lumMod val="75000"/>
                </a:srgbClr>
              </a:buClr>
              <a:buSzPct val="130000"/>
              <a:defRPr/>
            </a:pPr>
            <a:r>
              <a:rPr lang="ru-RU" sz="2000" dirty="0" smtClean="0">
                <a:ln w="11430"/>
                <a:solidFill>
                  <a:srgbClr val="0000FF"/>
                </a:solidFill>
                <a:effectLst>
                  <a:outerShdw blurRad="50800" dist="39000" dir="5460000" algn="tl">
                    <a:srgbClr val="000000">
                      <a:alpha val="38000"/>
                    </a:srgbClr>
                  </a:outerShdw>
                </a:effectLst>
                <a:latin typeface="Arial Black" panose="020B0A04020102020204" pitchFamily="34" charset="0"/>
              </a:rPr>
              <a:t> </a:t>
            </a:r>
            <a:endParaRPr lang="ru-RU" sz="2000" dirty="0">
              <a:ln w="11430"/>
              <a:solidFill>
                <a:srgbClr val="0000FF"/>
              </a:solidFill>
              <a:effectLst>
                <a:outerShdw blurRad="50800" dist="39000" dir="5460000" algn="tl">
                  <a:srgbClr val="000000">
                    <a:alpha val="38000"/>
                  </a:srgbClr>
                </a:outerShdw>
              </a:effectLst>
              <a:latin typeface="Arial Black" panose="020B0A04020102020204" pitchFamily="34" charset="0"/>
            </a:endParaRPr>
          </a:p>
        </p:txBody>
      </p:sp>
    </p:spTree>
    <p:extLst>
      <p:ext uri="{BB962C8B-B14F-4D97-AF65-F5344CB8AC3E}">
        <p14:creationId xmlns:p14="http://schemas.microsoft.com/office/powerpoint/2010/main" val="13548841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12513"/>
            <a:ext cx="2736906" cy="3188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txBox="1">
            <a:spLocks noChangeArrowheads="1"/>
          </p:cNvSpPr>
          <p:nvPr/>
        </p:nvSpPr>
        <p:spPr bwMode="auto">
          <a:xfrm>
            <a:off x="3060434" y="1270996"/>
            <a:ext cx="5803555" cy="1271527"/>
          </a:xfrm>
          <a:prstGeom prst="rect">
            <a:avLst/>
          </a:prstGeom>
          <a:noFill/>
          <a:ln w="9525">
            <a:noFill/>
            <a:miter lim="800000"/>
            <a:headEnd/>
            <a:tailEnd/>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spcBef>
                <a:spcPct val="20000"/>
              </a:spcBef>
              <a:spcAft>
                <a:spcPts val="300"/>
              </a:spcAft>
              <a:buClr>
                <a:srgbClr val="FA8D3D">
                  <a:lumMod val="75000"/>
                </a:srgbClr>
              </a:buClr>
              <a:buSzPct val="130000"/>
              <a:defRPr/>
            </a:pPr>
            <a:r>
              <a:rPr lang="en-US" sz="2800" b="0" dirty="0">
                <a:ln>
                  <a:solidFill>
                    <a:schemeClr val="accent3">
                      <a:lumMod val="75000"/>
                    </a:schemeClr>
                  </a:solidFill>
                </a:ln>
                <a:solidFill>
                  <a:schemeClr val="tx1"/>
                </a:solidFill>
                <a:effectLst/>
                <a:latin typeface="Arial Black" panose="020B0A04020102020204" pitchFamily="34" charset="0"/>
              </a:rPr>
              <a:t>"Very few artists achieve the technical excellence found in the art of Lesley Harrison. Even fewer capture the spirit, the emotion and the life-like realism for which her work is known and collected. </a:t>
            </a:r>
            <a:endParaRPr lang="ru-RU" sz="2800" b="0" dirty="0">
              <a:ln>
                <a:solidFill>
                  <a:schemeClr val="accent3">
                    <a:lumMod val="75000"/>
                  </a:schemeClr>
                </a:solidFill>
              </a:ln>
              <a:solidFill>
                <a:schemeClr val="tx1"/>
              </a:solidFill>
              <a:effectLst/>
              <a:latin typeface="Arial Black" panose="020B0A04020102020204" pitchFamily="34" charset="0"/>
            </a:endParaRPr>
          </a:p>
        </p:txBody>
      </p:sp>
      <p:sp>
        <p:nvSpPr>
          <p:cNvPr id="2" name="Прямоугольник 1"/>
          <p:cNvSpPr/>
          <p:nvPr/>
        </p:nvSpPr>
        <p:spPr>
          <a:xfrm>
            <a:off x="334543" y="3645024"/>
            <a:ext cx="8529446" cy="2802306"/>
          </a:xfrm>
          <a:prstGeom prst="rect">
            <a:avLst/>
          </a:prstGeom>
        </p:spPr>
        <p:txBody>
          <a:bodyPr wrap="square">
            <a:spAutoFit/>
          </a:bodyPr>
          <a:lstStyle/>
          <a:p>
            <a:pPr marL="45720" lvl="0" algn="r">
              <a:spcBef>
                <a:spcPct val="20000"/>
              </a:spcBef>
              <a:spcAft>
                <a:spcPts val="300"/>
              </a:spcAft>
              <a:buClr>
                <a:srgbClr val="FA8D3D">
                  <a:lumMod val="75000"/>
                </a:srgbClr>
              </a:buClr>
              <a:buSzPct val="130000"/>
              <a:defRPr/>
            </a:pPr>
            <a:r>
              <a:rPr lang="en-US" sz="2800" dirty="0">
                <a:ln>
                  <a:solidFill>
                    <a:srgbClr val="00B0F0"/>
                  </a:solidFill>
                </a:ln>
                <a:solidFill>
                  <a:sysClr val="windowText" lastClr="000000"/>
                </a:solidFill>
                <a:latin typeface="Arial Black" panose="020B0A04020102020204" pitchFamily="34" charset="0"/>
              </a:rPr>
              <a:t>Acknowledged as one of the finest pastel artists in America, her amazing equine and wildlife paintings have brought joy and happiness to animal lovers and art lovers throughout the world." </a:t>
            </a:r>
            <a:endParaRPr lang="ru-RU" sz="2800" dirty="0" smtClean="0">
              <a:ln>
                <a:solidFill>
                  <a:srgbClr val="00B0F0"/>
                </a:solidFill>
              </a:ln>
              <a:solidFill>
                <a:sysClr val="windowText" lastClr="000000"/>
              </a:solidFill>
              <a:latin typeface="Arial Black" panose="020B0A04020102020204" pitchFamily="34" charset="0"/>
            </a:endParaRPr>
          </a:p>
          <a:p>
            <a:pPr marL="45720" lvl="0" algn="r">
              <a:spcBef>
                <a:spcPct val="20000"/>
              </a:spcBef>
              <a:spcAft>
                <a:spcPts val="300"/>
              </a:spcAft>
              <a:buClr>
                <a:srgbClr val="FA8D3D">
                  <a:lumMod val="75000"/>
                </a:srgbClr>
              </a:buClr>
              <a:buSzPct val="130000"/>
              <a:defRPr/>
            </a:pPr>
            <a:r>
              <a:rPr lang="en-US" sz="2800" dirty="0" smtClean="0">
                <a:ln>
                  <a:solidFill>
                    <a:srgbClr val="00B0F0"/>
                  </a:solidFill>
                </a:ln>
                <a:solidFill>
                  <a:sysClr val="windowText" lastClr="000000"/>
                </a:solidFill>
                <a:latin typeface="Arial Black" panose="020B0A04020102020204" pitchFamily="34" charset="0"/>
              </a:rPr>
              <a:t>- </a:t>
            </a:r>
            <a:r>
              <a:rPr lang="en-US" sz="2800" dirty="0">
                <a:ln>
                  <a:solidFill>
                    <a:srgbClr val="00B0F0"/>
                  </a:solidFill>
                </a:ln>
                <a:solidFill>
                  <a:sysClr val="windowText" lastClr="000000"/>
                </a:solidFill>
                <a:latin typeface="Arial Black" panose="020B0A04020102020204" pitchFamily="34" charset="0"/>
              </a:rPr>
              <a:t>The Monterey Herald</a:t>
            </a:r>
            <a:endParaRPr lang="ru-RU" sz="2800" dirty="0">
              <a:ln>
                <a:solidFill>
                  <a:srgbClr val="00B0F0"/>
                </a:solidFill>
              </a:ln>
              <a:solidFill>
                <a:sysClr val="windowText" lastClr="000000"/>
              </a:solidFill>
              <a:latin typeface="Arial Black" panose="020B0A04020102020204" pitchFamily="34" charset="0"/>
            </a:endParaRPr>
          </a:p>
        </p:txBody>
      </p:sp>
    </p:spTree>
    <p:extLst>
      <p:ext uri="{BB962C8B-B14F-4D97-AF65-F5344CB8AC3E}">
        <p14:creationId xmlns:p14="http://schemas.microsoft.com/office/powerpoint/2010/main" val="27292364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harrison-keller.com/giclee-prints/giclee_little_whispers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457" y="260648"/>
            <a:ext cx="4051788" cy="61926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bwMode="auto">
          <a:xfrm>
            <a:off x="4413034" y="2721228"/>
            <a:ext cx="4452042" cy="1271527"/>
          </a:xfrm>
          <a:prstGeom prst="rect">
            <a:avLst/>
          </a:prstGeom>
          <a:noFill/>
          <a:ln w="9525">
            <a:noFill/>
            <a:miter lim="800000"/>
            <a:headEnd/>
            <a:tailEnd/>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spcBef>
                <a:spcPct val="20000"/>
              </a:spcBef>
              <a:spcAft>
                <a:spcPts val="300"/>
              </a:spcAft>
              <a:buClr>
                <a:srgbClr val="FA8D3D">
                  <a:lumMod val="75000"/>
                </a:srgbClr>
              </a:buClr>
              <a:buSzPct val="130000"/>
              <a:defRPr/>
            </a:pPr>
            <a:r>
              <a:rPr lang="en-US" sz="3200" b="0" dirty="0">
                <a:ln>
                  <a:solidFill>
                    <a:schemeClr val="accent3">
                      <a:lumMod val="75000"/>
                    </a:schemeClr>
                  </a:solidFill>
                </a:ln>
                <a:solidFill>
                  <a:schemeClr val="tx1"/>
                </a:solidFill>
                <a:effectLst/>
                <a:latin typeface="Arial Black" panose="020B0A04020102020204" pitchFamily="34" charset="0"/>
              </a:rPr>
              <a:t>Lesley Harrison's Sacramento, California girlhood was shaped by animals and art. "I was born loving animals," she says. "It seems to be in my blood." She remembers an ongoing menagerie from cats to chickens. </a:t>
            </a:r>
            <a:endParaRPr lang="en-US" sz="3200" b="0" dirty="0">
              <a:ln>
                <a:solidFill>
                  <a:schemeClr val="accent3">
                    <a:lumMod val="75000"/>
                  </a:schemeClr>
                </a:solidFill>
              </a:ln>
              <a:solidFill>
                <a:schemeClr val="tx1"/>
              </a:solidFill>
              <a:effectLst/>
              <a:latin typeface="Arial Black" panose="020B0A04020102020204" pitchFamily="34" charset="0"/>
            </a:endParaRPr>
          </a:p>
        </p:txBody>
      </p:sp>
    </p:spTree>
    <p:extLst>
      <p:ext uri="{BB962C8B-B14F-4D97-AF65-F5344CB8AC3E}">
        <p14:creationId xmlns:p14="http://schemas.microsoft.com/office/powerpoint/2010/main" val="31254471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harrison-keller.com/giclee-prints/some_dreams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4664"/>
            <a:ext cx="5131084" cy="61926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bwMode="auto">
          <a:xfrm>
            <a:off x="4960649" y="2636912"/>
            <a:ext cx="4183351" cy="1271527"/>
          </a:xfrm>
          <a:prstGeom prst="rect">
            <a:avLst/>
          </a:prstGeom>
          <a:noFill/>
          <a:ln w="9525">
            <a:noFill/>
            <a:miter lim="800000"/>
            <a:headEnd/>
            <a:tailEnd/>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spcBef>
                <a:spcPct val="20000"/>
              </a:spcBef>
              <a:spcAft>
                <a:spcPts val="300"/>
              </a:spcAft>
              <a:buClr>
                <a:srgbClr val="FA8D3D">
                  <a:lumMod val="75000"/>
                </a:srgbClr>
              </a:buClr>
              <a:buSzPct val="130000"/>
              <a:defRPr/>
            </a:pPr>
            <a:r>
              <a:rPr lang="en-US" sz="3100" b="0" dirty="0">
                <a:ln>
                  <a:solidFill>
                    <a:schemeClr val="accent3">
                      <a:lumMod val="75000"/>
                    </a:schemeClr>
                  </a:solidFill>
                </a:ln>
                <a:solidFill>
                  <a:schemeClr val="tx1"/>
                </a:solidFill>
                <a:effectLst/>
                <a:latin typeface="Arial Black" panose="020B0A04020102020204" pitchFamily="34" charset="0"/>
              </a:rPr>
              <a:t>She started drawing animals in second grade. "I was taken down to the principal's office more than once, because I was drawing horses instead of paying attention to the teacher," she laughs.</a:t>
            </a:r>
            <a:endParaRPr lang="en-US" sz="3100" b="0" dirty="0">
              <a:ln>
                <a:solidFill>
                  <a:schemeClr val="accent3">
                    <a:lumMod val="75000"/>
                  </a:schemeClr>
                </a:solidFill>
              </a:ln>
              <a:solidFill>
                <a:schemeClr val="tx1"/>
              </a:solidFill>
              <a:effectLst/>
              <a:latin typeface="Arial Black" panose="020B0A04020102020204" pitchFamily="34" charset="0"/>
            </a:endParaRPr>
          </a:p>
        </p:txBody>
      </p:sp>
    </p:spTree>
    <p:extLst>
      <p:ext uri="{BB962C8B-B14F-4D97-AF65-F5344CB8AC3E}">
        <p14:creationId xmlns:p14="http://schemas.microsoft.com/office/powerpoint/2010/main" val="38820799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773" y="1989729"/>
            <a:ext cx="6882319" cy="4668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txBox="1">
            <a:spLocks noChangeArrowheads="1"/>
          </p:cNvSpPr>
          <p:nvPr/>
        </p:nvSpPr>
        <p:spPr bwMode="auto">
          <a:xfrm>
            <a:off x="25933" y="530778"/>
            <a:ext cx="9144000" cy="1271527"/>
          </a:xfrm>
          <a:prstGeom prst="rect">
            <a:avLst/>
          </a:prstGeom>
          <a:noFill/>
          <a:ln w="9525">
            <a:noFill/>
            <a:miter lim="800000"/>
            <a:headEnd/>
            <a:tailEnd/>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ru-RU" sz="2800" b="0" dirty="0">
                <a:ln>
                  <a:solidFill>
                    <a:schemeClr val="accent3">
                      <a:lumMod val="75000"/>
                    </a:schemeClr>
                  </a:solidFill>
                </a:ln>
                <a:solidFill>
                  <a:schemeClr val="tx1"/>
                </a:solidFill>
                <a:effectLst/>
                <a:latin typeface="Arial Black" panose="020B0A04020102020204" pitchFamily="34" charset="0"/>
              </a:rPr>
              <a:t> </a:t>
            </a:r>
            <a:r>
              <a:rPr lang="en-US" sz="2800" b="0" dirty="0">
                <a:ln>
                  <a:solidFill>
                    <a:schemeClr val="accent3">
                      <a:lumMod val="75000"/>
                    </a:schemeClr>
                  </a:solidFill>
                </a:ln>
                <a:solidFill>
                  <a:schemeClr val="tx1"/>
                </a:solidFill>
                <a:effectLst/>
                <a:latin typeface="Arial Black" panose="020B0A04020102020204" pitchFamily="34" charset="0"/>
              </a:rPr>
              <a:t>"In 1975, I picked up a stick of pastel and it was instant love. I had tried other mediums, but nothing had ever clicked." By 1983 she was selling enough paintings to quit her day job.</a:t>
            </a:r>
            <a:endParaRPr lang="en-US" sz="2800" b="0" dirty="0">
              <a:ln>
                <a:solidFill>
                  <a:schemeClr val="accent3">
                    <a:lumMod val="75000"/>
                  </a:schemeClr>
                </a:solidFill>
              </a:ln>
              <a:solidFill>
                <a:schemeClr val="tx1"/>
              </a:solidFill>
              <a:effectLst/>
              <a:latin typeface="Arial Black" panose="020B0A04020102020204" pitchFamily="34" charset="0"/>
            </a:endParaRPr>
          </a:p>
        </p:txBody>
      </p:sp>
    </p:spTree>
    <p:extLst>
      <p:ext uri="{BB962C8B-B14F-4D97-AF65-F5344CB8AC3E}">
        <p14:creationId xmlns:p14="http://schemas.microsoft.com/office/powerpoint/2010/main" val="21220272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harrison-keller.com/artwork/A-Childs-Love-Lesley-Harrison.jpg"/>
          <p:cNvPicPr>
            <a:picLocks noChangeAspect="1" noChangeArrowheads="1"/>
          </p:cNvPicPr>
          <p:nvPr/>
        </p:nvPicPr>
        <p:blipFill rotWithShape="1">
          <a:blip r:embed="rId2">
            <a:extLst>
              <a:ext uri="{28A0092B-C50C-407E-A947-70E740481C1C}">
                <a14:useLocalDpi xmlns:a14="http://schemas.microsoft.com/office/drawing/2010/main" val="0"/>
              </a:ext>
            </a:extLst>
          </a:blip>
          <a:srcRect r="7721"/>
          <a:stretch/>
        </p:blipFill>
        <p:spPr bwMode="auto">
          <a:xfrm>
            <a:off x="395537" y="332656"/>
            <a:ext cx="4363142" cy="61206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5076056" y="2757232"/>
            <a:ext cx="3864022" cy="1271527"/>
          </a:xfrm>
          <a:prstGeom prst="rect">
            <a:avLst/>
          </a:prstGeom>
          <a:noFill/>
          <a:ln w="9525">
            <a:noFill/>
            <a:miter lim="800000"/>
            <a:headEnd/>
            <a:tailEnd/>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spcBef>
                <a:spcPct val="20000"/>
              </a:spcBef>
              <a:spcAft>
                <a:spcPts val="300"/>
              </a:spcAft>
              <a:buClr>
                <a:srgbClr val="FA8D3D">
                  <a:lumMod val="75000"/>
                </a:srgbClr>
              </a:buClr>
              <a:buSzPct val="130000"/>
              <a:defRPr/>
            </a:pPr>
            <a:r>
              <a:rPr lang="en-US" sz="2800" b="0" dirty="0">
                <a:ln>
                  <a:solidFill>
                    <a:schemeClr val="accent3">
                      <a:lumMod val="75000"/>
                    </a:schemeClr>
                  </a:solidFill>
                </a:ln>
                <a:solidFill>
                  <a:schemeClr val="tx1"/>
                </a:solidFill>
                <a:effectLst/>
                <a:latin typeface="Arial Black" panose="020B0A04020102020204" pitchFamily="34" charset="0"/>
              </a:rPr>
              <a:t>Lesley has now been painting professionally for 30 years. She has combined her love of animals with painting to produce in her career a continuing series of remarkable animal portraits.</a:t>
            </a:r>
            <a:r>
              <a:rPr lang="ru-RU" sz="2800" b="0" dirty="0" smtClean="0">
                <a:ln>
                  <a:solidFill>
                    <a:schemeClr val="accent3">
                      <a:lumMod val="75000"/>
                    </a:schemeClr>
                  </a:solidFill>
                </a:ln>
                <a:solidFill>
                  <a:schemeClr val="tx1"/>
                </a:solidFill>
                <a:effectLst/>
                <a:latin typeface="Arial Black" panose="020B0A04020102020204" pitchFamily="34" charset="0"/>
              </a:rPr>
              <a:t> </a:t>
            </a:r>
            <a:endParaRPr lang="en-US" sz="2800" b="0" dirty="0">
              <a:ln>
                <a:solidFill>
                  <a:schemeClr val="accent3">
                    <a:lumMod val="75000"/>
                  </a:schemeClr>
                </a:solidFill>
              </a:ln>
              <a:solidFill>
                <a:schemeClr val="tx1"/>
              </a:solidFill>
              <a:effectLst/>
              <a:latin typeface="Arial Black" panose="020B0A04020102020204" pitchFamily="34" charset="0"/>
            </a:endParaRPr>
          </a:p>
        </p:txBody>
      </p:sp>
    </p:spTree>
    <p:extLst>
      <p:ext uri="{BB962C8B-B14F-4D97-AF65-F5344CB8AC3E}">
        <p14:creationId xmlns:p14="http://schemas.microsoft.com/office/powerpoint/2010/main" val="13655027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harrison-keller.com/giclee-prints/the_kiss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404664"/>
            <a:ext cx="4631555" cy="60486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5027090" y="2793236"/>
            <a:ext cx="3975521" cy="1271527"/>
          </a:xfrm>
          <a:prstGeom prst="rect">
            <a:avLst/>
          </a:prstGeom>
          <a:noFill/>
          <a:ln w="9525">
            <a:noFill/>
            <a:miter lim="800000"/>
            <a:headEnd/>
            <a:tailEnd/>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spcBef>
                <a:spcPct val="20000"/>
              </a:spcBef>
              <a:spcAft>
                <a:spcPts val="300"/>
              </a:spcAft>
              <a:buClr>
                <a:srgbClr val="FA8D3D">
                  <a:lumMod val="75000"/>
                </a:srgbClr>
              </a:buClr>
              <a:buSzPct val="130000"/>
              <a:defRPr/>
            </a:pPr>
            <a:r>
              <a:rPr lang="en-US" sz="2800" b="0" dirty="0">
                <a:ln>
                  <a:solidFill>
                    <a:schemeClr val="accent3">
                      <a:lumMod val="75000"/>
                    </a:schemeClr>
                  </a:solidFill>
                </a:ln>
                <a:solidFill>
                  <a:schemeClr val="tx1"/>
                </a:solidFill>
                <a:effectLst/>
                <a:latin typeface="Arial Black" panose="020B0A04020102020204" pitchFamily="34" charset="0"/>
              </a:rPr>
              <a:t>An affinity for the animals that she paints and a strong command of her medium allows her to capture the spirit of each animal and to convey to each viewer its individuality, grace and strength.</a:t>
            </a:r>
            <a:endParaRPr lang="en-US" sz="2800" b="0" dirty="0">
              <a:ln>
                <a:solidFill>
                  <a:schemeClr val="accent3">
                    <a:lumMod val="75000"/>
                  </a:schemeClr>
                </a:solidFill>
              </a:ln>
              <a:solidFill>
                <a:schemeClr val="tx1"/>
              </a:solidFill>
              <a:effectLst/>
              <a:latin typeface="Arial Black" panose="020B0A04020102020204" pitchFamily="34" charset="0"/>
            </a:endParaRPr>
          </a:p>
        </p:txBody>
      </p:sp>
    </p:spTree>
    <p:extLst>
      <p:ext uri="{BB962C8B-B14F-4D97-AF65-F5344CB8AC3E}">
        <p14:creationId xmlns:p14="http://schemas.microsoft.com/office/powerpoint/2010/main" val="28204711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7" y="476671"/>
            <a:ext cx="4382430" cy="6209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txBox="1">
            <a:spLocks noChangeArrowheads="1"/>
          </p:cNvSpPr>
          <p:nvPr/>
        </p:nvSpPr>
        <p:spPr bwMode="auto">
          <a:xfrm>
            <a:off x="259977" y="2780928"/>
            <a:ext cx="3528392" cy="1271527"/>
          </a:xfrm>
          <a:prstGeom prst="rect">
            <a:avLst/>
          </a:prstGeom>
          <a:noFill/>
          <a:ln w="9525">
            <a:noFill/>
            <a:miter lim="800000"/>
            <a:headEnd/>
            <a:tailEnd/>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en-US" sz="3200" b="0" dirty="0">
                <a:ln>
                  <a:solidFill>
                    <a:schemeClr val="accent3">
                      <a:lumMod val="75000"/>
                    </a:schemeClr>
                  </a:solidFill>
                </a:ln>
                <a:solidFill>
                  <a:schemeClr val="tx1"/>
                </a:solidFill>
                <a:effectLst/>
                <a:latin typeface="Arial Black" panose="020B0A04020102020204" pitchFamily="34" charset="0"/>
              </a:rPr>
              <a:t>She sums up her experience: "I'm blessed, blessed that people want to buy what I love to paint. Sometimes people stand in front of my paintings and cry.</a:t>
            </a:r>
            <a:endParaRPr lang="en-US" sz="3200" b="0" dirty="0">
              <a:ln>
                <a:solidFill>
                  <a:schemeClr val="accent3">
                    <a:lumMod val="75000"/>
                  </a:schemeClr>
                </a:solidFill>
              </a:ln>
              <a:solidFill>
                <a:schemeClr val="tx1"/>
              </a:solidFill>
              <a:effectLst/>
              <a:latin typeface="Arial Black" panose="020B0A04020102020204" pitchFamily="34" charset="0"/>
            </a:endParaRPr>
          </a:p>
        </p:txBody>
      </p:sp>
    </p:spTree>
    <p:extLst>
      <p:ext uri="{BB962C8B-B14F-4D97-AF65-F5344CB8AC3E}">
        <p14:creationId xmlns:p14="http://schemas.microsoft.com/office/powerpoint/2010/main" val="42399947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18750"/>
            <a:ext cx="8352928" cy="5903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txBox="1">
            <a:spLocks noChangeArrowheads="1"/>
          </p:cNvSpPr>
          <p:nvPr/>
        </p:nvSpPr>
        <p:spPr bwMode="auto">
          <a:xfrm>
            <a:off x="6228184" y="2838063"/>
            <a:ext cx="2310426" cy="1271527"/>
          </a:xfrm>
          <a:prstGeom prst="rect">
            <a:avLst/>
          </a:prstGeom>
          <a:noFill/>
          <a:ln w="9525">
            <a:noFill/>
            <a:miter lim="800000"/>
            <a:headEnd/>
            <a:tailEnd/>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lnSpc>
                <a:spcPct val="150000"/>
              </a:lnSpc>
              <a:spcBef>
                <a:spcPct val="20000"/>
              </a:spcBef>
              <a:spcAft>
                <a:spcPts val="300"/>
              </a:spcAft>
              <a:buClr>
                <a:srgbClr val="FA8D3D">
                  <a:lumMod val="75000"/>
                </a:srgbClr>
              </a:buClr>
              <a:buSzPct val="130000"/>
              <a:defRPr/>
            </a:pPr>
            <a:r>
              <a:rPr lang="en-US" sz="3200" b="0" dirty="0">
                <a:ln>
                  <a:solidFill>
                    <a:schemeClr val="accent3">
                      <a:lumMod val="75000"/>
                    </a:schemeClr>
                  </a:solidFill>
                </a:ln>
                <a:solidFill>
                  <a:schemeClr val="tx1"/>
                </a:solidFill>
                <a:effectLst/>
                <a:latin typeface="Arial Black" panose="020B0A04020102020204" pitchFamily="34" charset="0"/>
              </a:rPr>
              <a:t>What better gift could any artist receive?</a:t>
            </a:r>
            <a:endParaRPr lang="en-US" sz="3200" b="0" dirty="0">
              <a:ln>
                <a:solidFill>
                  <a:schemeClr val="accent3">
                    <a:lumMod val="75000"/>
                  </a:schemeClr>
                </a:solidFill>
              </a:ln>
              <a:solidFill>
                <a:schemeClr val="tx1"/>
              </a:solidFill>
              <a:effectLst/>
              <a:latin typeface="Arial Black" panose="020B0A04020102020204" pitchFamily="34" charset="0"/>
            </a:endParaRPr>
          </a:p>
        </p:txBody>
      </p:sp>
    </p:spTree>
    <p:extLst>
      <p:ext uri="{BB962C8B-B14F-4D97-AF65-F5344CB8AC3E}">
        <p14:creationId xmlns:p14="http://schemas.microsoft.com/office/powerpoint/2010/main" val="40121850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328</TotalTime>
  <Words>523</Words>
  <Application>Microsoft Office PowerPoint</Application>
  <PresentationFormat>Экран (4:3)</PresentationFormat>
  <Paragraphs>34</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Thank You  for visiting the Gallery!</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52</cp:revision>
  <dcterms:created xsi:type="dcterms:W3CDTF">2016-01-10T12:56:23Z</dcterms:created>
  <dcterms:modified xsi:type="dcterms:W3CDTF">2018-05-30T14:30:33Z</dcterms:modified>
</cp:coreProperties>
</file>