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9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54" d="100"/>
          <a:sy n="54" d="100"/>
        </p:scale>
        <p:origin x="-151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" TargetMode="External"/><Relationship Id="rId2" Type="http://schemas.openxmlformats.org/officeDocument/2006/relationships/hyperlink" Target="http://menu.ru/people/show/id/908745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andex.ru/legal/fotki_termsofuse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484784"/>
            <a:ext cx="6484100" cy="518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5945" y="211287"/>
            <a:ext cx="8569975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 королевстве Земляники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4488120"/>
            <a:ext cx="8856685" cy="236988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20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20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ct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  <a:endParaRPr lang="ru-RU" sz="20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28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ru-RU" sz="28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980728"/>
            <a:ext cx="91440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Интерактивная лекция-викторина </a:t>
            </a:r>
          </a:p>
          <a:p>
            <a:pPr algn="ctr"/>
            <a:r>
              <a:rPr lang="ru-RU" sz="20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для учащихся 6-9 классов</a:t>
            </a:r>
            <a:endParaRPr lang="ru-RU" sz="2000" b="1" spc="50" dirty="0" smtClean="0">
              <a:ln w="11430"/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5536" y="2780928"/>
            <a:ext cx="389970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Регулярное употребление ягод улучшает работу щитовидки, стимулирует </a:t>
            </a:r>
            <a:r>
              <a:rPr lang="ru-RU" sz="32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____________ веществ </a:t>
            </a:r>
            <a:r>
              <a:rPr lang="ru-RU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стабилизирует уровень сахара.</a:t>
            </a:r>
            <a:endParaRPr lang="ru-RU" sz="32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2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11560" y="3212976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обмен</a:t>
            </a:r>
            <a:endParaRPr lang="en-US" sz="4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384" y="1641004"/>
            <a:ext cx="4967095" cy="430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1520" y="3078283"/>
            <a:ext cx="541187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Земляника </a:t>
            </a:r>
            <a:r>
              <a:rPr lang="ru-RU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полезна и людям с заболеваниями </a:t>
            </a:r>
            <a:r>
              <a:rPr lang="ru-RU" sz="320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сердечнососудистой</a:t>
            </a:r>
            <a:r>
              <a:rPr lang="ru-RU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2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системы, а ___________ из </a:t>
            </a:r>
            <a:r>
              <a:rPr lang="ru-RU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листьев и ягод земляники обладают сильным мочегонным действием и показаны при болезнях мочевого пузыря и почек. </a:t>
            </a:r>
            <a:endParaRPr lang="ru-RU" sz="32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2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131840" y="2204864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отвары</a:t>
            </a:r>
            <a:endParaRPr lang="en-US" sz="4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42" name="Picture 2" descr="ÐÐ°ÑÑÐ¸Ð½ÐºÐ¸ Ð¿Ð¾ Ð·Ð°Ð¿ÑÐ¾ÑÑ Ð·ÐµÐ¼Ð»ÑÐ½Ð¸ÐºÐ¸ Ð³Ð¾ÑÑÑ Ð¿Ð½Ð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764704"/>
            <a:ext cx="4343400" cy="403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ÐÐ°ÑÑÐ¸Ð½ÐºÐ¸ Ð¿Ð¾ Ð·Ð°Ð¿ÑÐ¾ÑÑ Ð·ÐµÐ¼Ð»ÑÐ½Ð¸ÑÐ½ÑÐ¹ Ð¹Ð¾Ð³ÑÑÑ Ð¿Ð½Ð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459" y="1885142"/>
            <a:ext cx="5809497" cy="489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68923" y="1040427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Благодаря своим невероятным вкусовым качествам и приятному аромату земляника широко применяется в кулинарии. 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2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2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76469" y="4315485"/>
            <a:ext cx="41044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ингредиент</a:t>
            </a:r>
            <a:endParaRPr lang="en-US" sz="4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8032" y="2311954"/>
            <a:ext cx="359721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Из нее варят джемы и сиропы, готовят десерты, используют как </a:t>
            </a:r>
            <a:r>
              <a:rPr lang="ru-RU" sz="28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_________________ для </a:t>
            </a: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выпечки или употребляют в свежем виде.</a:t>
            </a:r>
            <a:endParaRPr lang="ru-RU" sz="28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ÐÐ°ÑÑÐ¸Ð½ÐºÐ¸ Ð¿Ð¾ Ð·Ð°Ð¿ÑÐ¾ÑÑ Ð·ÐµÐ¼Ð»ÑÐ½Ð¸ÐºÐ¸ Ð³Ð¾ÑÑÑ Ð¿Ð½Ð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105" y="2651340"/>
            <a:ext cx="6186264" cy="420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7117" y="1079233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 г</a:t>
            </a:r>
            <a:r>
              <a:rPr lang="en-US" sz="320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opo</a:t>
            </a:r>
            <a:r>
              <a:rPr lang="ru-RU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</a:t>
            </a:r>
            <a:r>
              <a:rPr lang="en-US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e </a:t>
            </a:r>
            <a:r>
              <a:rPr lang="ru-RU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</a:t>
            </a:r>
            <a:r>
              <a:rPr lang="en-US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e</a:t>
            </a:r>
            <a:r>
              <a:rPr lang="ru-RU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пи</a:t>
            </a:r>
            <a:r>
              <a:rPr lang="en-US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o</a:t>
            </a:r>
            <a:r>
              <a:rPr lang="ru-RU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н, в Б</a:t>
            </a:r>
            <a:r>
              <a:rPr lang="en-US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e</a:t>
            </a:r>
            <a:r>
              <a:rPr lang="ru-RU" sz="320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льгии</a:t>
            </a:r>
            <a:r>
              <a:rPr lang="ru-RU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, </a:t>
            </a:r>
            <a:r>
              <a:rPr lang="en-US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cy</a:t>
            </a:r>
            <a:r>
              <a:rPr lang="ru-RU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щ</a:t>
            </a:r>
            <a:r>
              <a:rPr lang="en-US" sz="320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ec</a:t>
            </a:r>
            <a:r>
              <a:rPr lang="ru-RU" sz="320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тв</a:t>
            </a:r>
            <a:r>
              <a:rPr lang="en-US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ye</a:t>
            </a:r>
            <a:r>
              <a:rPr lang="ru-RU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т м</a:t>
            </a:r>
            <a:r>
              <a:rPr lang="en-US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y</a:t>
            </a:r>
            <a:r>
              <a:rPr lang="ru-RU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з</a:t>
            </a:r>
            <a:r>
              <a:rPr lang="en-US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e</a:t>
            </a:r>
            <a:r>
              <a:rPr lang="ru-RU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й з</a:t>
            </a:r>
            <a:r>
              <a:rPr lang="en-US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e</a:t>
            </a:r>
            <a:r>
              <a:rPr lang="ru-RU" sz="320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мляники</a:t>
            </a:r>
            <a:r>
              <a:rPr lang="ru-RU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. </a:t>
            </a:r>
            <a:r>
              <a:rPr lang="ru-RU" sz="320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Эт</a:t>
            </a:r>
            <a:r>
              <a:rPr lang="en-US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o</a:t>
            </a:r>
            <a:r>
              <a:rPr lang="ru-RU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т ж</a:t>
            </a:r>
            <a:r>
              <a:rPr lang="en-US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e </a:t>
            </a:r>
            <a:r>
              <a:rPr lang="ru-RU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г</a:t>
            </a:r>
            <a:r>
              <a:rPr lang="en-US" sz="320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opo</a:t>
            </a:r>
            <a:r>
              <a:rPr lang="ru-RU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 н</a:t>
            </a:r>
            <a:r>
              <a:rPr lang="en-US" sz="320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eo</a:t>
            </a:r>
            <a:r>
              <a:rPr lang="ru-RU" sz="320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фици</a:t>
            </a:r>
            <a:r>
              <a:rPr lang="en-US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</a:t>
            </a:r>
            <a:r>
              <a:rPr lang="ru-RU" sz="320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льн</a:t>
            </a:r>
            <a:r>
              <a:rPr lang="en-US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o </a:t>
            </a:r>
            <a:r>
              <a:rPr lang="ru-RU" sz="32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признан как ми</a:t>
            </a:r>
            <a:r>
              <a:rPr lang="en-US" sz="320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po</a:t>
            </a:r>
            <a:r>
              <a:rPr lang="ru-RU" sz="3200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вая</a:t>
            </a:r>
            <a:r>
              <a:rPr lang="ru-RU" sz="32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_____________ </a:t>
            </a:r>
            <a:r>
              <a:rPr lang="ru-RU" sz="3200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эт</a:t>
            </a:r>
            <a:r>
              <a:rPr lang="en-US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o</a:t>
            </a:r>
            <a:r>
              <a:rPr lang="ru-RU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й </a:t>
            </a:r>
            <a:r>
              <a:rPr lang="ru-RU" sz="320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яг</a:t>
            </a:r>
            <a:r>
              <a:rPr lang="en-US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o</a:t>
            </a:r>
            <a:r>
              <a:rPr lang="ru-RU" sz="320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дн</a:t>
            </a:r>
            <a:r>
              <a:rPr lang="en-US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o</a:t>
            </a:r>
            <a:r>
              <a:rPr lang="ru-RU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й к</a:t>
            </a:r>
            <a:r>
              <a:rPr lang="en-US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y</a:t>
            </a:r>
            <a:r>
              <a:rPr lang="ru-RU" sz="320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льт</a:t>
            </a:r>
            <a:r>
              <a:rPr lang="en-US" sz="320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yp</a:t>
            </a:r>
            <a:r>
              <a:rPr lang="ru-RU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ы.</a:t>
            </a:r>
            <a:endParaRPr lang="ru-RU" sz="32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2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139952" y="1484784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0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c</a:t>
            </a:r>
            <a:r>
              <a:rPr lang="ru-RU" sz="40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т</a:t>
            </a:r>
            <a:r>
              <a:rPr lang="en-US" sz="40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o</a:t>
            </a:r>
            <a:r>
              <a:rPr lang="ru-RU" sz="40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лица </a:t>
            </a:r>
            <a:endParaRPr lang="en-US" sz="4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1520" y="2996951"/>
            <a:ext cx="440376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 американских г</a:t>
            </a:r>
            <a:r>
              <a:rPr lang="en-US" sz="360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opo</a:t>
            </a:r>
            <a:r>
              <a:rPr lang="ru-RU" sz="36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</a:t>
            </a:r>
            <a:r>
              <a:rPr lang="en-US" sz="36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ax </a:t>
            </a:r>
            <a:r>
              <a:rPr lang="ru-RU" sz="360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Пл</a:t>
            </a:r>
            <a:r>
              <a:rPr lang="en-US" sz="36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</a:t>
            </a:r>
            <a:r>
              <a:rPr lang="ru-RU" sz="360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нт</a:t>
            </a:r>
            <a:r>
              <a:rPr lang="ru-RU" sz="36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Сити (</a:t>
            </a:r>
            <a:r>
              <a:rPr lang="ru-RU" sz="360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Фл</a:t>
            </a:r>
            <a:r>
              <a:rPr lang="en-US" sz="36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op</a:t>
            </a:r>
            <a:r>
              <a:rPr lang="ru-RU" sz="36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ид</a:t>
            </a:r>
            <a:r>
              <a:rPr lang="en-US" sz="36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a) </a:t>
            </a:r>
            <a:r>
              <a:rPr lang="ru-RU" sz="36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П</a:t>
            </a:r>
            <a:r>
              <a:rPr lang="en-US" sz="360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aca</a:t>
            </a:r>
            <a:r>
              <a:rPr lang="ru-RU" sz="36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дин</a:t>
            </a:r>
            <a:r>
              <a:rPr lang="en-US" sz="36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e (</a:t>
            </a:r>
            <a:r>
              <a:rPr lang="ru-RU" sz="36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Т</a:t>
            </a:r>
            <a:r>
              <a:rPr lang="en-US" sz="360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exac</a:t>
            </a:r>
            <a:r>
              <a:rPr lang="en-US" sz="36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) e</a:t>
            </a:r>
            <a:r>
              <a:rPr lang="ru-RU" sz="36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ж</a:t>
            </a:r>
            <a:r>
              <a:rPr lang="en-US" sz="36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e</a:t>
            </a:r>
            <a:r>
              <a:rPr lang="ru-RU" sz="36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г</a:t>
            </a:r>
            <a:r>
              <a:rPr lang="en-US" sz="36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o</a:t>
            </a:r>
            <a:r>
              <a:rPr lang="ru-RU" sz="36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дно проводятся </a:t>
            </a:r>
            <a:r>
              <a:rPr lang="ru-RU" sz="36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______________ з</a:t>
            </a:r>
            <a:r>
              <a:rPr lang="en-US" sz="36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e</a:t>
            </a:r>
            <a:r>
              <a:rPr lang="ru-RU" sz="360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мляники</a:t>
            </a:r>
            <a:r>
              <a:rPr lang="ru-RU" sz="36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36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6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1520" y="4797152"/>
            <a:ext cx="432048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ф</a:t>
            </a:r>
            <a:r>
              <a:rPr lang="en-US" sz="4000" b="1" kern="0" dirty="0" err="1">
                <a:solidFill>
                  <a:srgbClr val="FF0000"/>
                </a:solidFill>
                <a:latin typeface="Arial Black" panose="020B0A04020102020204" pitchFamily="34" charset="0"/>
              </a:rPr>
              <a:t>ec</a:t>
            </a:r>
            <a:r>
              <a:rPr lang="ru-RU" sz="4000" b="1" kern="0" dirty="0" err="1">
                <a:solidFill>
                  <a:srgbClr val="FF0000"/>
                </a:solidFill>
                <a:latin typeface="Arial Black" panose="020B0A04020102020204" pitchFamily="34" charset="0"/>
              </a:rPr>
              <a:t>тив</a:t>
            </a:r>
            <a:r>
              <a:rPr lang="en-US" sz="40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a</a:t>
            </a:r>
            <a:r>
              <a:rPr lang="ru-RU" sz="40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ли </a:t>
            </a:r>
            <a:endParaRPr lang="en-US" sz="4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776657"/>
            <a:ext cx="7085439" cy="5899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8897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6228" y="1738088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Во французском Б</a:t>
            </a:r>
            <a:r>
              <a:rPr lang="en-US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o</a:t>
            </a:r>
            <a:r>
              <a:rPr lang="ru-RU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ль</a:t>
            </a:r>
            <a:r>
              <a:rPr lang="en-US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e-c</a:t>
            </a:r>
            <a:r>
              <a:rPr lang="ru-RU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ю</a:t>
            </a:r>
            <a:r>
              <a:rPr lang="en-US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p-</a:t>
            </a:r>
            <a:r>
              <a:rPr lang="ru-RU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</a:t>
            </a:r>
            <a:r>
              <a:rPr lang="en-US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op</a:t>
            </a:r>
            <a:r>
              <a:rPr lang="ru-RU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</a:t>
            </a:r>
            <a:r>
              <a:rPr lang="en-US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o</a:t>
            </a:r>
            <a:r>
              <a:rPr lang="ru-RU" sz="320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нь</a:t>
            </a:r>
            <a:r>
              <a:rPr lang="ru-RU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к</a:t>
            </a:r>
            <a:r>
              <a:rPr lang="en-US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</a:t>
            </a:r>
            <a:r>
              <a:rPr lang="ru-RU" sz="320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ждый</a:t>
            </a:r>
            <a:r>
              <a:rPr lang="ru-RU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г</a:t>
            </a:r>
            <a:r>
              <a:rPr lang="en-US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o</a:t>
            </a:r>
            <a:r>
              <a:rPr lang="ru-RU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 празднуется День з</a:t>
            </a:r>
            <a:r>
              <a:rPr lang="en-US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e</a:t>
            </a:r>
            <a:r>
              <a:rPr lang="ru-RU" sz="320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мляники</a:t>
            </a:r>
            <a:r>
              <a:rPr lang="ru-RU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. </a:t>
            </a:r>
            <a:r>
              <a:rPr lang="ru-RU" sz="320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Гл</a:t>
            </a:r>
            <a:r>
              <a:rPr lang="en-US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</a:t>
            </a:r>
            <a:r>
              <a:rPr lang="ru-RU" sz="320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вным</a:t>
            </a:r>
            <a:r>
              <a:rPr lang="ru-RU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co</a:t>
            </a:r>
            <a:r>
              <a:rPr lang="ru-RU" sz="320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быти</a:t>
            </a:r>
            <a:r>
              <a:rPr lang="en-US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e</a:t>
            </a:r>
            <a:r>
              <a:rPr lang="ru-RU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м п</a:t>
            </a:r>
            <a:r>
              <a:rPr lang="en-US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pa</a:t>
            </a:r>
            <a:r>
              <a:rPr lang="ru-RU" sz="320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здник</a:t>
            </a:r>
            <a:r>
              <a:rPr lang="en-US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 </a:t>
            </a:r>
            <a:r>
              <a:rPr lang="ru-RU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является </a:t>
            </a:r>
            <a:r>
              <a:rPr lang="en-US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co</a:t>
            </a:r>
            <a:r>
              <a:rPr lang="ru-RU" sz="320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зд</a:t>
            </a:r>
            <a:r>
              <a:rPr lang="en-US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</a:t>
            </a:r>
            <a:r>
              <a:rPr lang="ru-RU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ни</a:t>
            </a:r>
            <a:r>
              <a:rPr lang="en-US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e </a:t>
            </a:r>
            <a:r>
              <a:rPr lang="ru-RU" sz="320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гиг</a:t>
            </a:r>
            <a:r>
              <a:rPr lang="en-US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</a:t>
            </a:r>
            <a:r>
              <a:rPr lang="ru-RU" sz="320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нт</a:t>
            </a:r>
            <a:r>
              <a:rPr lang="en-US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c</a:t>
            </a:r>
            <a:r>
              <a:rPr lang="ru-RU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</a:t>
            </a:r>
            <a:r>
              <a:rPr lang="en-US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o</a:t>
            </a:r>
            <a:r>
              <a:rPr lang="ru-RU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г</a:t>
            </a:r>
            <a:r>
              <a:rPr lang="en-US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o </a:t>
            </a:r>
            <a:r>
              <a:rPr lang="ru-RU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з</a:t>
            </a:r>
            <a:r>
              <a:rPr lang="en-US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e</a:t>
            </a:r>
            <a:r>
              <a:rPr lang="ru-RU" sz="320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мляничн</a:t>
            </a:r>
            <a:r>
              <a:rPr lang="en-US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o</a:t>
            </a:r>
            <a:r>
              <a:rPr lang="ru-RU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г</a:t>
            </a:r>
            <a:r>
              <a:rPr lang="en-US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o </a:t>
            </a:r>
            <a:r>
              <a:rPr lang="ru-RU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пи</a:t>
            </a:r>
            <a:r>
              <a:rPr lang="en-US" sz="320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po</a:t>
            </a:r>
            <a:r>
              <a:rPr lang="ru-RU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г</a:t>
            </a:r>
            <a:r>
              <a:rPr lang="en-US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a, </a:t>
            </a:r>
            <a:r>
              <a:rPr lang="ru-RU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</a:t>
            </a:r>
            <a:r>
              <a:rPr lang="en-US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o</a:t>
            </a:r>
            <a:r>
              <a:rPr lang="ru-RU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т</a:t>
            </a:r>
            <a:r>
              <a:rPr lang="en-US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op</a:t>
            </a:r>
            <a:r>
              <a:rPr lang="ru-RU" sz="320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ый</a:t>
            </a:r>
            <a:r>
              <a:rPr lang="ru-RU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з</a:t>
            </a:r>
            <a:r>
              <a:rPr lang="en-US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a</a:t>
            </a:r>
            <a:r>
              <a:rPr lang="ru-RU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т</a:t>
            </a:r>
            <a:r>
              <a:rPr lang="en-US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e</a:t>
            </a:r>
            <a:r>
              <a:rPr lang="ru-RU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м могут отведать все </a:t>
            </a:r>
            <a:r>
              <a:rPr lang="ru-RU" sz="32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__________________ мероприятия</a:t>
            </a:r>
            <a:r>
              <a:rPr lang="ru-RU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32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2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211960" y="2836241"/>
            <a:ext cx="367240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0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y</a:t>
            </a:r>
            <a:r>
              <a:rPr lang="ru-RU" sz="40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ч</a:t>
            </a:r>
            <a:r>
              <a:rPr lang="en-US" sz="40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ac</a:t>
            </a:r>
            <a:r>
              <a:rPr lang="ru-RU" sz="4000" b="1" kern="0" dirty="0" err="1">
                <a:solidFill>
                  <a:srgbClr val="FF0000"/>
                </a:solidFill>
                <a:latin typeface="Arial Black" panose="020B0A04020102020204" pitchFamily="34" charset="0"/>
              </a:rPr>
              <a:t>тники</a:t>
            </a:r>
            <a:r>
              <a:rPr lang="ru-RU" sz="40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endParaRPr lang="en-US" sz="4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05064"/>
            <a:ext cx="5904656" cy="2969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035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ÐÐ°ÑÑÐ¸Ð½ÐºÐ¸ Ð¿Ð¾ Ð·Ð°Ð¿ÑÐ¾ÑÑ Ð·ÐµÐ¼Ð»ÑÐ½Ð¸ÐºÐ° ÑÐ³Ð¾ÑÐ°Ð¹ÑÐµÑÑ Ð¿Ð½Ð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8" y="3501008"/>
            <a:ext cx="8967700" cy="307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6228" y="1556792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Во время теннисного турнира </a:t>
            </a:r>
            <a:r>
              <a:rPr lang="ru-RU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«_____________» </a:t>
            </a:r>
            <a:r>
              <a:rPr lang="ru-RU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теннисистами и болельщиками съедается около 27 тысяч килограммов земляники.</a:t>
            </a:r>
            <a:endParaRPr lang="ru-RU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99592" y="85253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Уимблдон</a:t>
            </a:r>
            <a:endParaRPr lang="en-US" sz="4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387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-161127"/>
            <a:ext cx="8229636" cy="548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86628" y="5025484"/>
            <a:ext cx="538982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Кстати, земляника </a:t>
            </a:r>
            <a:r>
              <a:rPr lang="ru-RU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действует как </a:t>
            </a:r>
            <a:r>
              <a:rPr lang="ru-RU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______________</a:t>
            </a: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аппетита</a:t>
            </a:r>
            <a:r>
              <a:rPr lang="ru-RU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932040" y="5337663"/>
            <a:ext cx="4067944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возбудитель</a:t>
            </a:r>
            <a:endParaRPr lang="en-US" sz="4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600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0"/>
            <a:ext cx="7998681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187624" y="4389720"/>
            <a:ext cx="768113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Земляника — абсолютный </a:t>
            </a:r>
            <a:r>
              <a:rPr lang="ru-RU" sz="32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______________ по </a:t>
            </a:r>
            <a:r>
              <a:rPr lang="ru-RU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обогащению организма кислородом и укреплению иммунной системы за счет большого содержания </a:t>
            </a:r>
            <a:r>
              <a:rPr lang="ru-RU" sz="32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железа.</a:t>
            </a:r>
            <a:endParaRPr lang="ru-RU" sz="32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267744" y="350100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чемпион</a:t>
            </a:r>
            <a:endParaRPr lang="en-US" sz="4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709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ÐÐ°ÑÑÐ¸Ð½ÐºÐ¸ Ð¿Ð¾ Ð·Ð°Ð¿ÑÐ¾ÑÑ Ð·ÐµÐ¼Ð»ÑÐ½Ð¸ÐºÐ° Ð² ÑÐ°ÑÐµÐ»ÐºÐµ Ð¿Ð½Ð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399" y="2373851"/>
            <a:ext cx="4536504" cy="480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8024" y="1117120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Об этой ягоде сложено множество поговорок — например, такая: «Первую ягоду в рот кладут, а вторую в </a:t>
            </a:r>
            <a:r>
              <a:rPr lang="ru-RU" sz="32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____________ несут</a:t>
            </a:r>
            <a:r>
              <a:rPr lang="ru-RU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».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2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2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635896" y="140125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дом</a:t>
            </a:r>
            <a:endParaRPr lang="en-US" sz="4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078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844824"/>
            <a:ext cx="914400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За окном </a:t>
            </a:r>
            <a:r>
              <a:rPr lang="ru-RU" sz="32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- июль, </a:t>
            </a:r>
            <a:r>
              <a:rPr lang="ru-RU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а значит наступила пора земляники! Представьте </a:t>
            </a:r>
            <a:r>
              <a:rPr lang="ru-RU" sz="32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себе, </a:t>
            </a:r>
            <a:r>
              <a:rPr lang="ru-RU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какое удовольствие можно получить, собирая эти замечательные ягоды горстями, тем более, что они не только вкусны, но и полезны. Предлагаем вам узнать много интересных фактов о землянике.</a:t>
            </a:r>
            <a:endParaRPr lang="ru-RU" sz="32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2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054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225052"/>
            <a:ext cx="4619203" cy="263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ÐÐ°ÑÑÐ¸Ð½ÐºÐ¸ Ð¿Ð¾ Ð·Ð°Ð¿ÑÐ¾ÑÑ Ð·ÐµÐ¼Ð»ÑÐ½Ð¸ÐºÐ° Ð² ÑÐ°ÑÐµÐ»ÐºÐµ Ð¿Ð½Ð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12295"/>
            <a:ext cx="4583854" cy="432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261" y="1418222"/>
            <a:ext cx="911873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Приписывали ей и магические свойства. Верили, к примеру, что если в этот день положить в левый </a:t>
            </a:r>
            <a:r>
              <a:rPr lang="ru-RU" sz="32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 листья </a:t>
            </a:r>
            <a:r>
              <a:rPr lang="ru-RU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земляники, то любой согласиться дать денег в долг.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2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2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12252" y="155679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карман</a:t>
            </a:r>
            <a:endParaRPr lang="en-US" sz="40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75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071" y="159478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 это весьма интересно…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2530" name="Picture 2" descr="ÐÐ°ÑÑÐ¸Ð½ÐºÐ¸ Ð¿Ð¾ Ð·Ð°Ð¿ÑÐ¾ÑÑ Ð·ÐµÐ¼Ð»ÑÐ½Ð¸ÐºÐ° Ð¸ ÐºÐ¾ÑÐºÐ° Ð¿Ð½Ð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68760"/>
            <a:ext cx="9151745" cy="536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237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48680"/>
            <a:ext cx="7654230" cy="612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9" y="3899390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Надеемся, что лекция была не только интересна, но и полезна.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40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6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40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40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40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Приходите ещё!</a:t>
            </a:r>
            <a:endParaRPr lang="ru-RU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40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1506" name="Picture 2" descr="ÐÐ°ÑÑÐ¸Ð½ÐºÐ¸ Ð¿Ð¾ Ð·Ð°Ð¿ÑÐ¾ÑÑ Ð·ÐµÐ¼Ð»ÑÐ½Ð¸ÐºÐ° Ð¸ ÐºÐ¾ÑÐºÐ° Ð¿Ð½Ð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496519"/>
            <a:ext cx="2126219" cy="334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811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42911" y="1484784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Источник: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Земляника: полезные свойства и интересные факты </a:t>
            </a:r>
            <a:r>
              <a:rPr lang="en-US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2"/>
              </a:rPr>
              <a:t>http://</a:t>
            </a:r>
            <a:r>
              <a:rPr lang="en-US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2"/>
              </a:rPr>
              <a:t>menu.ru/people/show/id/908745</a:t>
            </a:r>
            <a:endParaRPr lang="ru-RU" sz="2000" dirty="0" smtClean="0">
              <a:ln w="11430"/>
              <a:solidFill>
                <a:srgbClr val="0000FF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Изображения </a:t>
            </a: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взяты на сайте    </a:t>
            </a: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3"/>
              </a:rPr>
              <a:t>http://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3"/>
              </a:rPr>
              <a:t>yandex.ru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	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Условия использования сайта </a:t>
            </a: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4"/>
              </a:rPr>
              <a:t>https://yandex.ru/legal/fotki_termsofuse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4"/>
              </a:rPr>
              <a:t>/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2000" dirty="0">
              <a:ln w="11430"/>
              <a:solidFill>
                <a:srgbClr val="0000FF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sz="2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996" y="2512837"/>
            <a:ext cx="6336704" cy="443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6228" y="1102324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Земляника считается одной из самых вкусных и ароматных дикорастущих ягод в мире. В культуру она была введена еще в XV—XVI веках.</a:t>
            </a:r>
            <a:endParaRPr lang="ru-RU" sz="32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2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733" y="2780928"/>
            <a:ext cx="4993879" cy="4575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5575" y="2636912"/>
            <a:ext cx="484847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2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2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2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2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Она </a:t>
            </a:r>
            <a:r>
              <a:rPr lang="ru-RU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распространена по всему миру, а с начала 18 века активно культивируется и выращивается садоводами большинства стран.</a:t>
            </a:r>
            <a:endParaRPr lang="ru-RU" sz="32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2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260648"/>
            <a:ext cx="70567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На сегодняшний день существует более 600 видов этой уникальной ягоды.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032099"/>
            <a:ext cx="6552728" cy="43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6228" y="1738088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Но всемирное признание земляника завоевала не сразу. Свое происхождение ягода ведет из Америки, где изначально </a:t>
            </a:r>
            <a:r>
              <a:rPr lang="ru-RU" sz="36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подала себя как  непременная ________________ кухни </a:t>
            </a:r>
            <a:r>
              <a:rPr lang="ru-RU" sz="36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коренных индейцев.</a:t>
            </a:r>
            <a:endParaRPr lang="ru-RU" sz="36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6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13348" y="2852936"/>
            <a:ext cx="4676017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составляющая</a:t>
            </a:r>
            <a:endParaRPr lang="en-US" sz="4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2535119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Уже в XVII веке  земляника попала и в европейские сады. </a:t>
            </a:r>
            <a:r>
              <a:rPr lang="ru-RU" sz="32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А в  </a:t>
            </a:r>
            <a:r>
              <a:rPr lang="ru-RU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скором времени французам удалось скрестить дикое растение с другими североамериканскими сортами. В результате был получен гибрид, который позволил культивировать ягоду в простых полевых условиях. Искусственно выведенный сорт земляники сегодня </a:t>
            </a:r>
            <a:r>
              <a:rPr lang="ru-RU" sz="32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                      называется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______________.</a:t>
            </a:r>
            <a:endParaRPr lang="en-US" sz="32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9512" y="5529651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клубника</a:t>
            </a:r>
            <a:endParaRPr lang="en-US" sz="4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30638"/>
            <a:ext cx="3941043" cy="262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4900" y="836712"/>
            <a:ext cx="913398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Земляника богата железом, марганцем, медью, цинком, что очень полезно </a:t>
            </a:r>
            <a:r>
              <a:rPr lang="ru-RU" sz="32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при такой болезни как ______________.</a:t>
            </a:r>
            <a:endParaRPr lang="ru-RU" sz="32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2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59832" y="1472475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анемия</a:t>
            </a:r>
            <a:endParaRPr lang="en-US" sz="4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19615"/>
            <a:ext cx="6480720" cy="4865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069504"/>
            <a:ext cx="6176749" cy="5788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6228" y="2924944"/>
            <a:ext cx="497982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 ягодах содержится много калия, а также пектиновые вещества и органические кислоты. Основные витамины — В1, В2, С, Р, РР, Е, пантотеновая кислота и фолиевая </a:t>
            </a:r>
            <a:endParaRPr lang="ru-RU" sz="32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_____________.</a:t>
            </a:r>
            <a:endParaRPr lang="ru-RU" sz="32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2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1520" y="566124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кислота</a:t>
            </a:r>
            <a:endParaRPr lang="en-US" sz="4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ÐÐ°ÑÑÐ¸Ð½ÐºÐ¸ Ð¿Ð¾ Ð·Ð°Ð¿ÑÐ¾ÑÑ Ð·ÐµÐ¼Ð»ÑÐ½Ð¸ÐºÐ¸ Ð³Ð¾ÑÑÑ Ð¿Ð½Ð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188359"/>
            <a:ext cx="4459342" cy="445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9624" y="1700808"/>
            <a:ext cx="904777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Землянику рекомендуют употреблять в пищу при лечении атеросклероза, гипертонии, неврастении, бессонницы. Свежие плоды — ценный диетический </a:t>
            </a:r>
            <a:r>
              <a:rPr lang="ru-RU" sz="32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___________ при </a:t>
            </a:r>
            <a:r>
              <a:rPr lang="ru-RU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гастритах, язвенной болезни желудка, атонических запорах и нарушениях солевого обмена.</a:t>
            </a:r>
            <a:endParaRPr lang="ru-RU" sz="32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2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431759" y="1844824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продукт</a:t>
            </a:r>
            <a:endParaRPr lang="en-US" sz="4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717</Words>
  <Application>Microsoft Office PowerPoint</Application>
  <PresentationFormat>Экран (4:3)</PresentationFormat>
  <Paragraphs>70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 это весьма интересно…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27</cp:revision>
  <dcterms:created xsi:type="dcterms:W3CDTF">2016-01-10T12:56:23Z</dcterms:created>
  <dcterms:modified xsi:type="dcterms:W3CDTF">2018-07-09T17:11:31Z</dcterms:modified>
</cp:coreProperties>
</file>