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340" r:id="rId2"/>
    <p:sldId id="338" r:id="rId3"/>
    <p:sldId id="339" r:id="rId4"/>
    <p:sldId id="260" r:id="rId5"/>
    <p:sldId id="283" r:id="rId6"/>
    <p:sldId id="312" r:id="rId7"/>
    <p:sldId id="271" r:id="rId8"/>
    <p:sldId id="284" r:id="rId9"/>
    <p:sldId id="311" r:id="rId10"/>
    <p:sldId id="272" r:id="rId11"/>
    <p:sldId id="285" r:id="rId12"/>
    <p:sldId id="310" r:id="rId13"/>
    <p:sldId id="273" r:id="rId14"/>
    <p:sldId id="295" r:id="rId15"/>
    <p:sldId id="309" r:id="rId16"/>
    <p:sldId id="274" r:id="rId17"/>
    <p:sldId id="296" r:id="rId18"/>
    <p:sldId id="305" r:id="rId19"/>
    <p:sldId id="275" r:id="rId20"/>
    <p:sldId id="297" r:id="rId21"/>
    <p:sldId id="304" r:id="rId22"/>
    <p:sldId id="277" r:id="rId23"/>
    <p:sldId id="298" r:id="rId24"/>
    <p:sldId id="303" r:id="rId25"/>
    <p:sldId id="278" r:id="rId26"/>
    <p:sldId id="299" r:id="rId27"/>
    <p:sldId id="302" r:id="rId28"/>
    <p:sldId id="279" r:id="rId29"/>
    <p:sldId id="300" r:id="rId30"/>
    <p:sldId id="301" r:id="rId31"/>
    <p:sldId id="317" r:id="rId32"/>
    <p:sldId id="280" r:id="rId33"/>
    <p:sldId id="294" r:id="rId34"/>
    <p:sldId id="335" r:id="rId35"/>
    <p:sldId id="262" r:id="rId36"/>
    <p:sldId id="315" r:id="rId37"/>
    <p:sldId id="316" r:id="rId38"/>
    <p:sldId id="314" r:id="rId39"/>
    <p:sldId id="321" r:id="rId40"/>
    <p:sldId id="320" r:id="rId41"/>
    <p:sldId id="313" r:id="rId42"/>
    <p:sldId id="322" r:id="rId43"/>
    <p:sldId id="319" r:id="rId44"/>
    <p:sldId id="318" r:id="rId45"/>
    <p:sldId id="263" r:id="rId46"/>
    <p:sldId id="337" r:id="rId4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FF"/>
    <a:srgbClr val="FF0000"/>
    <a:srgbClr val="CCFFFF"/>
    <a:srgbClr val="0099FF"/>
    <a:srgbClr val="000066"/>
    <a:srgbClr val="FFFF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60"/>
  </p:normalViewPr>
  <p:slideViewPr>
    <p:cSldViewPr>
      <p:cViewPr>
        <p:scale>
          <a:sx n="66" d="100"/>
          <a:sy n="66" d="100"/>
        </p:scale>
        <p:origin x="-137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7BB3E-F9DE-4CC5-985E-E9A5A9E1271B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06771-3C45-417C-97A1-B8848ACC5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05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06771-3C45-417C-97A1-B8848ACC503B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797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F1F7B-CC31-4C29-B413-F596D3175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1DEE4-7880-4492-8835-26E6E20F6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5636E-9075-4628-B919-3D7D6C3B8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CD6F2-D125-4B72-BDA8-5D8A0BA90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CDCCE-FFA5-45CC-BE97-0C10C4CE4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6F91A-738B-4330-A20E-752207F0D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2E634-C1E7-4CB3-A9B4-EDE45A585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0CEFC-2675-44A9-9F82-4483B37DA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CE46C-5D13-4B2A-97A6-AB3BAB5F4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3686E-4C9C-4679-83ED-49266A210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76971-A747-4072-B58D-37B06755A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99AE5D-2ED0-4262-B5C4-C45B8A3EF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slide" Target="slide4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slide" Target="slide4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slide" Target="slide33.xml"/><Relationship Id="rId4" Type="http://schemas.openxmlformats.org/officeDocument/2006/relationships/slide" Target="slide4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slide" Target="slide45.xml"/><Relationship Id="rId4" Type="http://schemas.openxmlformats.org/officeDocument/2006/relationships/image" Target="../media/image11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slide" Target="slide45.xml"/><Relationship Id="rId4" Type="http://schemas.openxmlformats.org/officeDocument/2006/relationships/image" Target="../media/image11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slide" Target="slide45.xml"/><Relationship Id="rId4" Type="http://schemas.openxmlformats.org/officeDocument/2006/relationships/image" Target="../media/image11.gi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slide" Target="slide45.xml"/><Relationship Id="rId4" Type="http://schemas.openxmlformats.org/officeDocument/2006/relationships/image" Target="../media/image11.gi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slide" Target="slide45.xml"/><Relationship Id="rId4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slide" Target="slide45.xml"/><Relationship Id="rId4" Type="http://schemas.openxmlformats.org/officeDocument/2006/relationships/image" Target="../media/image11.gi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slide" Target="slide45.xml"/><Relationship Id="rId4" Type="http://schemas.openxmlformats.org/officeDocument/2006/relationships/image" Target="../media/image11.gi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slide" Target="slide45.xml"/><Relationship Id="rId4" Type="http://schemas.openxmlformats.org/officeDocument/2006/relationships/image" Target="../media/image11.gi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slide" Target="slide45.xml"/><Relationship Id="rId4" Type="http://schemas.openxmlformats.org/officeDocument/2006/relationships/image" Target="../media/image11.gi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slide" Target="slide45.xml"/><Relationship Id="rId4" Type="http://schemas.openxmlformats.org/officeDocument/2006/relationships/image" Target="../media/image11.gi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do.gendocs.ru/pars_docs/tw_refs/125/124165/124165_html_m1d622ee3.png" TargetMode="External"/><Relationship Id="rId2" Type="http://schemas.openxmlformats.org/officeDocument/2006/relationships/hyperlink" Target="http://img842.imageshack.us/img842/1323/uq8sx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&#1091;&#1088;&#1086;&#1082;.&#1088;&#1092;/library/shablon_igri_kto_hochet_stat_millionerom_192031.html" TargetMode="External"/><Relationship Id="rId4" Type="http://schemas.openxmlformats.org/officeDocument/2006/relationships/hyperlink" Target="https://zvuk.top/tracks/&#1082;&#1090;&#1086;-&#1093;&#1086;&#1095;&#1077;&#1090;-&#1089;&#1090;&#1072;&#1090;&#1100;-&#1084;&#1080;&#1083;&#1083;&#1080;&#1086;&#1085;&#1077;&#1088;&#1086;&#1084;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slide" Target="slide3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16742" y="0"/>
            <a:ext cx="679188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Добро пожаловать</a:t>
            </a:r>
          </a:p>
          <a:p>
            <a:pPr algn="r"/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 в Великобританию!</a:t>
            </a:r>
            <a:endParaRPr lang="ru-RU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46030" y="4710124"/>
            <a:ext cx="5441589" cy="197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6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Автор:</a:t>
            </a:r>
          </a:p>
          <a:p>
            <a:pPr algn="r">
              <a:defRPr/>
            </a:pPr>
            <a:r>
              <a:rPr lang="ru-RU" sz="16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Ольга Михайловна Степанова</a:t>
            </a:r>
          </a:p>
          <a:p>
            <a:pPr algn="r">
              <a:defRPr/>
            </a:pPr>
            <a:r>
              <a:rPr lang="ru-RU" sz="16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учитель английского языка </a:t>
            </a:r>
          </a:p>
          <a:p>
            <a:pPr algn="r">
              <a:defRPr/>
            </a:pPr>
            <a:r>
              <a:rPr lang="ru-RU" sz="16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МБОУ «</a:t>
            </a:r>
            <a:r>
              <a:rPr lang="ru-RU" sz="1600" dirty="0" err="1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Цивильская</a:t>
            </a:r>
            <a:r>
              <a:rPr lang="ru-RU" sz="16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 СОШ</a:t>
            </a:r>
            <a:r>
              <a:rPr lang="en-US" sz="16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№</a:t>
            </a:r>
            <a:r>
              <a:rPr lang="en-US" sz="16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1 </a:t>
            </a:r>
            <a:endParaRPr lang="ru-RU" sz="1600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r">
              <a:defRPr/>
            </a:pPr>
            <a:r>
              <a:rPr lang="ru-RU" sz="16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имени Героя Советского Союза </a:t>
            </a:r>
            <a:endParaRPr lang="ru-RU" sz="1600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r">
              <a:defRPr/>
            </a:pPr>
            <a:r>
              <a:rPr lang="ru-RU" sz="16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М.В</a:t>
            </a:r>
            <a:r>
              <a:rPr lang="ru-RU" sz="16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. Силантьева</a:t>
            </a:r>
            <a:r>
              <a:rPr lang="ru-RU" sz="16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»</a:t>
            </a:r>
          </a:p>
          <a:p>
            <a:pPr algn="r">
              <a:defRPr/>
            </a:pPr>
            <a:r>
              <a:rPr lang="ru-RU" sz="16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города </a:t>
            </a:r>
            <a:r>
              <a:rPr lang="ru-RU" sz="16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Цивильск Чувашской </a:t>
            </a:r>
            <a:r>
              <a:rPr lang="ru-RU" sz="16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Республики</a:t>
            </a:r>
            <a:endParaRPr lang="ru-RU" sz="1600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r">
              <a:defRPr/>
            </a:pPr>
            <a:r>
              <a:rPr lang="ru-RU" sz="11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201</a:t>
            </a:r>
            <a:r>
              <a:rPr lang="ru-RU" sz="11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02922" y="2523212"/>
            <a:ext cx="50846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Мини-игра в стиле </a:t>
            </a:r>
          </a:p>
          <a:p>
            <a:pPr algn="r"/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«Кто хочет стать миллионером?»  </a:t>
            </a:r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для учащихся  </a:t>
            </a:r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 7-9 </a:t>
            </a:r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классов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6923" y1="46502" x2="25231" y2="52960"/>
                        <a14:foregroundMark x1="10769" y1="45533" x2="15385" y2="45963"/>
                        <a14:foregroundMark x1="24308" y1="13132" x2="15385" y2="25942"/>
                        <a14:foregroundMark x1="24923" y1="26911" x2="19846" y2="31647"/>
                        <a14:foregroundMark x1="31077" y1="34769" x2="21692" y2="40581"/>
                        <a14:foregroundMark x1="25538" y1="34338" x2="24923" y2="36060"/>
                        <a14:foregroundMark x1="48769" y1="4198" x2="51077" y2="9150"/>
                        <a14:foregroundMark x1="52923" y1="4844" x2="49692" y2="893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7494"/>
            <a:ext cx="4515251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1877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10244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0245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0246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0247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0248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0249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0250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0251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10252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10253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0254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55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8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2412206" y="2060575"/>
            <a:ext cx="4608513" cy="1511300"/>
          </a:xfrm>
          <a:prstGeom prst="wedgeRoundRectCallout">
            <a:avLst>
              <a:gd name="adj1" fmla="val -79802"/>
              <a:gd name="adj2" fmla="val -4469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dirty="0" smtClean="0"/>
              <a:t>Этот цветок является флористическим символом Шотландии.</a:t>
            </a:r>
            <a:endParaRPr lang="ru-RU" sz="2400" dirty="0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13317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Г </a:t>
            </a:r>
            <a:r>
              <a:rPr lang="ru-RU" sz="2400" b="1" dirty="0"/>
              <a:t>  </a:t>
            </a:r>
            <a:r>
              <a:rPr lang="ru-RU" sz="2400" b="1" dirty="0" smtClean="0"/>
              <a:t>Роза </a:t>
            </a:r>
            <a:endParaRPr lang="ru-RU" b="1" dirty="0"/>
          </a:p>
        </p:txBody>
      </p:sp>
      <p:sp>
        <p:nvSpPr>
          <p:cNvPr id="11270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Б  </a:t>
            </a:r>
            <a:r>
              <a:rPr lang="ru-RU" sz="2400" b="1" dirty="0" smtClean="0"/>
              <a:t>Чертополох</a:t>
            </a:r>
            <a:endParaRPr lang="ru-RU" b="1" dirty="0"/>
          </a:p>
        </p:txBody>
      </p:sp>
      <p:sp>
        <p:nvSpPr>
          <p:cNvPr id="13319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В  </a:t>
            </a:r>
            <a:r>
              <a:rPr lang="ru-RU" sz="2400" b="1" dirty="0" smtClean="0"/>
              <a:t>Нарцисс</a:t>
            </a:r>
            <a:endParaRPr lang="ru-RU" sz="2400" b="1" dirty="0"/>
          </a:p>
        </p:txBody>
      </p:sp>
      <p:sp>
        <p:nvSpPr>
          <p:cNvPr id="11272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А </a:t>
            </a:r>
            <a:r>
              <a:rPr lang="ru-RU" sz="2400" b="1" dirty="0"/>
              <a:t> </a:t>
            </a:r>
            <a:r>
              <a:rPr lang="ru-RU" sz="2400" b="1" dirty="0" smtClean="0"/>
              <a:t>Акация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284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5" name="Picture 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6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7" name="Picture 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30"/>
                  </p:tgtEl>
                </p:cond>
              </p:nextCondLst>
            </p:seq>
          </p:childTnLst>
        </p:cTn>
      </p:par>
    </p:tnLst>
    <p:bldLst>
      <p:bldP spid="13317" grpId="0" animBg="1"/>
      <p:bldP spid="133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12299" name="Picture 4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0" name="Picture 5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292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8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9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297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3500" name="WordArt 12"/>
          <p:cNvSpPr>
            <a:spLocks noChangeArrowheads="1" noChangeShapeType="1" noTextEdit="1"/>
          </p:cNvSpPr>
          <p:nvPr/>
        </p:nvSpPr>
        <p:spPr bwMode="auto">
          <a:xfrm>
            <a:off x="3419475" y="1700213"/>
            <a:ext cx="5256213" cy="1871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 первую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несгораемую сумму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1000 рублей</a:t>
            </a:r>
          </a:p>
        </p:txBody>
      </p:sp>
    </p:spTree>
  </p:cSld>
  <p:clrMapOvr>
    <a:masterClrMapping/>
  </p:clrMapOvr>
  <p:transition advClick="0" advTm="3000">
    <p:sndAc>
      <p:stSnd>
        <p:snd r:embed="rId2" name="NEX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13316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3317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</a:t>
            </a:r>
          </a:p>
        </p:txBody>
      </p:sp>
      <p:sp>
        <p:nvSpPr>
          <p:cNvPr id="13318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3319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3320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3321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3322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3323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13324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13325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3326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3327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0" name="AutoShape 24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3331" name="AutoShape 25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pic>
        <p:nvPicPr>
          <p:cNvPr id="13332" name="Picture 2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2339975" y="1628775"/>
            <a:ext cx="4608513" cy="20335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dirty="0" smtClean="0"/>
              <a:t>В эту игру играют </a:t>
            </a:r>
            <a:r>
              <a:rPr lang="ru-RU" sz="2800" b="1" dirty="0"/>
              <a:t>на знаменитом Уимблдонском </a:t>
            </a:r>
            <a:r>
              <a:rPr lang="ru-RU" sz="2800" b="1" dirty="0" smtClean="0"/>
              <a:t>турнире. Назовите её.</a:t>
            </a:r>
            <a:endParaRPr lang="ru-RU" sz="2800" b="1" dirty="0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14341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Г</a:t>
            </a:r>
            <a:r>
              <a:rPr lang="ru-RU" sz="2000" b="1" dirty="0"/>
              <a:t>  </a:t>
            </a:r>
            <a:r>
              <a:rPr lang="ru-RU" sz="2000" b="1" dirty="0" smtClean="0"/>
              <a:t> </a:t>
            </a:r>
            <a:r>
              <a:rPr lang="ru-RU" sz="2400" b="1" dirty="0" smtClean="0"/>
              <a:t>Хоккей</a:t>
            </a:r>
            <a:endParaRPr lang="ru-RU" b="1" dirty="0"/>
          </a:p>
        </p:txBody>
      </p:sp>
      <p:sp>
        <p:nvSpPr>
          <p:cNvPr id="1741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Б  </a:t>
            </a:r>
            <a:r>
              <a:rPr lang="ru-RU" sz="2000" b="1" dirty="0"/>
              <a:t>  </a:t>
            </a:r>
            <a:r>
              <a:rPr lang="ru-RU" sz="2400" b="1" dirty="0" smtClean="0"/>
              <a:t>Бейсбол</a:t>
            </a:r>
            <a:endParaRPr lang="ru-RU" b="1" dirty="0"/>
          </a:p>
        </p:txBody>
      </p:sp>
      <p:sp>
        <p:nvSpPr>
          <p:cNvPr id="17415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В  </a:t>
            </a:r>
            <a:r>
              <a:rPr lang="ru-RU" sz="2400" b="1" dirty="0" smtClean="0"/>
              <a:t>Баскетбол</a:t>
            </a:r>
            <a:endParaRPr lang="ru-RU" b="1" dirty="0"/>
          </a:p>
        </p:txBody>
      </p:sp>
      <p:sp>
        <p:nvSpPr>
          <p:cNvPr id="14344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А</a:t>
            </a:r>
            <a:r>
              <a:rPr lang="ru-RU" sz="2000" b="1" dirty="0"/>
              <a:t>    </a:t>
            </a:r>
            <a:r>
              <a:rPr lang="ru-RU" sz="2400" b="1" dirty="0" smtClean="0"/>
              <a:t>Теннис</a:t>
            </a:r>
            <a:endParaRPr lang="ru-RU" b="1" dirty="0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17426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4356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7" name="Picture 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8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9" name="AutoShape 24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4360" name="AutoShape 25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pic>
        <p:nvPicPr>
          <p:cNvPr id="14361" name="Picture 2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6"/>
                  </p:tgtEl>
                </p:cond>
              </p:nextCondLst>
            </p:seq>
          </p:childTnLst>
        </p:cTn>
      </p:par>
    </p:tnLst>
    <p:bldLst>
      <p:bldP spid="17414" grpId="0" animBg="1"/>
      <p:bldP spid="174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15371" name="Picture 4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2" name="Picture 5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364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8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9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5369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2476" name="WordArt 12"/>
          <p:cNvSpPr>
            <a:spLocks noChangeArrowheads="1" noChangeShapeType="1" noTextEdit="1"/>
          </p:cNvSpPr>
          <p:nvPr/>
        </p:nvSpPr>
        <p:spPr bwMode="auto">
          <a:xfrm>
            <a:off x="3779838" y="1844675"/>
            <a:ext cx="4824412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увеличили </a:t>
            </a:r>
          </a:p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свой выигрыш</a:t>
            </a:r>
          </a:p>
        </p:txBody>
      </p:sp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16388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6389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6390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6391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6392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6393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6394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16395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16396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16397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6398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6399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1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2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2339975" y="1628775"/>
            <a:ext cx="4608513" cy="20335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/>
              <a:t> </a:t>
            </a:r>
            <a:r>
              <a:rPr lang="ru-RU" sz="2400" b="1" dirty="0" smtClean="0"/>
              <a:t>На </a:t>
            </a:r>
            <a:r>
              <a:rPr lang="ru-RU" sz="2400" b="1" dirty="0"/>
              <a:t>ирландской монете </a:t>
            </a:r>
            <a:r>
              <a:rPr lang="ru-RU" sz="2400" b="1" dirty="0" smtClean="0"/>
              <a:t>изображен национальный музыкальный инструмент </a:t>
            </a:r>
            <a:r>
              <a:rPr lang="ru-RU" sz="2400" b="1" dirty="0"/>
              <a:t>Ирландии</a:t>
            </a:r>
            <a:r>
              <a:rPr lang="ru-RU" sz="2400" b="1" dirty="0" smtClean="0"/>
              <a:t>. Что это?</a:t>
            </a:r>
            <a:endParaRPr lang="ru-RU" sz="2400" b="1" dirty="0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21509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Г   </a:t>
            </a:r>
            <a:r>
              <a:rPr lang="ru-RU" sz="2400" b="1" dirty="0"/>
              <a:t>   </a:t>
            </a:r>
            <a:r>
              <a:rPr lang="ru-RU" b="1" dirty="0" smtClean="0"/>
              <a:t>Флейта</a:t>
            </a:r>
            <a:endParaRPr lang="ru-RU" sz="4000" b="1" dirty="0"/>
          </a:p>
        </p:txBody>
      </p:sp>
      <p:sp>
        <p:nvSpPr>
          <p:cNvPr id="1741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Б</a:t>
            </a:r>
            <a:r>
              <a:rPr lang="ru-RU" sz="2000" b="1" dirty="0"/>
              <a:t>     </a:t>
            </a:r>
            <a:r>
              <a:rPr lang="ru-RU" b="1" dirty="0" smtClean="0"/>
              <a:t>В</a:t>
            </a:r>
            <a:r>
              <a:rPr lang="ru-RU" b="1" dirty="0" smtClean="0"/>
              <a:t>олынка </a:t>
            </a:r>
            <a:endParaRPr lang="ru-RU" b="1" dirty="0"/>
          </a:p>
        </p:txBody>
      </p:sp>
      <p:sp>
        <p:nvSpPr>
          <p:cNvPr id="17415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В </a:t>
            </a:r>
            <a:r>
              <a:rPr lang="ru-RU" sz="2800" b="1" dirty="0"/>
              <a:t>         </a:t>
            </a:r>
            <a:r>
              <a:rPr lang="ru-RU" sz="2800" b="1" dirty="0" smtClean="0"/>
              <a:t>Арфа</a:t>
            </a:r>
            <a:endParaRPr lang="ru-RU" sz="2800" b="1" dirty="0"/>
          </a:p>
        </p:txBody>
      </p:sp>
      <p:sp>
        <p:nvSpPr>
          <p:cNvPr id="21512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А </a:t>
            </a:r>
            <a:r>
              <a:rPr lang="ru-RU" sz="2400" b="1" dirty="0"/>
              <a:t>   </a:t>
            </a:r>
            <a:r>
              <a:rPr lang="ru-RU" b="1" dirty="0" smtClean="0"/>
              <a:t> Гитара</a:t>
            </a:r>
            <a:endParaRPr lang="ru-RU" b="1" dirty="0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17425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7427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7428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9" name="Picture 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0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1" name="Picture 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2"/>
                  </p:tgtEl>
                </p:cond>
              </p:nextCondLst>
            </p:seq>
          </p:childTnLst>
        </p:cTn>
      </p:par>
    </p:tnLst>
    <p:bldLst>
      <p:bldP spid="21509" grpId="0" animBg="1"/>
      <p:bldP spid="215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18443" name="Picture 4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4" name="Picture 5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8436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8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9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8441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Правильно!</a:t>
            </a:r>
          </a:p>
        </p:txBody>
      </p:sp>
      <p:sp>
        <p:nvSpPr>
          <p:cNvPr id="58380" name="WordArt 12"/>
          <p:cNvSpPr>
            <a:spLocks noChangeArrowheads="1" noChangeShapeType="1" noTextEdit="1"/>
          </p:cNvSpPr>
          <p:nvPr/>
        </p:nvSpPr>
        <p:spPr bwMode="auto">
          <a:xfrm>
            <a:off x="3995738" y="1844675"/>
            <a:ext cx="4824412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Теперь у вас</a:t>
            </a:r>
          </a:p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50 000 рублей! </a:t>
            </a:r>
          </a:p>
        </p:txBody>
      </p:sp>
    </p:spTree>
  </p:cSld>
  <p:clrMapOvr>
    <a:masterClrMapping/>
  </p:clrMapOvr>
  <p:transition advClick="0" advTm="4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19460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19461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9462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19463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19464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19465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19466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19467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19468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19469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19470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9471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2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3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4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uq8sx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NEXT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2339975" y="1628775"/>
            <a:ext cx="4608513" cy="20335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dirty="0"/>
              <a:t>А</a:t>
            </a:r>
            <a:r>
              <a:rPr lang="ru-RU" sz="2400" dirty="0" smtClean="0"/>
              <a:t>нгличанин </a:t>
            </a:r>
            <a:r>
              <a:rPr lang="ru-RU" sz="2400" dirty="0"/>
              <a:t>Кристофер </a:t>
            </a:r>
            <a:r>
              <a:rPr lang="ru-RU" sz="2400" dirty="0" err="1" smtClean="0"/>
              <a:t>Рен</a:t>
            </a:r>
            <a:r>
              <a:rPr lang="ru-RU" sz="2400" dirty="0" smtClean="0"/>
              <a:t> был удивительным мастером своего дела. Назовите его профессию.</a:t>
            </a:r>
            <a:endParaRPr lang="ru-RU" sz="2400" dirty="0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25605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Г   </a:t>
            </a:r>
            <a:r>
              <a:rPr lang="ru-RU" sz="2400" b="1" dirty="0" smtClean="0"/>
              <a:t>Писатель</a:t>
            </a:r>
            <a:endParaRPr lang="ru-RU" sz="2400" b="1" dirty="0"/>
          </a:p>
        </p:txBody>
      </p:sp>
      <p:sp>
        <p:nvSpPr>
          <p:cNvPr id="20486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Б </a:t>
            </a:r>
            <a:r>
              <a:rPr lang="ru-RU" sz="2400" b="1" dirty="0" smtClean="0"/>
              <a:t>Архитектор</a:t>
            </a:r>
            <a:endParaRPr lang="ru-RU" sz="2400" b="1" dirty="0"/>
          </a:p>
        </p:txBody>
      </p:sp>
      <p:sp>
        <p:nvSpPr>
          <p:cNvPr id="25607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В  </a:t>
            </a:r>
            <a:r>
              <a:rPr lang="ru-RU" sz="2400" b="1" dirty="0" smtClean="0"/>
              <a:t>Доктор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20488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А  </a:t>
            </a:r>
            <a:r>
              <a:rPr lang="ru-RU" sz="2400" b="1" dirty="0" smtClean="0"/>
              <a:t>Изобретатель</a:t>
            </a:r>
            <a:endParaRPr lang="ru-RU" sz="2400" b="1" dirty="0"/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25618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0500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1" name="Picture 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2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3" name="Picture 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18"/>
                  </p:tgtEl>
                </p:cond>
              </p:nextCondLst>
            </p:seq>
          </p:childTnLst>
        </p:cTn>
      </p:par>
    </p:tnLst>
    <p:bldLst>
      <p:bldP spid="25605" grpId="0" animBg="1"/>
      <p:bldP spid="2560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21515" name="Picture 4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6" name="Picture 5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508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8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9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1513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7356" name="WordArt 12"/>
          <p:cNvSpPr>
            <a:spLocks noChangeArrowheads="1" noChangeShapeType="1" noTextEdit="1"/>
          </p:cNvSpPr>
          <p:nvPr/>
        </p:nvSpPr>
        <p:spPr bwMode="auto">
          <a:xfrm>
            <a:off x="3779838" y="1557338"/>
            <a:ext cx="5040312" cy="194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 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несгораемую  сумму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100 000 рублей</a:t>
            </a:r>
          </a:p>
        </p:txBody>
      </p:sp>
    </p:spTree>
  </p:cSld>
  <p:clrMapOvr>
    <a:masterClrMapping/>
  </p:clrMapOvr>
  <p:transition advClick="0" advTm="3000">
    <p:sndAc>
      <p:stSnd>
        <p:snd r:embed="rId2" name="NEX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22532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2533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2534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2535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22536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100 000</a:t>
            </a:r>
          </a:p>
        </p:txBody>
      </p:sp>
      <p:sp>
        <p:nvSpPr>
          <p:cNvPr id="22537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22538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22539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22540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22541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2542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2544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2545" name="Picture 2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6" name="Picture 2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7" name="Picture 2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543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2123729" y="1628774"/>
            <a:ext cx="5112568" cy="2160589"/>
          </a:xfrm>
          <a:prstGeom prst="wedgeRoundRectCallout">
            <a:avLst>
              <a:gd name="adj1" fmla="val -70159"/>
              <a:gd name="adj2" fmla="val -2516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dirty="0" smtClean="0"/>
              <a:t>Британцам дорога дата </a:t>
            </a:r>
            <a:r>
              <a:rPr lang="ru-RU" sz="2400" dirty="0"/>
              <a:t>23 </a:t>
            </a:r>
            <a:r>
              <a:rPr lang="ru-RU" sz="2400" dirty="0" smtClean="0"/>
              <a:t>апреля. В этот день сейчас отмечается День английского языка. А потому, что в 1616 году родился в этот день … кто?  </a:t>
            </a:r>
            <a:endParaRPr lang="ru-RU" sz="2400" dirty="0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23557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3095848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Г </a:t>
            </a:r>
            <a:r>
              <a:rPr lang="ru-RU" sz="2000" b="1" dirty="0" smtClean="0"/>
              <a:t>Вильям Шекспир</a:t>
            </a:r>
            <a:endParaRPr lang="ru-RU" b="1" dirty="0"/>
          </a:p>
        </p:txBody>
      </p:sp>
      <p:sp>
        <p:nvSpPr>
          <p:cNvPr id="29702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 smtClean="0"/>
              <a:t>Б </a:t>
            </a:r>
            <a:r>
              <a:rPr lang="ru-RU" sz="2000" b="1" dirty="0" smtClean="0"/>
              <a:t>Король Артур  </a:t>
            </a:r>
            <a:endParaRPr lang="ru-RU" b="1" dirty="0"/>
          </a:p>
        </p:txBody>
      </p:sp>
      <p:sp>
        <p:nvSpPr>
          <p:cNvPr id="23559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3095848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В </a:t>
            </a:r>
            <a:r>
              <a:rPr lang="ru-RU" sz="2000" b="1" dirty="0" smtClean="0"/>
              <a:t>Альфред Великий</a:t>
            </a:r>
            <a:endParaRPr lang="ru-RU" sz="2000" b="1" dirty="0"/>
          </a:p>
        </p:txBody>
      </p:sp>
      <p:sp>
        <p:nvSpPr>
          <p:cNvPr id="29704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 smtClean="0"/>
              <a:t>А </a:t>
            </a:r>
            <a:r>
              <a:rPr lang="ru-RU" sz="2000" b="1" dirty="0" smtClean="0"/>
              <a:t>Даниель Дефо </a:t>
            </a:r>
            <a:endParaRPr lang="ru-RU" b="1" dirty="0"/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23565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100 000</a:t>
            </a:r>
          </a:p>
        </p:txBody>
      </p:sp>
      <p:sp>
        <p:nvSpPr>
          <p:cNvPr id="23566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23568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255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3571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3573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3574" name="Picture 2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5" name="Picture 2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6" name="Picture 2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3572" name="Picture 2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7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14"/>
                  </p:tgtEl>
                </p:cond>
              </p:nextCondLst>
            </p:seq>
          </p:childTnLst>
        </p:cTn>
      </p:par>
    </p:tnLst>
    <p:bldLst>
      <p:bldP spid="29702" grpId="0" animBg="1"/>
      <p:bldP spid="2970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24587" name="Picture 4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8" name="Picture 5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580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8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9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585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6332" name="WordArt 12"/>
          <p:cNvSpPr>
            <a:spLocks noChangeArrowheads="1" noChangeShapeType="1" noTextEdit="1"/>
          </p:cNvSpPr>
          <p:nvPr/>
        </p:nvSpPr>
        <p:spPr bwMode="auto">
          <a:xfrm>
            <a:off x="3995738" y="1844675"/>
            <a:ext cx="4824412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Не каждый может 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заработать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125 000 рублей.</a:t>
            </a:r>
          </a:p>
        </p:txBody>
      </p:sp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25604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5605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5606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5607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125 000</a:t>
            </a:r>
          </a:p>
        </p:txBody>
      </p:sp>
      <p:sp>
        <p:nvSpPr>
          <p:cNvPr id="25608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100 000</a:t>
            </a:r>
          </a:p>
        </p:txBody>
      </p:sp>
      <p:sp>
        <p:nvSpPr>
          <p:cNvPr id="25609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25610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25611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25612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25613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5614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5616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5617" name="Picture 2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8" name="Picture 2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9" name="Picture 2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615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2339975" y="1628775"/>
            <a:ext cx="4608513" cy="20335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 smtClean="0"/>
              <a:t>Назовите самую  высокую гору Великобритании.</a:t>
            </a:r>
            <a:endParaRPr lang="ru-RU" b="1" dirty="0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33797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3006725" cy="768350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Г  </a:t>
            </a:r>
            <a:r>
              <a:rPr lang="ru-RU" sz="2800" b="1" dirty="0" smtClean="0"/>
              <a:t>Кросс-</a:t>
            </a:r>
            <a:r>
              <a:rPr lang="ru-RU" sz="2800" b="1" dirty="0" err="1" smtClean="0"/>
              <a:t>Фелл</a:t>
            </a:r>
            <a:endParaRPr lang="ru-RU" sz="2400" b="1" dirty="0"/>
          </a:p>
        </p:txBody>
      </p:sp>
      <p:sp>
        <p:nvSpPr>
          <p:cNvPr id="26630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Б   </a:t>
            </a:r>
            <a:r>
              <a:rPr lang="ru-RU" sz="2800" b="1" dirty="0" err="1" smtClean="0"/>
              <a:t>Чевиот</a:t>
            </a:r>
            <a:endParaRPr lang="ru-RU" sz="2800" b="1" dirty="0"/>
          </a:p>
        </p:txBody>
      </p:sp>
      <p:sp>
        <p:nvSpPr>
          <p:cNvPr id="26631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В </a:t>
            </a:r>
            <a:r>
              <a:rPr lang="ru-RU" sz="2800" b="1" dirty="0" smtClean="0"/>
              <a:t>Бен Невис </a:t>
            </a:r>
            <a:endParaRPr lang="ru-RU" b="1" dirty="0"/>
          </a:p>
        </p:txBody>
      </p:sp>
      <p:sp>
        <p:nvSpPr>
          <p:cNvPr id="33800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А   </a:t>
            </a:r>
            <a:r>
              <a:rPr lang="ru-RU" sz="2800" b="1" dirty="0" err="1" smtClean="0"/>
              <a:t>Сноудон</a:t>
            </a:r>
            <a:endParaRPr lang="ru-RU" sz="2800" b="1" dirty="0"/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125 000</a:t>
            </a: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100 000</a:t>
            </a:r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26641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33810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6643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6645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6646" name="Picture 2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7" name="Picture 2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8" name="Picture 2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644" name="Picture 2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8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10"/>
                  </p:tgtEl>
                </p:cond>
              </p:nextCondLst>
            </p:seq>
          </p:childTnLst>
        </p:cTn>
      </p:par>
    </p:tnLst>
    <p:bldLst>
      <p:bldP spid="33797" grpId="0" animBg="1"/>
      <p:bldP spid="3380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27659" name="Picture 4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0" name="Picture 5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7652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8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9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6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7657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5308" name="WordArt 12"/>
          <p:cNvSpPr>
            <a:spLocks noChangeArrowheads="1" noChangeShapeType="1" noTextEdit="1"/>
          </p:cNvSpPr>
          <p:nvPr/>
        </p:nvSpPr>
        <p:spPr bwMode="auto">
          <a:xfrm>
            <a:off x="3708400" y="1557338"/>
            <a:ext cx="5040313" cy="2087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 </a:t>
            </a:r>
          </a:p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приличную сумму</a:t>
            </a:r>
          </a:p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250 000 рублей</a:t>
            </a:r>
          </a:p>
        </p:txBody>
      </p:sp>
    </p:spTree>
  </p:cSld>
  <p:clrMapOvr>
    <a:masterClrMapping/>
  </p:clrMapOvr>
  <p:transition advClick="0" advTm="4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28676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8677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8678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250 000</a:t>
            </a:r>
          </a:p>
        </p:txBody>
      </p:sp>
      <p:sp>
        <p:nvSpPr>
          <p:cNvPr id="28679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125 000</a:t>
            </a:r>
          </a:p>
        </p:txBody>
      </p:sp>
      <p:sp>
        <p:nvSpPr>
          <p:cNvPr id="28680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100 000</a:t>
            </a:r>
          </a:p>
        </p:txBody>
      </p:sp>
      <p:sp>
        <p:nvSpPr>
          <p:cNvPr id="28681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28682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28683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28684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28685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8686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8689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8690" name="Picture 2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1" name="Picture 2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2" name="Picture 2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8687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8" name="Picture 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2339975" y="1628775"/>
            <a:ext cx="4608513" cy="20335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 smtClean="0"/>
              <a:t>Английский </a:t>
            </a:r>
            <a:r>
              <a:rPr lang="ru-RU" sz="2400" b="1" dirty="0"/>
              <a:t>и ирландский парламенты по сей день печатают принятые ими </a:t>
            </a:r>
            <a:r>
              <a:rPr lang="ru-RU" sz="2400" b="1" dirty="0" smtClean="0"/>
              <a:t>акты на …</a:t>
            </a:r>
            <a:endParaRPr lang="ru-RU" sz="2400" b="1" dirty="0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29701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097339" y="5661024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Г    </a:t>
            </a:r>
            <a:r>
              <a:rPr lang="ru-RU" sz="2400" b="1" dirty="0" smtClean="0"/>
              <a:t>на </a:t>
            </a:r>
            <a:r>
              <a:rPr lang="ru-RU" sz="2400" b="1" dirty="0" err="1" smtClean="0"/>
              <a:t>велене</a:t>
            </a:r>
            <a:r>
              <a:rPr lang="ru-RU" sz="2400" b="1" dirty="0" smtClean="0"/>
              <a:t>  </a:t>
            </a:r>
            <a:endParaRPr lang="ru-RU" b="1" dirty="0"/>
          </a:p>
        </p:txBody>
      </p:sp>
      <p:sp>
        <p:nvSpPr>
          <p:cNvPr id="37894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3671888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Б </a:t>
            </a:r>
            <a:r>
              <a:rPr lang="ru-RU" sz="2400" b="1" dirty="0" smtClean="0"/>
              <a:t>на рисовой бумаге</a:t>
            </a:r>
            <a:endParaRPr lang="ru-RU" b="1" dirty="0"/>
          </a:p>
        </p:txBody>
      </p:sp>
      <p:sp>
        <p:nvSpPr>
          <p:cNvPr id="29703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114802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В  </a:t>
            </a:r>
            <a:r>
              <a:rPr lang="ru-RU" sz="2400" b="1" dirty="0" smtClean="0"/>
              <a:t>на папирусе</a:t>
            </a:r>
            <a:endParaRPr lang="ru-RU" sz="2400" b="1" dirty="0"/>
          </a:p>
        </p:txBody>
      </p:sp>
      <p:sp>
        <p:nvSpPr>
          <p:cNvPr id="37896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3671888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А </a:t>
            </a:r>
            <a:r>
              <a:rPr lang="ru-RU" sz="2400" b="1" dirty="0" smtClean="0"/>
              <a:t>на обычной бумаге </a:t>
            </a:r>
            <a:endParaRPr lang="ru-RU" sz="3600" b="1" dirty="0"/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250 000</a:t>
            </a: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125 000</a:t>
            </a:r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100 000</a:t>
            </a:r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29711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29712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29713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37906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29715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9718" name="Picture 2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19" name="Picture 2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20" name="Picture 2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9716" name="Picture 2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9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06"/>
                  </p:tgtEl>
                </p:cond>
              </p:nextCondLst>
            </p:seq>
          </p:childTnLst>
        </p:cTn>
      </p:par>
    </p:tnLst>
    <p:bldLst>
      <p:bldP spid="37894" grpId="0" animBg="1"/>
      <p:bldP spid="378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058" y="0"/>
            <a:ext cx="9060942" cy="563231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Игра </a:t>
            </a:r>
            <a:r>
              <a:rPr lang="ru-RU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«Кто хочет стать миллионером?»</a:t>
            </a: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посвящена  теме</a:t>
            </a: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  </a:t>
            </a:r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Великобритания  </a:t>
            </a:r>
            <a:r>
              <a:rPr lang="ru-RU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</a:p>
          <a:p>
            <a:pPr algn="ctr">
              <a:defRPr/>
            </a:pPr>
            <a:endParaRPr lang="ru-RU" sz="36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Вам будут предложены </a:t>
            </a:r>
            <a:r>
              <a:rPr lang="ru-RU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вопросов</a:t>
            </a: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</a:t>
            </a:r>
            <a:r>
              <a:rPr lang="ru-RU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 варианта </a:t>
            </a: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ответов.</a:t>
            </a: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Только </a:t>
            </a:r>
            <a:r>
              <a:rPr lang="ru-RU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один</a:t>
            </a: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ответ правильный.</a:t>
            </a:r>
          </a:p>
          <a:p>
            <a:pPr algn="ctr">
              <a:defRPr/>
            </a:pPr>
            <a:endParaRPr lang="ru-RU" sz="36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36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Желаем удачи!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30731" name="Picture 4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32" name="Picture 5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24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8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9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29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54284" name="WordArt 12"/>
          <p:cNvSpPr>
            <a:spLocks noChangeArrowheads="1" noChangeShapeType="1" noTextEdit="1"/>
          </p:cNvSpPr>
          <p:nvPr/>
        </p:nvSpPr>
        <p:spPr bwMode="auto">
          <a:xfrm>
            <a:off x="3779838" y="1844675"/>
            <a:ext cx="4824412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Теперь у вас</a:t>
            </a:r>
          </a:p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500 000 рублей!</a:t>
            </a:r>
          </a:p>
        </p:txBody>
      </p:sp>
    </p:spTree>
  </p:cSld>
  <p:clrMapOvr>
    <a:masterClrMapping/>
  </p:clrMapOvr>
  <p:transition advClick="0" advTm="4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31748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500 000</a:t>
            </a:r>
          </a:p>
        </p:txBody>
      </p:sp>
      <p:sp>
        <p:nvSpPr>
          <p:cNvPr id="31749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31750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250 000</a:t>
            </a:r>
          </a:p>
        </p:txBody>
      </p:sp>
      <p:sp>
        <p:nvSpPr>
          <p:cNvPr id="31751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125 000</a:t>
            </a:r>
          </a:p>
        </p:txBody>
      </p:sp>
      <p:sp>
        <p:nvSpPr>
          <p:cNvPr id="31752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100 000</a:t>
            </a:r>
          </a:p>
        </p:txBody>
      </p:sp>
      <p:sp>
        <p:nvSpPr>
          <p:cNvPr id="31753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31754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31755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31756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31757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31758" name="Group 19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31760" name="Oval 20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1761" name="Picture 2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62" name="Picture 2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63" name="Picture 2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1759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2339975" y="1628775"/>
            <a:ext cx="4608513" cy="20335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/>
              <a:t>Как называют лондонских полицейских?</a:t>
            </a:r>
            <a:endParaRPr lang="ru-RU" b="1" dirty="0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32773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Г    </a:t>
            </a:r>
            <a:r>
              <a:rPr lang="ru-RU" b="1" dirty="0" err="1" smtClean="0"/>
              <a:t>Мэрфи</a:t>
            </a:r>
            <a:endParaRPr lang="ru-RU" b="1" dirty="0"/>
          </a:p>
        </p:txBody>
      </p:sp>
      <p:sp>
        <p:nvSpPr>
          <p:cNvPr id="41990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Б    </a:t>
            </a:r>
            <a:r>
              <a:rPr lang="ru-RU" b="1" dirty="0" smtClean="0"/>
              <a:t>Гуччи</a:t>
            </a:r>
            <a:endParaRPr lang="ru-RU" b="1" dirty="0"/>
          </a:p>
        </p:txBody>
      </p:sp>
      <p:sp>
        <p:nvSpPr>
          <p:cNvPr id="41991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В  </a:t>
            </a:r>
            <a:r>
              <a:rPr lang="ru-RU" b="1" dirty="0" smtClean="0"/>
              <a:t> </a:t>
            </a:r>
            <a:r>
              <a:rPr lang="ru-RU" b="1" dirty="0" err="1" smtClean="0"/>
              <a:t>Дедди</a:t>
            </a:r>
            <a:endParaRPr lang="ru-RU" b="1" dirty="0"/>
          </a:p>
        </p:txBody>
      </p:sp>
      <p:sp>
        <p:nvSpPr>
          <p:cNvPr id="32776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А    </a:t>
            </a:r>
            <a:r>
              <a:rPr lang="ru-RU" b="1" dirty="0" smtClean="0"/>
              <a:t>Бобби</a:t>
            </a:r>
            <a:endParaRPr lang="ru-RU" b="1" dirty="0"/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500 000</a:t>
            </a:r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250 000</a:t>
            </a:r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125 000</a:t>
            </a:r>
          </a:p>
        </p:txBody>
      </p:sp>
      <p:sp>
        <p:nvSpPr>
          <p:cNvPr id="32781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100 000</a:t>
            </a:r>
          </a:p>
        </p:txBody>
      </p:sp>
      <p:sp>
        <p:nvSpPr>
          <p:cNvPr id="32782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50 000</a:t>
            </a:r>
          </a:p>
        </p:txBody>
      </p:sp>
      <p:sp>
        <p:nvSpPr>
          <p:cNvPr id="32783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5 000</a:t>
            </a:r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32785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42002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32787" name="Group 2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32790" name="Oval 21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2791" name="Picture 2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92" name="Picture 23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93" name="Picture 24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2788" name="Picture 2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9" name="Picture 2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0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02"/>
                  </p:tgtEl>
                </p:cond>
              </p:nextCondLst>
            </p:seq>
          </p:childTnLst>
        </p:cTn>
      </p:par>
    </p:tnLst>
    <p:bldLst>
      <p:bldP spid="41990" grpId="0" animBg="1"/>
      <p:bldP spid="4199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795" name="Group 12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33803" name="Picture 2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4" name="Picture 3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3796" name="Picture 4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5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3801" name="WordArt 9"/>
          <p:cNvSpPr>
            <a:spLocks noChangeArrowheads="1" noChangeShapeType="1" noTextEdit="1"/>
          </p:cNvSpPr>
          <p:nvPr/>
        </p:nvSpPr>
        <p:spPr bwMode="auto">
          <a:xfrm>
            <a:off x="4500563" y="563563"/>
            <a:ext cx="2682875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Вы миллионер!</a:t>
            </a:r>
          </a:p>
        </p:txBody>
      </p:sp>
      <p:sp>
        <p:nvSpPr>
          <p:cNvPr id="47114" name="WordArt 10"/>
          <p:cNvSpPr>
            <a:spLocks noChangeArrowheads="1" noChangeShapeType="1" noTextEdit="1"/>
          </p:cNvSpPr>
          <p:nvPr/>
        </p:nvSpPr>
        <p:spPr bwMode="auto">
          <a:xfrm>
            <a:off x="3563938" y="1412875"/>
            <a:ext cx="5256212" cy="1873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Поздравляем 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 выигрышем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1 000 000 рублей!</a:t>
            </a:r>
          </a:p>
        </p:txBody>
      </p:sp>
    </p:spTree>
  </p:cSld>
  <p:clrMapOvr>
    <a:masterClrMapping/>
  </p:clrMapOvr>
  <p:transition advClick="0" advTm="5000">
    <p:sndAc>
      <p:stSnd>
        <p:snd r:embed="rId2" name="NEX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755650" y="1773238"/>
            <a:ext cx="7489825" cy="1338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До новой встречи!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4"/>
          <p:cNvSpPr>
            <a:spLocks noChangeArrowheads="1" noChangeShapeType="1" noTextEdit="1"/>
          </p:cNvSpPr>
          <p:nvPr/>
        </p:nvSpPr>
        <p:spPr bwMode="auto">
          <a:xfrm>
            <a:off x="3492500" y="260350"/>
            <a:ext cx="5472113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Очень жаль!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Вы покидаете игру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без выигрыша.</a:t>
            </a:r>
          </a:p>
        </p:txBody>
      </p:sp>
      <p:pic>
        <p:nvPicPr>
          <p:cNvPr id="8200" name="Picture 8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0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35846" name="Picture 1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3492500" y="260350"/>
            <a:ext cx="5472113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Очень жаль!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Вы покидаете игру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без выигрыша.</a:t>
            </a:r>
          </a:p>
        </p:txBody>
      </p:sp>
      <p:pic>
        <p:nvPicPr>
          <p:cNvPr id="68611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2" name="Picture 4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36870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2"/>
          <p:cNvSpPr>
            <a:spLocks noChangeArrowheads="1" noChangeShapeType="1" noTextEdit="1"/>
          </p:cNvSpPr>
          <p:nvPr/>
        </p:nvSpPr>
        <p:spPr bwMode="auto">
          <a:xfrm>
            <a:off x="3492500" y="260350"/>
            <a:ext cx="5472113" cy="316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Очень жаль!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Вы покидаете игру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без выигрыша.</a:t>
            </a:r>
          </a:p>
        </p:txBody>
      </p:sp>
      <p:pic>
        <p:nvPicPr>
          <p:cNvPr id="69635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6" name="Picture 4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37894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7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8" name="Picture 4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38917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WordArt 2"/>
          <p:cNvSpPr>
            <a:spLocks noChangeArrowheads="1" noChangeShapeType="1" noTextEdit="1"/>
          </p:cNvSpPr>
          <p:nvPr/>
        </p:nvSpPr>
        <p:spPr bwMode="auto">
          <a:xfrm>
            <a:off x="3311525" y="1412875"/>
            <a:ext cx="5832475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Ваш выигрыш составил 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1 000 рублей.</a:t>
            </a:r>
          </a:p>
        </p:txBody>
      </p:sp>
      <p:sp>
        <p:nvSpPr>
          <p:cNvPr id="38919" name="WordArt 8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5" name="Picture 3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39941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WordArt 7"/>
          <p:cNvSpPr>
            <a:spLocks noChangeArrowheads="1" noChangeShapeType="1" noTextEdit="1"/>
          </p:cNvSpPr>
          <p:nvPr/>
        </p:nvSpPr>
        <p:spPr bwMode="auto">
          <a:xfrm>
            <a:off x="3311525" y="1412875"/>
            <a:ext cx="5832475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Ваш выигрыш составил 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1 000 рублей.</a:t>
            </a:r>
          </a:p>
        </p:txBody>
      </p:sp>
      <p:sp>
        <p:nvSpPr>
          <p:cNvPr id="39943" name="WordArt 8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AutoShape 53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4101" name="AutoShape 67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4102" name="AutoShape 68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</a:t>
            </a:r>
          </a:p>
        </p:txBody>
      </p:sp>
      <p:sp>
        <p:nvSpPr>
          <p:cNvPr id="4103" name="AutoShape 69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4104" name="AutoShape 70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4105" name="AutoShape 71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4106" name="AutoShape 72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4107" name="AutoShape 73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4108" name="AutoShape 74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4109" name="AutoShape 75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4110" name="Oval 77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4111" name="Group 90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2517" y="119"/>
            <a:chExt cx="680" cy="635"/>
          </a:xfrm>
        </p:grpSpPr>
        <p:sp>
          <p:nvSpPr>
            <p:cNvPr id="4112" name="Oval 78"/>
            <p:cNvSpPr>
              <a:spLocks noChangeArrowheads="1"/>
            </p:cNvSpPr>
            <p:nvPr/>
          </p:nvSpPr>
          <p:spPr bwMode="auto">
            <a:xfrm>
              <a:off x="2517" y="119"/>
              <a:ext cx="680" cy="6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113" name="Picture 8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9" y="210"/>
              <a:ext cx="19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4" name="Picture 8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08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5" name="Picture 8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71" y="255"/>
              <a:ext cx="172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1" name="Picture 3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40965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WordArt 7"/>
          <p:cNvSpPr>
            <a:spLocks noChangeArrowheads="1" noChangeShapeType="1" noTextEdit="1"/>
          </p:cNvSpPr>
          <p:nvPr/>
        </p:nvSpPr>
        <p:spPr bwMode="auto">
          <a:xfrm>
            <a:off x="3311525" y="1412875"/>
            <a:ext cx="5832475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Ваш выигрыш составил </a:t>
            </a:r>
          </a:p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1 000 рублей.</a:t>
            </a:r>
          </a:p>
        </p:txBody>
      </p:sp>
      <p:sp>
        <p:nvSpPr>
          <p:cNvPr id="40967" name="WordArt 8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4" name="Picture 4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4198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WordArt 2"/>
          <p:cNvSpPr>
            <a:spLocks noChangeArrowheads="1" noChangeShapeType="1" noTextEdit="1"/>
          </p:cNvSpPr>
          <p:nvPr/>
        </p:nvSpPr>
        <p:spPr bwMode="auto">
          <a:xfrm>
            <a:off x="2987675" y="2060575"/>
            <a:ext cx="597693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100 000 рублей!</a:t>
            </a:r>
          </a:p>
        </p:txBody>
      </p:sp>
      <p:sp>
        <p:nvSpPr>
          <p:cNvPr id="41991" name="WordArt 8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79" name="Picture 3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WordArt 6"/>
          <p:cNvSpPr>
            <a:spLocks noChangeArrowheads="1" noChangeShapeType="1" noTextEdit="1"/>
          </p:cNvSpPr>
          <p:nvPr/>
        </p:nvSpPr>
        <p:spPr bwMode="auto">
          <a:xfrm>
            <a:off x="2987675" y="2060575"/>
            <a:ext cx="597693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100 000 рублей!</a:t>
            </a:r>
          </a:p>
        </p:txBody>
      </p:sp>
      <p:sp>
        <p:nvSpPr>
          <p:cNvPr id="43015" name="WordArt 7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7" name="Picture 3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44037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8" name="WordArt 7"/>
          <p:cNvSpPr>
            <a:spLocks noChangeArrowheads="1" noChangeShapeType="1" noTextEdit="1"/>
          </p:cNvSpPr>
          <p:nvPr/>
        </p:nvSpPr>
        <p:spPr bwMode="auto">
          <a:xfrm>
            <a:off x="2987675" y="2060575"/>
            <a:ext cx="597693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100 000 рублей!</a:t>
            </a:r>
          </a:p>
        </p:txBody>
      </p:sp>
      <p:sp>
        <p:nvSpPr>
          <p:cNvPr id="44039" name="WordArt 8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340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5084763"/>
            <a:ext cx="165576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3" name="Picture 3" descr="340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04025" y="5157788"/>
            <a:ext cx="1655763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323850" y="6165850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Продолжить игру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6588125" y="616585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Покинуть игру</a:t>
            </a:r>
          </a:p>
        </p:txBody>
      </p:sp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329247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3" name="WordArt 7"/>
          <p:cNvSpPr>
            <a:spLocks noChangeArrowheads="1" noChangeShapeType="1" noTextEdit="1"/>
          </p:cNvSpPr>
          <p:nvPr/>
        </p:nvSpPr>
        <p:spPr bwMode="auto">
          <a:xfrm>
            <a:off x="2987675" y="2060575"/>
            <a:ext cx="597693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 Вас 100 000 рублей!</a:t>
            </a:r>
          </a:p>
        </p:txBody>
      </p:sp>
      <p:sp>
        <p:nvSpPr>
          <p:cNvPr id="45064" name="WordArt 8"/>
          <p:cNvSpPr>
            <a:spLocks noChangeArrowheads="1" noChangeShapeType="1" noTextEdit="1"/>
          </p:cNvSpPr>
          <p:nvPr/>
        </p:nvSpPr>
        <p:spPr bwMode="auto">
          <a:xfrm>
            <a:off x="3022600" y="476250"/>
            <a:ext cx="61214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Вы покидаете игру.</a:t>
            </a:r>
          </a:p>
        </p:txBody>
      </p:sp>
    </p:spTree>
  </p:cSld>
  <p:clrMapOvr>
    <a:masterClrMapping/>
  </p:clrMapOvr>
  <p:transition>
    <p:sndAc>
      <p:stSnd>
        <p:snd r:embed="rId2" name="LO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WordArt 4"/>
          <p:cNvSpPr>
            <a:spLocks noChangeArrowheads="1" noChangeShapeType="1" noTextEdit="1"/>
          </p:cNvSpPr>
          <p:nvPr/>
        </p:nvSpPr>
        <p:spPr bwMode="auto">
          <a:xfrm>
            <a:off x="755650" y="1773238"/>
            <a:ext cx="7489825" cy="1338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До новой встречи!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Прямоугольник 1"/>
          <p:cNvSpPr>
            <a:spLocks noChangeArrowheads="1"/>
          </p:cNvSpPr>
          <p:nvPr/>
        </p:nvSpPr>
        <p:spPr bwMode="auto">
          <a:xfrm>
            <a:off x="470061" y="808831"/>
            <a:ext cx="8286750" cy="954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hlinkClick r:id="rId2"/>
              </a:rPr>
              <a:t>://img842.imageshack.us/img842/1323/uq8sx.jpg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- заставка игры</a:t>
            </a:r>
          </a:p>
        </p:txBody>
      </p:sp>
      <p:sp>
        <p:nvSpPr>
          <p:cNvPr id="47107" name="TextBox 2"/>
          <p:cNvSpPr txBox="1">
            <a:spLocks noChangeArrowheads="1"/>
          </p:cNvSpPr>
          <p:nvPr/>
        </p:nvSpPr>
        <p:spPr bwMode="auto">
          <a:xfrm>
            <a:off x="428624" y="2750798"/>
            <a:ext cx="81438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  <a:hlinkClick r:id="rId3"/>
              </a:rPr>
              <a:t>http://do.gendocs.ru/pars_docs/tw_refs/125/124165/124165_html_m1d622ee3.png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- рисунок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профессора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Вопросы взяты из личного багажа знаний по предмету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457360" y="1796711"/>
            <a:ext cx="82280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800" dirty="0">
                <a:latin typeface="Times New Roman" pitchFamily="18" charset="0"/>
                <a:cs typeface="Times New Roman" pitchFamily="18" charset="0"/>
                <a:hlinkClick r:id="rId4"/>
              </a:rPr>
              <a:t>https://zvuk.top/tracks/кто-хочет-стать-миллионером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0" hangingPunct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звуки к игре</a:t>
            </a:r>
          </a:p>
        </p:txBody>
      </p:sp>
      <p:sp>
        <p:nvSpPr>
          <p:cNvPr id="47109" name="TextBox 7"/>
          <p:cNvSpPr txBox="1">
            <a:spLocks noChangeArrowheads="1"/>
          </p:cNvSpPr>
          <p:nvPr/>
        </p:nvSpPr>
        <p:spPr bwMode="auto">
          <a:xfrm>
            <a:off x="2714625" y="214313"/>
            <a:ext cx="38592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Ресурсы интернета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41499" y="4221088"/>
            <a:ext cx="814387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Для составления презентации к игре «Кто хочет стать миллионером», использовался шаблон игры, автором которого является </a:t>
            </a:r>
            <a:r>
              <a:rPr lang="ru-RU" sz="2000" dirty="0" err="1"/>
              <a:t>Скочилова</a:t>
            </a:r>
            <a:r>
              <a:rPr lang="ru-RU" sz="2000" dirty="0"/>
              <a:t> Наталия Викторовна: </a:t>
            </a:r>
            <a:r>
              <a:rPr lang="ru-RU" sz="2000" dirty="0">
                <a:hlinkClick r:id="rId5"/>
              </a:rPr>
              <a:t>https://xn--j1ahfl.xn--</a:t>
            </a:r>
            <a:r>
              <a:rPr lang="ru-RU" sz="2000" dirty="0" smtClean="0">
                <a:hlinkClick r:id="rId5"/>
              </a:rPr>
              <a:t>p1ai/library/shablon_igri_kto_hochet_stat_millionerom_192031.html</a:t>
            </a:r>
            <a:r>
              <a:rPr lang="ru-RU" sz="2000" dirty="0" smtClean="0"/>
              <a:t> Данный ресурс (шаблон) находится в свободном доступе.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2627313" y="1628774"/>
            <a:ext cx="4752999" cy="2347913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/>
              <a:t>Назовите имя француженки, жившей два столетия назад в Англии и прославившей себя тем, что делала восковые фигуры </a:t>
            </a:r>
            <a:r>
              <a:rPr lang="ru-RU" sz="2000" b="1" dirty="0" smtClean="0"/>
              <a:t>и открыла </a:t>
            </a:r>
            <a:r>
              <a:rPr lang="ru-RU" sz="2000" b="1" dirty="0"/>
              <a:t>галерею из</a:t>
            </a:r>
            <a:r>
              <a:rPr lang="ru-RU" b="1" dirty="0"/>
              <a:t> </a:t>
            </a:r>
            <a:r>
              <a:rPr lang="ru-RU" sz="2000" b="1" dirty="0"/>
              <a:t>них</a:t>
            </a:r>
            <a:r>
              <a:rPr lang="ru-RU" b="1" dirty="0"/>
              <a:t>.</a:t>
            </a:r>
            <a:endParaRPr lang="ru-RU" b="1" dirty="0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5125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Г  </a:t>
            </a:r>
            <a:r>
              <a:rPr lang="ru-RU" sz="2000" b="1" dirty="0" smtClean="0"/>
              <a:t>Джоан Роулинг</a:t>
            </a:r>
            <a:endParaRPr lang="ru-RU" sz="2000" b="1" dirty="0"/>
          </a:p>
        </p:txBody>
      </p:sp>
      <p:sp>
        <p:nvSpPr>
          <p:cNvPr id="5126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Б </a:t>
            </a:r>
            <a:r>
              <a:rPr lang="ru-RU" sz="2000" b="1" dirty="0" smtClean="0"/>
              <a:t>Хелен </a:t>
            </a:r>
            <a:r>
              <a:rPr lang="ru-RU" sz="2000" b="1" dirty="0" err="1" smtClean="0"/>
              <a:t>Келлер</a:t>
            </a:r>
            <a:endParaRPr lang="ru-RU" b="1" dirty="0"/>
          </a:p>
        </p:txBody>
      </p:sp>
      <p:sp>
        <p:nvSpPr>
          <p:cNvPr id="5127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В </a:t>
            </a:r>
            <a:r>
              <a:rPr lang="ru-RU" sz="2000" b="1" dirty="0" smtClean="0"/>
              <a:t>Маргарет </a:t>
            </a:r>
            <a:r>
              <a:rPr lang="ru-RU" sz="2000" b="1" dirty="0" err="1" smtClean="0"/>
              <a:t>Тетчер</a:t>
            </a:r>
            <a:endParaRPr lang="ru-RU" b="1" dirty="0"/>
          </a:p>
        </p:txBody>
      </p:sp>
      <p:sp>
        <p:nvSpPr>
          <p:cNvPr id="5128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А  </a:t>
            </a:r>
            <a:r>
              <a:rPr lang="ru-RU" b="1" dirty="0" smtClean="0"/>
              <a:t> </a:t>
            </a:r>
            <a:r>
              <a:rPr lang="ru-RU" sz="2000" b="1" dirty="0" smtClean="0"/>
              <a:t>Мадам </a:t>
            </a:r>
            <a:r>
              <a:rPr lang="ru-RU" sz="2000" b="1" dirty="0" err="1" smtClean="0"/>
              <a:t>Тюссо</a:t>
            </a:r>
            <a:endParaRPr lang="ru-RU" b="1" dirty="0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25 000</a:t>
            </a:r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5138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pic>
        <p:nvPicPr>
          <p:cNvPr id="5139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40" name="Группа 24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3995738" y="188913"/>
            <a:chExt cx="1079500" cy="1008062"/>
          </a:xfrm>
        </p:grpSpPr>
        <p:sp>
          <p:nvSpPr>
            <p:cNvPr id="5141" name="Oval 19"/>
            <p:cNvSpPr>
              <a:spLocks noChangeArrowheads="1"/>
            </p:cNvSpPr>
            <p:nvPr/>
          </p:nvSpPr>
          <p:spPr bwMode="auto">
            <a:xfrm>
              <a:off x="3995738" y="188913"/>
              <a:ext cx="1079500" cy="100806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5142" name="Picture 2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27538" y="333375"/>
              <a:ext cx="309562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3" name="Picture 22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140200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44" name="Picture 23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716463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8"/>
                  </p:tgtEl>
                </p:cond>
              </p:nextCondLst>
            </p:seq>
          </p:childTnLst>
        </p:cTn>
      </p:par>
    </p:tnLst>
    <p:bldLst>
      <p:bldP spid="51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6155" name="Picture 4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6" name="Picture 5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148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8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9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53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5548" name="WordArt 12"/>
          <p:cNvSpPr>
            <a:spLocks noChangeArrowheads="1" noChangeShapeType="1" noTextEdit="1"/>
          </p:cNvSpPr>
          <p:nvPr/>
        </p:nvSpPr>
        <p:spPr bwMode="auto">
          <a:xfrm>
            <a:off x="3995738" y="1844675"/>
            <a:ext cx="4824412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Ваш выигрыш </a:t>
            </a:r>
          </a:p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100 рублей</a:t>
            </a:r>
          </a:p>
        </p:txBody>
      </p:sp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7173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7174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7175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7176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7177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7178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7179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7180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7181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grpSp>
        <p:nvGrpSpPr>
          <p:cNvPr id="7182" name="Группа 22"/>
          <p:cNvGrpSpPr>
            <a:grpSpLocks/>
          </p:cNvGrpSpPr>
          <p:nvPr/>
        </p:nvGrpSpPr>
        <p:grpSpPr bwMode="auto">
          <a:xfrm>
            <a:off x="3995738" y="188913"/>
            <a:ext cx="1079500" cy="1008062"/>
            <a:chOff x="3995738" y="188913"/>
            <a:chExt cx="1079500" cy="1008062"/>
          </a:xfrm>
        </p:grpSpPr>
        <p:sp>
          <p:nvSpPr>
            <p:cNvPr id="7184" name="Oval 19"/>
            <p:cNvSpPr>
              <a:spLocks noChangeArrowheads="1"/>
            </p:cNvSpPr>
            <p:nvPr/>
          </p:nvSpPr>
          <p:spPr bwMode="auto">
            <a:xfrm>
              <a:off x="3995738" y="188913"/>
              <a:ext cx="1079500" cy="100806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185" name="Picture 2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27538" y="333375"/>
              <a:ext cx="309562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6" name="Picture 2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140200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7" name="Picture 2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16463" y="404813"/>
              <a:ext cx="273050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183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2486025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2339975" y="1628775"/>
            <a:ext cx="4608513" cy="2033588"/>
          </a:xfrm>
          <a:prstGeom prst="wedgeRoundRectCallout">
            <a:avLst>
              <a:gd name="adj1" fmla="val -77282"/>
              <a:gd name="adj2" fmla="val -254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 smtClean="0"/>
              <a:t>Этому литературному </a:t>
            </a:r>
            <a:r>
              <a:rPr lang="ru-RU" sz="2400" b="1" dirty="0"/>
              <a:t>персонажу посвящен музей на Бейкер- стрит в </a:t>
            </a:r>
            <a:r>
              <a:rPr lang="ru-RU" sz="2400" b="1" dirty="0" smtClean="0"/>
              <a:t>Лондоне. Назовите его имя. </a:t>
            </a:r>
            <a:endParaRPr lang="ru-RU" sz="2400" dirty="0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7524750" y="18891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1 000 000</a:t>
            </a:r>
          </a:p>
        </p:txBody>
      </p:sp>
      <p:sp>
        <p:nvSpPr>
          <p:cNvPr id="8197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Г  </a:t>
            </a:r>
            <a:r>
              <a:rPr lang="ru-RU" sz="2000" b="1" dirty="0" smtClean="0"/>
              <a:t>Шерлок Холмс</a:t>
            </a:r>
            <a:endParaRPr lang="ru-RU" sz="2000" b="1" dirty="0"/>
          </a:p>
        </p:txBody>
      </p:sp>
      <p:sp>
        <p:nvSpPr>
          <p:cNvPr id="8198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5661025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Б </a:t>
            </a:r>
            <a:r>
              <a:rPr lang="ru-RU" b="1" dirty="0" smtClean="0"/>
              <a:t> </a:t>
            </a:r>
            <a:r>
              <a:rPr lang="ru-RU" sz="2000" b="1" dirty="0" smtClean="0"/>
              <a:t>Дориан Грей</a:t>
            </a:r>
            <a:endParaRPr lang="ru-RU" sz="2000" b="1" dirty="0"/>
          </a:p>
        </p:txBody>
      </p:sp>
      <p:sp>
        <p:nvSpPr>
          <p:cNvPr id="9223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70840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В </a:t>
            </a:r>
            <a:r>
              <a:rPr lang="ru-RU" sz="2000" b="1" dirty="0" smtClean="0"/>
              <a:t>Робинзон Крузо</a:t>
            </a:r>
            <a:endParaRPr lang="ru-RU" sz="2000" b="1" dirty="0"/>
          </a:p>
        </p:txBody>
      </p:sp>
      <p:sp>
        <p:nvSpPr>
          <p:cNvPr id="9224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3850" y="4292600"/>
            <a:ext cx="2952750" cy="792163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 dirty="0"/>
              <a:t>А </a:t>
            </a:r>
            <a:r>
              <a:rPr lang="ru-RU" sz="2000" b="1" dirty="0" smtClean="0"/>
              <a:t>Гулливер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7524750" y="7651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500 000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7524750" y="594995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7524750" y="14128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250 000</a:t>
            </a: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7524750" y="2060575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125 000</a:t>
            </a:r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7524750" y="2708275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100 000</a:t>
            </a: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7524750" y="3357563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50 000</a:t>
            </a: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7524750" y="4076700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5 000</a:t>
            </a: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7524750" y="4652963"/>
            <a:ext cx="1439863" cy="431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1000</a:t>
            </a: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7524750" y="5373688"/>
            <a:ext cx="143986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500</a:t>
            </a:r>
          </a:p>
        </p:txBody>
      </p:sp>
      <p:sp>
        <p:nvSpPr>
          <p:cNvPr id="9234" name="Oval 18"/>
          <p:cNvSpPr>
            <a:spLocks noChangeArrowheads="1"/>
          </p:cNvSpPr>
          <p:nvPr/>
        </p:nvSpPr>
        <p:spPr bwMode="auto">
          <a:xfrm>
            <a:off x="2627313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50/50</a:t>
            </a:r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3995738" y="188913"/>
            <a:ext cx="1079500" cy="10080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212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7538" y="333375"/>
            <a:ext cx="309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3" name="Picture 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0200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4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6463" y="404813"/>
            <a:ext cx="27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5" name="Picture 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88913"/>
            <a:ext cx="10795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4"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04813"/>
            <a:ext cx="34290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1403350" y="3357563"/>
            <a:ext cx="6985000" cy="2828925"/>
            <a:chOff x="884" y="2115"/>
            <a:chExt cx="4400" cy="1782"/>
          </a:xfrm>
        </p:grpSpPr>
        <p:pic>
          <p:nvPicPr>
            <p:cNvPr id="9227" name="Picture 4" descr="0259e346992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4" y="2341"/>
              <a:ext cx="2160" cy="1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8" name="Picture 5" descr="41904942a420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115"/>
              <a:ext cx="2404" cy="1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220" name="Picture 6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88913"/>
            <a:ext cx="84963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6165850"/>
            <a:ext cx="84963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8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-2665413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9" descr="90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5688012" y="3249613"/>
            <a:ext cx="6119813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AutoShape 10"/>
          <p:cNvSpPr>
            <a:spLocks noChangeArrowheads="1"/>
          </p:cNvSpPr>
          <p:nvPr/>
        </p:nvSpPr>
        <p:spPr bwMode="auto">
          <a:xfrm>
            <a:off x="3000375" y="476250"/>
            <a:ext cx="5783263" cy="86518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25" name="WordArt 11"/>
          <p:cNvSpPr>
            <a:spLocks noChangeArrowheads="1" noChangeShapeType="1" noTextEdit="1"/>
          </p:cNvSpPr>
          <p:nvPr/>
        </p:nvSpPr>
        <p:spPr bwMode="auto">
          <a:xfrm>
            <a:off x="4859338" y="563563"/>
            <a:ext cx="2324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Поздравляем!</a:t>
            </a:r>
          </a:p>
        </p:txBody>
      </p:sp>
      <p:sp>
        <p:nvSpPr>
          <p:cNvPr id="64524" name="WordArt 12"/>
          <p:cNvSpPr>
            <a:spLocks noChangeArrowheads="1" noChangeShapeType="1" noTextEdit="1"/>
          </p:cNvSpPr>
          <p:nvPr/>
        </p:nvSpPr>
        <p:spPr bwMode="auto">
          <a:xfrm>
            <a:off x="3924300" y="1844675"/>
            <a:ext cx="4608513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Вы заработали</a:t>
            </a:r>
          </a:p>
          <a:p>
            <a:pPr algn="ctr"/>
            <a:r>
              <a:rPr lang="ru-RU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500 рублей</a:t>
            </a:r>
          </a:p>
        </p:txBody>
      </p:sp>
    </p:spTree>
  </p:cSld>
  <p:clrMapOvr>
    <a:masterClrMapping/>
  </p:clrMapOvr>
  <p:transition advClick="0" advTm="3000">
    <p:sndAc>
      <p:stSnd>
        <p:snd r:embed="rId2" name="W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4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</TotalTime>
  <Words>1005</Words>
  <Application>Microsoft Office PowerPoint</Application>
  <PresentationFormat>Экран (4:3)</PresentationFormat>
  <Paragraphs>387</Paragraphs>
  <Slides>46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soh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serga</dc:creator>
  <cp:lastModifiedBy>1</cp:lastModifiedBy>
  <cp:revision>36</cp:revision>
  <dcterms:created xsi:type="dcterms:W3CDTF">2009-12-08T10:28:34Z</dcterms:created>
  <dcterms:modified xsi:type="dcterms:W3CDTF">2018-07-25T10:18:25Z</dcterms:modified>
</cp:coreProperties>
</file>