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6" r:id="rId10"/>
    <p:sldId id="271" r:id="rId11"/>
    <p:sldId id="272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6" autoAdjust="0"/>
  </p:normalViewPr>
  <p:slideViewPr>
    <p:cSldViewPr>
      <p:cViewPr>
        <p:scale>
          <a:sx n="57" d="100"/>
          <a:sy n="57" d="100"/>
        </p:scale>
        <p:origin x="-166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uzey-factov.ru/tag/musical-instruments" TargetMode="External"/><Relationship Id="rId7" Type="http://schemas.openxmlformats.org/officeDocument/2006/relationships/hyperlink" Target="https://yandex.ru/legal/fotki_termsofuse" TargetMode="External"/><Relationship Id="rId2" Type="http://schemas.openxmlformats.org/officeDocument/2006/relationships/hyperlink" Target="http://factopedia.ru/tags/muzykalnye-instrumen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" TargetMode="External"/><Relationship Id="rId5" Type="http://schemas.openxmlformats.org/officeDocument/2006/relationships/hyperlink" Target="http://soundtimes.ru/simfonicheskaya-muzyka/putevoditel-po-instrumentam/arfa" TargetMode="External"/><Relationship Id="rId4" Type="http://schemas.openxmlformats.org/officeDocument/2006/relationships/hyperlink" Target="https://sites.google.com/site/batlodin/muzykalnye-instrumenty/interesnye-fakt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ÐÐ°ÑÑÐ¸Ð½ÐºÐ¸ Ð¿Ð¾ Ð·Ð°Ð¿ÑÐ¾ÑÑ Ð¼ÑÐ·ÑÐºÐ°Ð»ÑÐ½ÑÐ¹ ÐºÐ»ÑÑ Ð³Ð¸Ñ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0378590" cy="687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165991"/>
            <a:ext cx="64717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Музыкальных инструментов парад</a:t>
            </a:r>
            <a:endParaRPr lang="en-US" sz="6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ctr"/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Интерактивная презентация  из серии «Чтение с увлечением»</a:t>
            </a:r>
          </a:p>
          <a:p>
            <a:pPr algn="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для учащихся 7-10 классов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298430"/>
            <a:ext cx="8883558" cy="258532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7" algn="r"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lvl="7" algn="r"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lvl="7" algn="r"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lvl="7" algn="r"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 СОШ №1 </a:t>
            </a:r>
          </a:p>
          <a:p>
            <a:pPr lvl="7" algn="r"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lvl="7" algn="r"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Силантьева»</a:t>
            </a:r>
          </a:p>
          <a:p>
            <a:pPr lvl="7" algn="r"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Чувашской Республики</a:t>
            </a:r>
          </a:p>
          <a:p>
            <a:pPr lvl="7" algn="r"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2018</a:t>
            </a:r>
          </a:p>
        </p:txBody>
      </p:sp>
      <p:sp>
        <p:nvSpPr>
          <p:cNvPr id="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ÐÐ°ÑÑÐ¸Ð½ÐºÐ¸ Ð¿Ð¾ Ð·Ð°Ð¿ÑÐ¾ÑÑ Ð¼ÑÐ·ÑÐºÐ°Ð»ÑÐ½ÑÐ¹ ÐºÐ»ÑÑ Ð³Ð¸Ñ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1" y="1268760"/>
            <a:ext cx="338231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989" y="1910735"/>
            <a:ext cx="3508492" cy="4919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4860" y="-122621"/>
            <a:ext cx="6963375" cy="69865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Бельгийский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мастер, который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изобрёл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этот музыкальный инструмент,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изначально назвал его совсем по-другому — мундштучный </a:t>
            </a:r>
            <a:r>
              <a:rPr lang="ru-RU" sz="32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офиклеид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 Только через два года его друг композитор Берлиоз назвал новый инструмент в журнальной статье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именно так, как он сейчас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называется. Серебристый, бархатный, волшебный, магический - такими красивыми словами обычно описывают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голос этого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инструмента.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Памятники этому инструменту установлены во многих странах мира.</a:t>
            </a:r>
            <a:endParaRPr lang="en-US" sz="3200" b="1" i="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7578" y="404664"/>
            <a:ext cx="321434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Саксофон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8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223" y="260648"/>
            <a:ext cx="8496944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В мире – бесчисленное множество </a:t>
            </a:r>
            <a:r>
              <a:rPr lang="ru-RU" sz="32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звуков. </a:t>
            </a:r>
            <a:r>
              <a:rPr lang="ru-RU" sz="32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И живём мы в окружении их, порой и не подозревая, насколько они полезны и целебны. </a:t>
            </a:r>
          </a:p>
          <a:p>
            <a:pPr algn="ctr"/>
            <a:r>
              <a:rPr lang="ru-RU" sz="3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«…Кто-то пусть гениально играет на флейте, но ещё гениальнее слушали Вы…»</a:t>
            </a:r>
          </a:p>
          <a:p>
            <a:pPr algn="ctr"/>
            <a:r>
              <a:rPr lang="ru-RU" sz="32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Давайте </a:t>
            </a:r>
            <a:r>
              <a:rPr lang="ru-RU" sz="32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гениально  слушать </a:t>
            </a:r>
            <a:r>
              <a:rPr lang="ru-RU" sz="32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и наслаждаться</a:t>
            </a:r>
            <a:r>
              <a:rPr lang="ru-RU" sz="32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! Наслаждаться звуками природы и музыкального мира!</a:t>
            </a:r>
            <a:endParaRPr lang="ru-RU" sz="3200" b="1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endParaRPr lang="ru-RU" sz="3200" b="1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7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441" y="674400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anose="020B0A04020102020204" pitchFamily="34" charset="0"/>
              </a:rPr>
              <a:t>Ресурсы:</a:t>
            </a:r>
            <a:endParaRPr lang="en-US" sz="1600" b="1" dirty="0" smtClean="0"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latin typeface="Arial Black" panose="020B0A04020102020204" pitchFamily="34" charset="0"/>
              </a:rPr>
              <a:t>Факты о музыкальных инструментах </a:t>
            </a:r>
            <a:r>
              <a:rPr lang="en-US" sz="1600" b="1" dirty="0"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1600" b="1" dirty="0" smtClean="0">
                <a:latin typeface="Arial Black" panose="020B0A04020102020204" pitchFamily="34" charset="0"/>
                <a:hlinkClick r:id="rId2"/>
              </a:rPr>
              <a:t>factopedia.ru/tags/muzykalnye-instrumenty</a:t>
            </a:r>
            <a:r>
              <a:rPr lang="ru-RU" sz="1600" b="1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ru-RU" sz="1600" b="1" dirty="0" smtClean="0">
                <a:latin typeface="Arial Black" panose="020B0A04020102020204" pitchFamily="34" charset="0"/>
              </a:rPr>
              <a:t>Интересные факты о музыкальных инструментах </a:t>
            </a:r>
            <a:r>
              <a:rPr lang="en-US" sz="1600" b="1" dirty="0">
                <a:latin typeface="Arial Black" panose="020B0A04020102020204" pitchFamily="34" charset="0"/>
                <a:hlinkClick r:id="rId3"/>
              </a:rPr>
              <a:t>http://</a:t>
            </a:r>
            <a:r>
              <a:rPr lang="en-US" sz="1600" b="1" dirty="0" smtClean="0">
                <a:latin typeface="Arial Black" panose="020B0A04020102020204" pitchFamily="34" charset="0"/>
                <a:hlinkClick r:id="rId3"/>
              </a:rPr>
              <a:t>muzey-factov.ru/tag/musical-instruments</a:t>
            </a:r>
            <a:r>
              <a:rPr lang="ru-RU" sz="1600" b="1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ru-RU" sz="1600" b="1" dirty="0" smtClean="0">
                <a:latin typeface="Arial Black" panose="020B0A04020102020204" pitchFamily="34" charset="0"/>
              </a:rPr>
              <a:t>Музыкальные инструменты </a:t>
            </a:r>
            <a:r>
              <a:rPr lang="en-US" sz="1600" b="1" dirty="0">
                <a:latin typeface="Arial Black" panose="020B0A04020102020204" pitchFamily="34" charset="0"/>
                <a:hlinkClick r:id="rId4"/>
              </a:rPr>
              <a:t>https://</a:t>
            </a:r>
            <a:r>
              <a:rPr lang="en-US" sz="1600" b="1" dirty="0" smtClean="0">
                <a:latin typeface="Arial Black" panose="020B0A04020102020204" pitchFamily="34" charset="0"/>
                <a:hlinkClick r:id="rId4"/>
              </a:rPr>
              <a:t>sites.google.com/site/batlodin/muzykalnye-instrumenty/interesnye-fakty</a:t>
            </a:r>
            <a:r>
              <a:rPr lang="ru-RU" sz="1600" b="1" dirty="0" smtClean="0">
                <a:latin typeface="Arial Black" panose="020B0A04020102020204" pitchFamily="34" charset="0"/>
              </a:rPr>
              <a:t> </a:t>
            </a:r>
            <a:endParaRPr lang="ru-RU" sz="1600" b="1" dirty="0" smtClean="0"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latin typeface="Arial Black" panose="020B0A04020102020204" pitchFamily="34" charset="0"/>
              </a:rPr>
              <a:t>Музыкальный инструмент: арфа </a:t>
            </a:r>
            <a:r>
              <a:rPr lang="en-US" sz="1600" b="1" dirty="0">
                <a:latin typeface="Arial Black" panose="020B0A04020102020204" pitchFamily="34" charset="0"/>
                <a:hlinkClick r:id="rId5"/>
              </a:rPr>
              <a:t>http://</a:t>
            </a:r>
            <a:r>
              <a:rPr lang="en-US" sz="1600" b="1" dirty="0" smtClean="0">
                <a:latin typeface="Arial Black" panose="020B0A04020102020204" pitchFamily="34" charset="0"/>
                <a:hlinkClick r:id="rId5"/>
              </a:rPr>
              <a:t>soundtimes.ru/simfonicheskaya-muzyka/putevoditel-po-instrumentam/arfa</a:t>
            </a:r>
            <a:r>
              <a:rPr lang="ru-RU" sz="1600" b="1" dirty="0" smtClean="0">
                <a:latin typeface="Arial Black" panose="020B0A04020102020204" pitchFamily="34" charset="0"/>
              </a:rPr>
              <a:t> </a:t>
            </a:r>
            <a:endParaRPr lang="ru-RU" sz="1600" b="1" dirty="0" smtClean="0">
              <a:latin typeface="Arial Black" panose="020B0A04020102020204" pitchFamily="34" charset="0"/>
            </a:endParaRPr>
          </a:p>
          <a:p>
            <a:endParaRPr lang="ru-RU" sz="1600" b="1" dirty="0"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latin typeface="Arial Black" panose="020B0A04020102020204" pitchFamily="34" charset="0"/>
              </a:rPr>
              <a:t>Изображения </a:t>
            </a:r>
            <a:r>
              <a:rPr lang="ru-RU" sz="1600" b="1" dirty="0">
                <a:latin typeface="Arial Black" panose="020B0A04020102020204" pitchFamily="34" charset="0"/>
              </a:rPr>
              <a:t>взяты на сайте    </a:t>
            </a:r>
            <a:r>
              <a:rPr lang="ru-RU" sz="1600" b="1" dirty="0">
                <a:latin typeface="Arial Black" panose="020B0A04020102020204" pitchFamily="34" charset="0"/>
                <a:hlinkClick r:id="rId6"/>
              </a:rPr>
              <a:t>http://</a:t>
            </a:r>
            <a:r>
              <a:rPr lang="ru-RU" sz="1600" b="1" dirty="0" smtClean="0">
                <a:latin typeface="Arial Black" panose="020B0A04020102020204" pitchFamily="34" charset="0"/>
                <a:hlinkClick r:id="rId6"/>
              </a:rPr>
              <a:t>yandex.ru</a:t>
            </a:r>
            <a:r>
              <a:rPr lang="ru-RU" sz="1600" b="1" dirty="0" smtClean="0">
                <a:latin typeface="Arial Black" panose="020B0A04020102020204" pitchFamily="34" charset="0"/>
              </a:rPr>
              <a:t>  </a:t>
            </a:r>
            <a:endParaRPr lang="ru-RU" sz="1600" b="1" dirty="0">
              <a:latin typeface="Arial Black" panose="020B0A04020102020204" pitchFamily="34" charset="0"/>
            </a:endParaRPr>
          </a:p>
          <a:p>
            <a:r>
              <a:rPr lang="ru-RU" sz="1600" b="1" dirty="0"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1600" b="1" dirty="0">
                <a:latin typeface="Arial Black" panose="020B0A04020102020204" pitchFamily="34" charset="0"/>
                <a:hlinkClick r:id="rId7"/>
              </a:rPr>
              <a:t>https://</a:t>
            </a:r>
            <a:r>
              <a:rPr lang="ru-RU" sz="1600" b="1" dirty="0" smtClean="0">
                <a:latin typeface="Arial Black" panose="020B0A04020102020204" pitchFamily="34" charset="0"/>
                <a:hlinkClick r:id="rId7"/>
              </a:rPr>
              <a:t>yandex.ru/legal/fotki_termsofuse</a:t>
            </a:r>
            <a:r>
              <a:rPr lang="ru-RU" sz="1600" b="1" dirty="0" smtClean="0">
                <a:latin typeface="Arial Black" panose="020B0A04020102020204" pitchFamily="34" charset="0"/>
              </a:rPr>
              <a:t> </a:t>
            </a:r>
            <a:endParaRPr lang="en-US" sz="1600" b="1" dirty="0" smtClean="0">
              <a:latin typeface="Arial Black" panose="020B0A04020102020204" pitchFamily="34" charset="0"/>
            </a:endParaRPr>
          </a:p>
          <a:p>
            <a:endParaRPr lang="en-US" sz="1600" b="1" dirty="0" smtClean="0">
              <a:latin typeface="Arial Black" panose="020B0A04020102020204" pitchFamily="34" charset="0"/>
            </a:endParaRPr>
          </a:p>
          <a:p>
            <a:endParaRPr lang="en-US" sz="1600" b="1" dirty="0" smtClean="0">
              <a:latin typeface="Arial Black" panose="020B0A04020102020204" pitchFamily="34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5911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519" y="-107639"/>
            <a:ext cx="4896544" cy="69865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/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Основоположник общей теории относительности Альберт Эйнштейн с шести лет занимался игрой на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этом музыкальном инструменте.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В Германской прессе о нём писали, как о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великом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музыканте,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умеющем несравненно виртуозно играть на нём. О каком музыкальном инструменте идёт речь?</a:t>
            </a:r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55" r="995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6063" y="2552001"/>
            <a:ext cx="3850861" cy="3554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1490881"/>
            <a:ext cx="267252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Скрипка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8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663" y="0"/>
            <a:ext cx="4745369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Этот старый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добрый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инструмент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-</a:t>
            </a:r>
          </a:p>
          <a:p>
            <a:pPr lvl="0"/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Дедушка рояля,</a:t>
            </a:r>
          </a:p>
          <a:p>
            <a:pPr lvl="0"/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Музыкантов пригласил,</a:t>
            </a:r>
          </a:p>
          <a:p>
            <a:pPr lvl="0"/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Чтобы поиграли.</a:t>
            </a:r>
          </a:p>
          <a:p>
            <a:pPr lvl="0"/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Чтобы каждая струна</a:t>
            </a:r>
          </a:p>
          <a:p>
            <a:pPr lvl="0"/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Принялась за дело,</a:t>
            </a:r>
          </a:p>
          <a:p>
            <a:pPr lvl="0"/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Чтоб звенела тишина,</a:t>
            </a:r>
          </a:p>
          <a:p>
            <a:pPr lvl="0"/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Чтобы эхо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пело...</a:t>
            </a:r>
          </a:p>
          <a:p>
            <a:pPr lvl="0"/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Он -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первый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европейский музыкальный инструмент, появившийся в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Китае. </a:t>
            </a:r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3805" y="2054751"/>
            <a:ext cx="3600400" cy="4738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83805" y="992922"/>
            <a:ext cx="304602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Клавесин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4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5760"/>
            <a:ext cx="5184576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 – музыкальный инструмент, на котором Джулия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Робертс играла в школьном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оркестре. Его звук гибок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 благороден. Не случайно в симфонической сказке «Петя и Волк» С. Прокофьев отвел ему роль кошки, тем самым подчеркнув его бархатистое и мягкое звучание,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                      словно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пушистые лапки животного.</a:t>
            </a:r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91771">
            <a:off x="3723295" y="2488726"/>
            <a:ext cx="6624498" cy="250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2160" y="332656"/>
            <a:ext cx="26228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Кларнет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1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116" y="1484784"/>
            <a:ext cx="5040560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9524" y="0"/>
            <a:ext cx="5778603" cy="7478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Фридрих Ницше говорил: «Как мало нужно для счастья! Звук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_______ ! 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Без музыки жизнь была бы заблуждением. Немец представляет себе даже Бога распевающим песни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».</a:t>
            </a:r>
          </a:p>
          <a:p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В нашем восприятии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этот музыкальный инструмент 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тесно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связан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 Шотландией. Однако родилась «</a:t>
            </a:r>
            <a:r>
              <a:rPr lang="ru-RU" sz="32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сумкодудка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» не там.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Он звучит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вот уже 5 тысяч лет. Первые свидетельства о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нём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относятся к шумерскому царству. </a:t>
            </a:r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2777" y="776898"/>
            <a:ext cx="283923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Волынка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4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143" y="-128528"/>
            <a:ext cx="6552089" cy="69865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Леонардо да Винчи виртуозно играл на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этом музыкальном инструменте.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Когда в суде Милана рассматривалось дело Леонардо, он фигурировал там именно как музыкант, а не как художник или изобретатель. В нынешнее время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этот инструмент -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слово, имеющее очень много значений: это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символ      и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атрибут поэтов; эмблема военных оркестров; денежная единица Италии, Ватикана и Турции; созвездие, находящееся в северном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полушарии, австралийская птица…</a:t>
            </a:r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9280" y="2276872"/>
            <a:ext cx="2806598" cy="438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92447" y="1052736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Лира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6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697198">
            <a:off x="4191910" y="2947828"/>
            <a:ext cx="5184324" cy="2510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128528"/>
            <a:ext cx="6804248" cy="69865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Пятая симфония Бетховена была первым музыкальным произведением, в котором использовался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этот музыкальный инструмент. </a:t>
            </a:r>
          </a:p>
          <a:p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Считается, что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он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был изобретён в XV веке и с того момента не изменился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Широкому его распространению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способствовали бродячие ансамбли, а также оркестры духовых инструментов, дававшие представления по Европе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 Вторым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рождением тромбон обязан джазу. </a:t>
            </a:r>
            <a:endParaRPr lang="en-US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692696"/>
            <a:ext cx="276550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Тромбон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0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39"/>
            <a:ext cx="4968552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В разные времена струны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этого музыкального инструмента изготавливали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из шелка, крученых кишок животных, конского волоса или растительных волокон (лиан и кореньев). </a:t>
            </a:r>
            <a:r>
              <a:rPr lang="ru-RU" sz="32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Лютье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 Так называют мастера, изготавливающего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этот </a:t>
            </a:r>
            <a:r>
              <a:rPr lang="ru-RU" sz="32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интрумент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Умением играть на нём,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могут похвастаться 6,5 % населения планеты.</a:t>
            </a:r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473273"/>
            <a:ext cx="3907087" cy="5209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4168" y="532095"/>
            <a:ext cx="221246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Гитара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1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3123" y="1857676"/>
            <a:ext cx="2238409" cy="497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-123623"/>
            <a:ext cx="6014352" cy="69865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Своим чудесным звуком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этот музыкальный инструмент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способна творить чудеса врачевания, вносить в душу гармонию, очищать душу и мысли.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Он признан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символом Ирландии с XIII века. Ирландия является единственной страной в мире, государственным символом которой служит музыкальный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инструмент. Он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символизирует важность музыки в ирландской культуре и древность её традиций.</a:t>
            </a:r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3123" y="692696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Арфа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2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474</TotalTime>
  <Words>643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54</cp:revision>
  <dcterms:created xsi:type="dcterms:W3CDTF">2014-07-30T09:55:10Z</dcterms:created>
  <dcterms:modified xsi:type="dcterms:W3CDTF">2018-07-29T09:50:52Z</dcterms:modified>
</cp:coreProperties>
</file>