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6" r:id="rId10"/>
    <p:sldId id="271" r:id="rId11"/>
    <p:sldId id="273" r:id="rId12"/>
    <p:sldId id="274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6" autoAdjust="0"/>
  </p:normalViewPr>
  <p:slideViewPr>
    <p:cSldViewPr>
      <p:cViewPr>
        <p:scale>
          <a:sx n="57" d="100"/>
          <a:sy n="57" d="100"/>
        </p:scale>
        <p:origin x="-1662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ax-minus.ru/istoriya-saksofona/" TargetMode="External"/><Relationship Id="rId2" Type="http://schemas.openxmlformats.org/officeDocument/2006/relationships/hyperlink" Target="http://chto-takoe-lyubov.net/stikhi-o-lyubvi/kollektsii-stikhov/8779-stixi-pro-saksof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legal/fotki_termsofuse" TargetMode="External"/><Relationship Id="rId4" Type="http://schemas.openxmlformats.org/officeDocument/2006/relationships/hyperlink" Target="http://yandex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ÐÐ°ÑÑÐ¸Ð½ÐºÐ¸ Ð¿Ð¾ Ð·Ð°Ð¿ÑÐ¾ÑÑ ÑÐ°ÐºÑÐ¾ÑÐ¾Ð½ Ð¸Ð³ÑÐ°ÐµÑ Ð¿Ð½Ð³ Ð³Ð¸Ñ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47002"/>
            <a:ext cx="9966763" cy="70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52536" y="165991"/>
            <a:ext cx="9289032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7000"/>
              </a:lnSpc>
            </a:pPr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Саксофона чудное звучанье</a:t>
            </a:r>
            <a:endParaRPr lang="en-US" sz="7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ts val="7600"/>
              </a:lnSpc>
            </a:pP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>
              <a:lnSpc>
                <a:spcPts val="7600"/>
              </a:lnSpc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98430"/>
            <a:ext cx="888355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7"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Автор:</a:t>
            </a:r>
          </a:p>
          <a:p>
            <a:pPr lvl="7"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lvl="7"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lvl="7"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СОШ №1 </a:t>
            </a:r>
          </a:p>
          <a:p>
            <a:pPr lvl="7"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lvl="7"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М.В. Силантьева»</a:t>
            </a:r>
          </a:p>
          <a:p>
            <a:pPr lvl="7"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города Цивильск Чувашской Республики</a:t>
            </a:r>
          </a:p>
          <a:p>
            <a:pPr lvl="7"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2018</a:t>
            </a:r>
          </a:p>
        </p:txBody>
      </p:sp>
      <p:sp>
        <p:nvSpPr>
          <p:cNvPr id="2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707" y="4052209"/>
            <a:ext cx="29762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презентация  </a:t>
            </a:r>
            <a:r>
              <a:rPr lang="ru-RU" sz="2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из серии «Чтение с увлечением»</a:t>
            </a:r>
          </a:p>
          <a:p>
            <a:pPr lvl="0"/>
            <a:r>
              <a:rPr lang="ru-RU" sz="2000" b="1" cap="all" dirty="0" smtClean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В формате интерактивной викторины                                     для учащихся                                      </a:t>
            </a:r>
            <a:r>
              <a:rPr lang="ru-RU" sz="2000" b="1" cap="all" dirty="0">
                <a:ln w="9000" cmpd="sng">
                  <a:solidFill>
                    <a:srgbClr val="5DCEAF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7-10 классов  </a:t>
            </a:r>
          </a:p>
        </p:txBody>
      </p:sp>
    </p:spTree>
    <p:extLst>
      <p:ext uri="{BB962C8B-B14F-4D97-AF65-F5344CB8AC3E}">
        <p14:creationId xmlns:p14="http://schemas.microsoft.com/office/powerpoint/2010/main" val="2779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861" y="188640"/>
            <a:ext cx="4685172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1969 года регулярно проводятся Всемирные конгрессы саксофонистов, в рамках которых проходят конкурсы и фестивали, издаются книги и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периодические _____________ . </a:t>
            </a:r>
            <a:endParaRPr lang="en-US" sz="3200" b="1" i="0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086978"/>
            <a:ext cx="21852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издания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841774"/>
            <a:ext cx="6165128" cy="50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58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7824" y="26716"/>
            <a:ext cx="5967537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 саксофон звучал щемяще.</a:t>
            </a:r>
          </a:p>
          <a:p>
            <a:pPr algn="r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Лилась мелодия души.</a:t>
            </a:r>
          </a:p>
          <a:p>
            <a:pPr algn="r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Побудь немного в настоящем,</a:t>
            </a:r>
          </a:p>
          <a:p>
            <a:pPr algn="r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Прохожий, милый, не спеши.</a:t>
            </a:r>
          </a:p>
          <a:p>
            <a:pPr algn="r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Осенний лист увлекся вальсом,</a:t>
            </a:r>
          </a:p>
          <a:p>
            <a:pPr algn="r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Импровизировал и жил.</a:t>
            </a:r>
          </a:p>
          <a:p>
            <a:pPr algn="r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дождь несмело откликался.</a:t>
            </a:r>
          </a:p>
          <a:p>
            <a:pPr algn="r"/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 кружил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кружил, кружил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3586" y="5824870"/>
            <a:ext cx="11160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мир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8" b="99796" l="17587" r="82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60" r="18407"/>
          <a:stretch/>
        </p:blipFill>
        <p:spPr bwMode="auto">
          <a:xfrm>
            <a:off x="-182881" y="-281"/>
            <a:ext cx="4305993" cy="683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79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132" y="197346"/>
            <a:ext cx="2768701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Саксофона тихий стон,</a:t>
            </a:r>
          </a:p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Легких звуков стая.</a:t>
            </a:r>
          </a:p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Нам поет красиво он:</a:t>
            </a:r>
          </a:p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«Ноты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—_________ Рая»...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619" y="5085184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звезды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8184" r="88184">
                        <a14:foregroundMark x1="55078" y1="12240" x2="70410" y2="21745"/>
                        <a14:foregroundMark x1="70313" y1="34245" x2="67773" y2="38151"/>
                        <a14:foregroundMark x1="66895" y1="49740" x2="53027" y2="93099"/>
                        <a14:foregroundMark x1="56348" y1="50911" x2="45703" y2="89323"/>
                        <a14:backgroundMark x1="53418" y1="41797" x2="39258" y2="54948"/>
                        <a14:backgroundMark x1="77637" y1="37240" x2="90918" y2="61328"/>
                        <a14:backgroundMark x1="73730" y1="35677" x2="75391" y2="41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27" r="15339" b="18785"/>
          <a:stretch/>
        </p:blipFill>
        <p:spPr bwMode="auto">
          <a:xfrm>
            <a:off x="4716016" y="1124744"/>
            <a:ext cx="4577613" cy="594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11960" y="184641"/>
            <a:ext cx="478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Адольф Сакс</a:t>
            </a:r>
          </a:p>
          <a:p>
            <a:pPr algn="r"/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</a:t>
            </a:r>
            <a:r>
              <a:rPr lang="ru-RU" sz="2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зобретатель саксофона</a:t>
            </a:r>
            <a:endParaRPr lang="ru-RU" sz="1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856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41587"/>
            <a:ext cx="6768752" cy="69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44517"/>
            <a:ext cx="4482191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4400" b="1" cap="all" dirty="0" smtClean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Пусть чарующие звуки саксофона вселяют в ваши сердца только радость!</a:t>
            </a:r>
            <a:endParaRPr lang="ru-RU" sz="44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r"/>
            <a:endParaRPr lang="ru-RU" sz="44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7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165" y="1951672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Black" panose="020B0A04020102020204" pitchFamily="34" charset="0"/>
              </a:rPr>
              <a:t>Ресурсы:</a:t>
            </a:r>
            <a:endParaRPr lang="en-US" sz="1600" b="1" dirty="0" smtClean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Стихи про саксофон </a:t>
            </a:r>
            <a:r>
              <a:rPr lang="en-US" sz="1600" b="1" dirty="0"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1600" b="1" dirty="0" smtClean="0">
                <a:latin typeface="Arial Black" panose="020B0A04020102020204" pitchFamily="34" charset="0"/>
                <a:hlinkClick r:id="rId2"/>
              </a:rPr>
              <a:t>chto-takoe-lyubov.net/stikhi-o-lyubvi/kollektsii-stikhov/8779-stixi-pro-saksofon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История саксофона </a:t>
            </a:r>
            <a:r>
              <a:rPr lang="en-US" sz="1600" b="1" dirty="0">
                <a:latin typeface="Arial Black" panose="020B0A04020102020204" pitchFamily="34" charset="0"/>
                <a:hlinkClick r:id="rId3"/>
              </a:rPr>
              <a:t>http://sax-minus.ru/istoriya-saksofona</a:t>
            </a:r>
            <a:r>
              <a:rPr lang="en-US" sz="1600" b="1" dirty="0" smtClean="0">
                <a:latin typeface="Arial Black" panose="020B0A04020102020204" pitchFamily="34" charset="0"/>
                <a:hlinkClick r:id="rId3"/>
              </a:rPr>
              <a:t>/</a:t>
            </a:r>
            <a:endParaRPr lang="ru-RU" sz="1600" b="1" dirty="0" smtClean="0">
              <a:latin typeface="Arial Black" panose="020B0A04020102020204" pitchFamily="34" charset="0"/>
            </a:endParaRPr>
          </a:p>
          <a:p>
            <a:endParaRPr lang="ru-RU" sz="1600" b="1" dirty="0">
              <a:latin typeface="Arial Black" panose="020B0A04020102020204" pitchFamily="34" charset="0"/>
            </a:endParaRPr>
          </a:p>
          <a:p>
            <a:r>
              <a:rPr lang="ru-RU" sz="1600" b="1" dirty="0" smtClean="0">
                <a:latin typeface="Arial Black" panose="020B0A04020102020204" pitchFamily="34" charset="0"/>
              </a:rPr>
              <a:t>Изображения </a:t>
            </a:r>
            <a:r>
              <a:rPr lang="ru-RU" sz="1600" b="1" dirty="0">
                <a:latin typeface="Arial Black" panose="020B0A04020102020204" pitchFamily="34" charset="0"/>
              </a:rPr>
              <a:t>взяты на сайте    </a:t>
            </a:r>
            <a:r>
              <a:rPr lang="ru-RU" sz="1600" b="1" dirty="0">
                <a:latin typeface="Arial Black" panose="020B0A04020102020204" pitchFamily="34" charset="0"/>
                <a:hlinkClick r:id="rId4"/>
              </a:rPr>
              <a:t>http://</a:t>
            </a:r>
            <a:r>
              <a:rPr lang="ru-RU" sz="1600" b="1" dirty="0" smtClean="0">
                <a:latin typeface="Arial Black" panose="020B0A04020102020204" pitchFamily="34" charset="0"/>
                <a:hlinkClick r:id="rId4"/>
              </a:rPr>
              <a:t>yandex.ru</a:t>
            </a:r>
            <a:r>
              <a:rPr lang="ru-RU" sz="1600" b="1" dirty="0" smtClean="0">
                <a:latin typeface="Arial Black" panose="020B0A04020102020204" pitchFamily="34" charset="0"/>
              </a:rPr>
              <a:t>  </a:t>
            </a:r>
            <a:endParaRPr lang="ru-RU" sz="1600" b="1" dirty="0">
              <a:latin typeface="Arial Black" panose="020B0A04020102020204" pitchFamily="34" charset="0"/>
            </a:endParaRPr>
          </a:p>
          <a:p>
            <a:r>
              <a:rPr lang="ru-RU" sz="1600" b="1" dirty="0"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600" b="1" dirty="0">
                <a:latin typeface="Arial Black" panose="020B0A04020102020204" pitchFamily="34" charset="0"/>
                <a:hlinkClick r:id="rId5"/>
              </a:rPr>
              <a:t>https://</a:t>
            </a:r>
            <a:r>
              <a:rPr lang="ru-RU" sz="1600" b="1" dirty="0" smtClean="0">
                <a:latin typeface="Arial Black" panose="020B0A04020102020204" pitchFamily="34" charset="0"/>
                <a:hlinkClick r:id="rId5"/>
              </a:rPr>
              <a:t>yandex.ru/legal/fotki_termsofuse</a:t>
            </a:r>
            <a:r>
              <a:rPr lang="ru-RU" sz="1600" b="1" dirty="0" smtClean="0">
                <a:latin typeface="Arial Black" panose="020B0A04020102020204" pitchFamily="34" charset="0"/>
              </a:rPr>
              <a:t> </a:t>
            </a:r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en-US" sz="1600" b="1" dirty="0" smtClean="0">
              <a:latin typeface="Arial Black" panose="020B0A04020102020204" pitchFamily="34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911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3891" y="241484"/>
            <a:ext cx="5348586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base"/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____________ саксофона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таит в себе много интересного, а длится она почти 2 столетия. В наши дни данный инструмент можно считать самым ярким и современным, ведь его использование уместно в любом стиле музыки. 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204342" y="56818"/>
            <a:ext cx="2803973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История 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2" descr="ÐÐ°ÑÑÐ¸Ð½ÐºÐ¸ Ð¿Ð¾ Ð·Ð°Ð¿ÑÐ¾ÑÑ ÑÐ°ÐºÑÐ¾ÑÐ¾Ð½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58" y="926454"/>
            <a:ext cx="3485469" cy="580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32412"/>
            <a:ext cx="4968552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Изобрел сие «чудо» бельгийский мастер Антуан-Жозеф Сакс (Адольф Сакс). Впервые саксофон появился в 1842 году, и </a:t>
            </a:r>
            <a:r>
              <a:rPr lang="ru-RU" sz="32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игали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на нём 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исключительно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военные __________.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946647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оркестры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4" name="Picture 2" descr="ÐÐ°ÑÑÐ¸Ð½ÐºÐ¸ Ð¿Ð¾ Ð·Ð°Ð¿ÑÐ¾ÑÑ ÑÐ°ÐºÑÐ¾ÑÐ¾Ð½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875">
            <a:off x="2708948" y="556253"/>
            <a:ext cx="5557276" cy="561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Ð°ÑÑÐ¸Ð½ÐºÐ¸ Ð¿Ð¾ Ð·Ð°Ð¿ÑÐ¾ÑÑ ÑÐ°ÐºÑÐ¾ÑÐ¾Ð½ Ð¸Ð³ÑÐ°ÐµÑ Ð¿Ð½Ð³ Ð³Ð¸Ñ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6" y="312798"/>
            <a:ext cx="4321887" cy="653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22385"/>
            <a:ext cx="6264696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/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Большое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перспективное </a:t>
            </a: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будущее в саксофоне увидели :</a:t>
            </a:r>
            <a:endParaRPr lang="ru-RU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 algn="r"/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Равель «Болеро»;</a:t>
            </a:r>
          </a:p>
          <a:p>
            <a:pPr lvl="0"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Ж. Бизе «</a:t>
            </a:r>
            <a:r>
              <a:rPr lang="ru-RU" sz="28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Арлезианка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»;</a:t>
            </a:r>
          </a:p>
          <a:p>
            <a:pPr lvl="0"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А. К. </a:t>
            </a:r>
            <a:r>
              <a:rPr lang="ru-RU" sz="28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Глазунов«Концерт</a:t>
            </a: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саксофона </a:t>
            </a: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оркестром</a:t>
            </a:r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»;</a:t>
            </a:r>
          </a:p>
          <a:p>
            <a:pPr lvl="0"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С. В. Рахманинов «Симфонические танцы»;</a:t>
            </a:r>
          </a:p>
          <a:p>
            <a:pPr lvl="0"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 Равель добавил саксофон в фортепианный цикл М.П. Мусорского «Картинки с выставки»;</a:t>
            </a:r>
          </a:p>
          <a:p>
            <a:pPr lvl="0" algn="r"/>
            <a:r>
              <a:rPr lang="ru-RU" sz="28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С.С. Прокофьев добавил его в </a:t>
            </a:r>
            <a:r>
              <a:rPr lang="ru-RU" sz="28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 ___________________________»</a:t>
            </a:r>
            <a:endParaRPr lang="ru-RU" sz="28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5993251"/>
            <a:ext cx="481093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Ромео и Джульетта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9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7692" l="48185" r="850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93" r="14577"/>
          <a:stretch/>
        </p:blipFill>
        <p:spPr bwMode="auto">
          <a:xfrm>
            <a:off x="4673525" y="188640"/>
            <a:ext cx="4997741" cy="68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522" y="0"/>
            <a:ext cx="5613253" cy="70173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Композиторы говорили о том, что саксофон способен передавать самые яркие </a:t>
            </a:r>
            <a:r>
              <a:rPr lang="ru-RU" sz="3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 их </a:t>
            </a:r>
            <a:r>
              <a:rPr lang="ru-RU" sz="3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произведений благодаря очень выразительному звучанию, которого нет у других инструментов.  Естественно, после такого триумфа, инструмент вышел в массы и нашел большой круг поклонников.</a:t>
            </a:r>
            <a:endParaRPr lang="ru-RU" sz="3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1268760"/>
            <a:ext cx="186140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краски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4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829" y="0"/>
            <a:ext cx="9035857" cy="35394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Саксофон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нашел свою стихию в джазовой музыке, и стал главным солистом, вместе с трубой. С этого момента и началось все самое интересное,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саксофон сыграл значимую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__________ в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истории джазовой музыки.</a:t>
            </a:r>
            <a:endParaRPr lang="ru-RU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6118" y="2348880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роль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12112"/>
            <a:ext cx="4054554" cy="333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16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1101"/>
            <a:ext cx="6683034" cy="64940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Кстати, звукообразующим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элементом на саксофоне является трость (язычок), которая тоже схожа по строению с тростью кларнета. Обычно для её изготовления применяется </a:t>
            </a:r>
            <a:r>
              <a:rPr lang="ru-RU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всем известное растение - ___________ </a:t>
            </a:r>
            <a:r>
              <a:rPr lang="ru-RU" sz="32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однако некоторые модели делаются из синтетических материалов. . </a:t>
            </a:r>
            <a:endParaRPr lang="en-US" sz="32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98489" y="3861048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</a:t>
            </a:r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амыш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5" b="93702" l="6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76672"/>
            <a:ext cx="7085933" cy="709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7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ÑÐ°ÐºÑÐ¾ÑÐ¾Ð½ Ð¸Ð»Ð»ÑÑÑÑÐ°ÑÐ¸Ñ Ð¿Ð½Ð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556792"/>
            <a:ext cx="5321241" cy="532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759"/>
            <a:ext cx="5976664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Возможности саксофона очень широки: по технической подвижности, особенно в легато, он конкурирует </a:t>
            </a:r>
            <a:r>
              <a:rPr lang="ru-RU" sz="3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 таким инструментом как ___________ , </a:t>
            </a:r>
            <a:r>
              <a:rPr lang="ru-RU" sz="3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возможна большая амплитуда вибрации звука, чёткое акцентированное стаккато, </a:t>
            </a:r>
            <a:r>
              <a:rPr lang="ru-RU" sz="3000" b="1" spc="50" dirty="0" err="1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глиссандированные</a:t>
            </a:r>
            <a:r>
              <a:rPr lang="ru-RU" sz="3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переходы с одного </a:t>
            </a:r>
            <a:r>
              <a:rPr lang="ru-RU" sz="3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звука </a:t>
            </a:r>
            <a:r>
              <a:rPr lang="ru-RU" sz="30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другой.</a:t>
            </a:r>
            <a:endParaRPr lang="ru-RU" sz="30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7" y="2698804"/>
            <a:ext cx="210987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кларнет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1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100000">
                        <a14:foregroundMark x1="9440" y1="41200" x2="52480" y2="47800"/>
                        <a14:foregroundMark x1="13440" y1="38400" x2="36640" y2="36200"/>
                        <a14:foregroundMark x1="20960" y1="35000" x2="29600" y2="29400"/>
                        <a14:foregroundMark x1="29600" y1="29400" x2="41600" y2="39400"/>
                        <a14:foregroundMark x1="27680" y1="28000" x2="4480" y2="40200"/>
                        <a14:foregroundMark x1="4800" y1="62200" x2="320" y2="65600"/>
                        <a14:foregroundMark x1="1760" y1="65200" x2="5600" y2="68400"/>
                        <a14:foregroundMark x1="3040" y1="70600" x2="15680" y2="83400"/>
                        <a14:foregroundMark x1="16480" y1="83800" x2="41280" y2="75400"/>
                        <a14:foregroundMark x1="26240" y1="84200" x2="30400" y2="93200"/>
                        <a14:foregroundMark x1="31040" y1="93800" x2="58720" y2="82400"/>
                        <a14:foregroundMark x1="41120" y1="91800" x2="77600" y2="79600"/>
                        <a14:foregroundMark x1="53120" y1="40200" x2="74080" y2="51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71194"/>
            <a:ext cx="7596336" cy="607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4418" y="260647"/>
            <a:ext cx="8604448" cy="62940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1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Известно, что саксофон </a:t>
            </a:r>
            <a:r>
              <a:rPr lang="ru-RU" sz="31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исполняет главную тему в пьесе «Старый замок» из цикла «Картинки с выставки» Модеста Мусоргского в </a:t>
            </a:r>
            <a:r>
              <a:rPr lang="ru-RU" sz="31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оркестровке Мориса </a:t>
            </a:r>
            <a:r>
              <a:rPr lang="ru-RU" sz="31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Равеля, а также </a:t>
            </a:r>
            <a:r>
              <a:rPr lang="ru-RU" sz="31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лиричное </a:t>
            </a:r>
            <a:r>
              <a:rPr lang="ru-RU" sz="31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соло </a:t>
            </a:r>
            <a:r>
              <a:rPr lang="ru-RU" sz="31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               в </a:t>
            </a:r>
            <a:r>
              <a:rPr lang="ru-RU" sz="31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среднем разделе </a:t>
            </a:r>
            <a:r>
              <a:rPr lang="ru-RU" sz="31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      первой части                                       произведения                                             Сергея                                              Рахманинова                                «Симфонические                            __________ ».</a:t>
            </a:r>
            <a:endParaRPr lang="ru-RU" sz="31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55498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танцы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0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585</TotalTime>
  <Words>509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66</cp:revision>
  <dcterms:created xsi:type="dcterms:W3CDTF">2014-07-30T09:55:10Z</dcterms:created>
  <dcterms:modified xsi:type="dcterms:W3CDTF">2018-07-29T13:16:40Z</dcterms:modified>
</cp:coreProperties>
</file>