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260" r:id="rId3"/>
    <p:sldId id="283" r:id="rId4"/>
    <p:sldId id="312" r:id="rId5"/>
    <p:sldId id="271" r:id="rId6"/>
    <p:sldId id="284" r:id="rId7"/>
    <p:sldId id="311" r:id="rId8"/>
    <p:sldId id="272" r:id="rId9"/>
    <p:sldId id="285" r:id="rId10"/>
    <p:sldId id="310" r:id="rId11"/>
    <p:sldId id="273" r:id="rId12"/>
    <p:sldId id="295" r:id="rId13"/>
    <p:sldId id="309" r:id="rId14"/>
    <p:sldId id="274" r:id="rId15"/>
    <p:sldId id="296" r:id="rId16"/>
    <p:sldId id="305" r:id="rId17"/>
    <p:sldId id="275" r:id="rId18"/>
    <p:sldId id="297" r:id="rId19"/>
    <p:sldId id="304" r:id="rId20"/>
    <p:sldId id="277" r:id="rId21"/>
    <p:sldId id="298" r:id="rId22"/>
    <p:sldId id="303" r:id="rId23"/>
    <p:sldId id="278" r:id="rId24"/>
    <p:sldId id="299" r:id="rId25"/>
    <p:sldId id="302" r:id="rId26"/>
    <p:sldId id="279" r:id="rId27"/>
    <p:sldId id="300" r:id="rId28"/>
    <p:sldId id="301" r:id="rId29"/>
    <p:sldId id="317" r:id="rId30"/>
    <p:sldId id="280" r:id="rId31"/>
    <p:sldId id="294" r:id="rId32"/>
    <p:sldId id="335" r:id="rId33"/>
    <p:sldId id="262" r:id="rId34"/>
    <p:sldId id="315" r:id="rId35"/>
    <p:sldId id="316" r:id="rId36"/>
    <p:sldId id="314" r:id="rId37"/>
    <p:sldId id="321" r:id="rId38"/>
    <p:sldId id="320" r:id="rId39"/>
    <p:sldId id="313" r:id="rId40"/>
    <p:sldId id="322" r:id="rId41"/>
    <p:sldId id="319" r:id="rId42"/>
    <p:sldId id="318" r:id="rId43"/>
    <p:sldId id="263" r:id="rId44"/>
    <p:sldId id="340" r:id="rId45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33CC"/>
    <a:srgbClr val="0066FF"/>
    <a:srgbClr val="0099FF"/>
    <a:srgbClr val="CCECFF"/>
    <a:srgbClr val="CCFFFF"/>
    <a:srgbClr val="FFFFFF"/>
    <a:srgbClr val="003399"/>
    <a:srgbClr val="00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60"/>
  </p:normalViewPr>
  <p:slideViewPr>
    <p:cSldViewPr>
      <p:cViewPr varScale="1">
        <p:scale>
          <a:sx n="87" d="100"/>
          <a:sy n="87" d="100"/>
        </p:scale>
        <p:origin x="-738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F1F7B-CC31-4C29-B413-F596D3175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1DEE4-7880-4492-8835-26E6E20F6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5636E-9075-4628-B919-3D7D6C3B8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CD6F2-D125-4B72-BDA8-5D8A0BA90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CDCCE-FFA5-45CC-BE97-0C10C4CE4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6F91A-738B-4330-A20E-752207F0D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2E634-C1E7-4CB3-A9B4-EDE45A585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0CEFC-2675-44A9-9F82-4483B37DA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CE46C-5D13-4B2A-97A6-AB3BAB5F4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3686E-4C9C-4679-83ED-49266A210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76971-A747-4072-B58D-37B06755A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99AE5D-2ED0-4262-B5C4-C45B8A3EF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3.png"/><Relationship Id="rId2" Type="http://schemas.openxmlformats.org/officeDocument/2006/relationships/slide" Target="slide3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7" Type="http://schemas.openxmlformats.org/officeDocument/2006/relationships/image" Target="../media/image7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image" Target="../media/image7.png"/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7" Type="http://schemas.openxmlformats.org/officeDocument/2006/relationships/image" Target="../media/image3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7" Type="http://schemas.openxmlformats.org/officeDocument/2006/relationships/image" Target="../media/image7.png"/><Relationship Id="rId2" Type="http://schemas.openxmlformats.org/officeDocument/2006/relationships/slide" Target="slide4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7" Type="http://schemas.openxmlformats.org/officeDocument/2006/relationships/image" Target="../media/image3.png"/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7.png"/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7" Type="http://schemas.openxmlformats.org/officeDocument/2006/relationships/image" Target="../media/image7.png"/><Relationship Id="rId2" Type="http://schemas.openxmlformats.org/officeDocument/2006/relationships/slide" Target="slide4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3.xml"/><Relationship Id="rId4" Type="http://schemas.openxmlformats.org/officeDocument/2006/relationships/image" Target="../media/image9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3.xml"/><Relationship Id="rId4" Type="http://schemas.openxmlformats.org/officeDocument/2006/relationships/image" Target="../media/image9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3.xml"/><Relationship Id="rId4" Type="http://schemas.openxmlformats.org/officeDocument/2006/relationships/image" Target="../media/image9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3.xml"/><Relationship Id="rId4" Type="http://schemas.openxmlformats.org/officeDocument/2006/relationships/image" Target="../media/image9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3.xml"/><Relationship Id="rId4" Type="http://schemas.openxmlformats.org/officeDocument/2006/relationships/image" Target="../media/image9.gi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3.xml"/><Relationship Id="rId4" Type="http://schemas.openxmlformats.org/officeDocument/2006/relationships/image" Target="../media/image9.gi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3.xml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3.xml"/><Relationship Id="rId4" Type="http://schemas.openxmlformats.org/officeDocument/2006/relationships/image" Target="../media/image9.gi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3.xml"/><Relationship Id="rId4" Type="http://schemas.openxmlformats.org/officeDocument/2006/relationships/image" Target="../media/image9.gi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3.xml"/><Relationship Id="rId4" Type="http://schemas.openxmlformats.org/officeDocument/2006/relationships/image" Target="../media/image9.gi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lamastar.ru/games/85-intellektualnaya-igra-dlya-detey-yunyy-millioner.html" TargetMode="External"/><Relationship Id="rId2" Type="http://schemas.openxmlformats.org/officeDocument/2006/relationships/hyperlink" Target="https://&#1091;&#1088;&#1086;&#1082;.&#1088;&#1092;/library/shablon_igri_kto_hochet_stat_millionerom_192031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7" Type="http://schemas.openxmlformats.org/officeDocument/2006/relationships/image" Target="../media/image7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image" Target="../media/image7.png"/><Relationship Id="rId2" Type="http://schemas.openxmlformats.org/officeDocument/2006/relationships/slide" Target="slide3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843558"/>
            <a:ext cx="3533582" cy="345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851670"/>
            <a:ext cx="3071996" cy="351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Desktop\Questi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288" y="0"/>
            <a:ext cx="2566349" cy="2416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54645" y="26749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800" dirty="0">
                <a:solidFill>
                  <a:srgbClr val="0033CC"/>
                </a:solidFill>
              </a:rPr>
              <a:t>Вопросы для </a:t>
            </a:r>
            <a:r>
              <a:rPr lang="ru-RU" sz="1800" dirty="0" smtClean="0">
                <a:solidFill>
                  <a:srgbClr val="0033CC"/>
                </a:solidFill>
              </a:rPr>
              <a:t>шестого</a:t>
            </a:r>
            <a:r>
              <a:rPr lang="ru-RU" sz="1800" dirty="0" smtClean="0">
                <a:solidFill>
                  <a:srgbClr val="0033CC"/>
                </a:solidFill>
              </a:rPr>
              <a:t> </a:t>
            </a:r>
            <a:r>
              <a:rPr lang="ru-RU" sz="1800" dirty="0">
                <a:solidFill>
                  <a:srgbClr val="0033CC"/>
                </a:solidFill>
              </a:rPr>
              <a:t>участника игры</a:t>
            </a:r>
          </a:p>
          <a:p>
            <a:pPr algn="ctr"/>
            <a:r>
              <a:rPr lang="ru-RU" sz="1800" dirty="0">
                <a:solidFill>
                  <a:srgbClr val="0033CC"/>
                </a:solidFill>
              </a:rPr>
              <a:t>«Кто хочет стать </a:t>
            </a:r>
            <a:r>
              <a:rPr lang="ru-RU" sz="1800" dirty="0" smtClean="0">
                <a:solidFill>
                  <a:srgbClr val="0033CC"/>
                </a:solidFill>
              </a:rPr>
              <a:t>миллионером?»</a:t>
            </a:r>
            <a:endParaRPr lang="ru-RU" sz="1800" dirty="0">
              <a:solidFill>
                <a:srgbClr val="0033CC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66256" y="4297396"/>
            <a:ext cx="59046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Автор:  </a:t>
            </a:r>
            <a:r>
              <a:rPr lang="ru-RU" sz="1400" dirty="0">
                <a:solidFill>
                  <a:srgbClr val="0033CC"/>
                </a:solidFill>
                <a:latin typeface="Arial"/>
              </a:rPr>
              <a:t>Чубаева Наталья Николаевна,  воспитатель группы продлённого дня, первой квалификационной категории, МОУ «С(К)ОШИ №4», город Магнитогорск, Челябинская область, 2018</a:t>
            </a:r>
            <a:endParaRPr lang="ru-RU" sz="1400" dirty="0">
              <a:solidFill>
                <a:srgbClr val="0033CC"/>
              </a:solidFill>
              <a:latin typeface="Arial"/>
            </a:endParaRPr>
          </a:p>
        </p:txBody>
      </p:sp>
    </p:spTree>
  </p:cSld>
  <p:clrMapOvr>
    <a:masterClrMapping/>
  </p:clrMapOvr>
  <p:transition>
    <p:sndAc>
      <p:stSnd>
        <p:snd r:embed="rId2" name="NEXT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8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9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AutoShape 10"/>
          <p:cNvSpPr>
            <a:spLocks noChangeArrowheads="1"/>
          </p:cNvSpPr>
          <p:nvPr/>
        </p:nvSpPr>
        <p:spPr bwMode="auto">
          <a:xfrm>
            <a:off x="3000376" y="658415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297" name="WordArt 11"/>
          <p:cNvSpPr>
            <a:spLocks noChangeArrowheads="1" noChangeShapeType="1" noTextEdit="1"/>
          </p:cNvSpPr>
          <p:nvPr/>
        </p:nvSpPr>
        <p:spPr bwMode="auto">
          <a:xfrm>
            <a:off x="4859337" y="682985"/>
            <a:ext cx="2324100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3500" name="WordArt 12"/>
          <p:cNvSpPr>
            <a:spLocks noChangeArrowheads="1" noChangeShapeType="1" noTextEdit="1"/>
          </p:cNvSpPr>
          <p:nvPr/>
        </p:nvSpPr>
        <p:spPr bwMode="auto">
          <a:xfrm>
            <a:off x="3393281" y="1563638"/>
            <a:ext cx="5256213" cy="140374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первые 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несгораемые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очков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3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83" y="291108"/>
            <a:ext cx="371316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3000">
    <p:sndAc>
      <p:stSnd>
        <p:snd r:embed="rId2" name="NEX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13316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3317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</a:t>
            </a:r>
          </a:p>
        </p:txBody>
      </p:sp>
      <p:sp>
        <p:nvSpPr>
          <p:cNvPr id="13318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3319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3320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3321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3322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3323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13324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13325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3326" name="Oval 19"/>
          <p:cNvSpPr>
            <a:spLocks noChangeArrowheads="1"/>
          </p:cNvSpPr>
          <p:nvPr/>
        </p:nvSpPr>
        <p:spPr bwMode="auto">
          <a:xfrm>
            <a:off x="3995738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3327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250031"/>
            <a:ext cx="309562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0" name="AutoShape 24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13331" name="AutoShape 25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pic>
        <p:nvPicPr>
          <p:cNvPr id="21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user\Desktop\161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2339976" y="1221581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89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 smtClean="0"/>
              <a:t>К </a:t>
            </a:r>
            <a:r>
              <a:rPr lang="ru-RU" sz="2400" b="1" dirty="0"/>
              <a:t>чему, согласно народной примете, ласточки летают низко? 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1434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/>
            <a:endParaRPr lang="ru-RU" sz="2400" b="1" dirty="0" smtClean="0"/>
          </a:p>
          <a:p>
            <a:pPr lvl="0" algn="ctr"/>
            <a:endParaRPr lang="ru-RU" sz="2400" b="1" dirty="0" smtClean="0"/>
          </a:p>
          <a:p>
            <a:pPr lvl="0"/>
            <a:r>
              <a:rPr lang="en-US" sz="2400" b="1" dirty="0" smtClean="0"/>
              <a:t>D</a:t>
            </a:r>
            <a:r>
              <a:rPr lang="ru-RU" sz="2400" b="1" dirty="0" smtClean="0"/>
              <a:t>. </a:t>
            </a:r>
            <a:r>
              <a:rPr lang="ru-RU" sz="2000" b="1" dirty="0"/>
              <a:t>к</a:t>
            </a:r>
            <a:r>
              <a:rPr lang="ru-RU" sz="2000" b="1" dirty="0" smtClean="0"/>
              <a:t> туману</a:t>
            </a:r>
            <a:endParaRPr lang="ru-RU" sz="2000" b="1" dirty="0">
              <a:solidFill>
                <a:srgbClr val="000000"/>
              </a:solidFill>
            </a:endParaRPr>
          </a:p>
          <a:p>
            <a:r>
              <a:rPr lang="ru-RU" sz="2800" b="1" dirty="0" smtClean="0"/>
              <a:t>                            </a:t>
            </a:r>
          </a:p>
          <a:p>
            <a:endParaRPr lang="ru-RU" sz="2800" b="1" dirty="0"/>
          </a:p>
        </p:txBody>
      </p:sp>
      <p:sp>
        <p:nvSpPr>
          <p:cNvPr id="17414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. </a:t>
            </a:r>
            <a:r>
              <a:rPr lang="ru-RU" sz="2000" b="1" dirty="0"/>
              <a:t>к</a:t>
            </a:r>
            <a:r>
              <a:rPr lang="ru-RU" sz="2000" b="1" dirty="0" smtClean="0"/>
              <a:t> морозу </a:t>
            </a:r>
            <a:endParaRPr lang="ru-RU" sz="2000" b="1" dirty="0"/>
          </a:p>
        </p:txBody>
      </p:sp>
      <p:sp>
        <p:nvSpPr>
          <p:cNvPr id="17415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C</a:t>
            </a:r>
            <a:r>
              <a:rPr lang="ru-RU" b="1" dirty="0" smtClean="0"/>
              <a:t>. </a:t>
            </a:r>
            <a:r>
              <a:rPr lang="ru-RU" sz="2000" b="1" dirty="0"/>
              <a:t>к</a:t>
            </a:r>
            <a:r>
              <a:rPr lang="ru-RU" sz="2000" b="1" dirty="0" smtClean="0"/>
              <a:t> листопаду </a:t>
            </a:r>
            <a:endParaRPr lang="ru-RU" sz="2000" b="1" dirty="0"/>
          </a:p>
        </p:txBody>
      </p:sp>
      <p:sp>
        <p:nvSpPr>
          <p:cNvPr id="1434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11872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 smtClean="0"/>
              <a:t>А</a:t>
            </a:r>
            <a:r>
              <a:rPr lang="ru-RU" sz="1800" b="1" dirty="0" smtClean="0"/>
              <a:t>. </a:t>
            </a:r>
            <a:r>
              <a:rPr lang="ru-RU" sz="2000" b="1" dirty="0" smtClean="0"/>
              <a:t>к дождю </a:t>
            </a:r>
            <a:endParaRPr lang="ru-RU" sz="2000" b="1" dirty="0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17426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3995738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4356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250031"/>
            <a:ext cx="309562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7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0200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8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9" name="AutoShape 24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14360" name="AutoShape 25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pic>
        <p:nvPicPr>
          <p:cNvPr id="26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user\Desktop\1610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6"/>
                  </p:tgtEl>
                </p:cond>
              </p:nextCondLst>
            </p:seq>
          </p:childTnLst>
        </p:cTn>
      </p:par>
    </p:tnLst>
    <p:bldLst>
      <p:bldP spid="17414" grpId="0" animBg="1"/>
      <p:bldP spid="174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8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9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AutoShape 10"/>
          <p:cNvSpPr>
            <a:spLocks noChangeArrowheads="1"/>
          </p:cNvSpPr>
          <p:nvPr/>
        </p:nvSpPr>
        <p:spPr bwMode="auto">
          <a:xfrm>
            <a:off x="3036887" y="799181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5369" name="WordArt 11"/>
          <p:cNvSpPr>
            <a:spLocks noChangeArrowheads="1" noChangeShapeType="1" noTextEdit="1"/>
          </p:cNvSpPr>
          <p:nvPr/>
        </p:nvSpPr>
        <p:spPr bwMode="auto">
          <a:xfrm>
            <a:off x="4788024" y="887883"/>
            <a:ext cx="2324100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2476" name="WordArt 12"/>
          <p:cNvSpPr>
            <a:spLocks noChangeArrowheads="1" noChangeShapeType="1" noTextEdit="1"/>
          </p:cNvSpPr>
          <p:nvPr/>
        </p:nvSpPr>
        <p:spPr bwMode="auto">
          <a:xfrm>
            <a:off x="3816062" y="1635646"/>
            <a:ext cx="4824412" cy="12418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увеличили </a:t>
            </a:r>
          </a:p>
          <a:p>
            <a:pPr algn="ctr"/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Количество очков</a:t>
            </a:r>
            <a:endParaRPr lang="ru-RU" sz="3600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3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7039"/>
            <a:ext cx="371316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16388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6389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16390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6391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6392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100 000</a:t>
            </a:r>
          </a:p>
        </p:txBody>
      </p:sp>
      <p:sp>
        <p:nvSpPr>
          <p:cNvPr id="16393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6394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16395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16396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16397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6398" name="Oval 19"/>
          <p:cNvSpPr>
            <a:spLocks noChangeArrowheads="1"/>
          </p:cNvSpPr>
          <p:nvPr/>
        </p:nvSpPr>
        <p:spPr bwMode="auto">
          <a:xfrm>
            <a:off x="3995738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6399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250031"/>
            <a:ext cx="309562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1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2339976" y="1221581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8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 smtClean="0"/>
              <a:t>Что </a:t>
            </a:r>
            <a:r>
              <a:rPr lang="ru-RU" sz="2400" b="1" dirty="0"/>
              <a:t>было знаком высшего отличия испанской утки из сказки «Гадкий утенок»? 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2150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.</a:t>
            </a:r>
            <a:r>
              <a:rPr lang="ru-RU" sz="2000" b="1" dirty="0" smtClean="0"/>
              <a:t> </a:t>
            </a:r>
            <a:r>
              <a:rPr lang="ru-RU" sz="2000" b="1" dirty="0"/>
              <a:t>б</a:t>
            </a:r>
            <a:r>
              <a:rPr lang="ru-RU" sz="2000" b="1" dirty="0" smtClean="0"/>
              <a:t>антик на шее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17414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B</a:t>
            </a:r>
            <a:r>
              <a:rPr lang="ru-RU" sz="2000" b="1" dirty="0" smtClean="0"/>
              <a:t>.колечко на лапке </a:t>
            </a:r>
            <a:endParaRPr lang="ru-RU" b="1" dirty="0"/>
          </a:p>
        </p:txBody>
      </p:sp>
      <p:sp>
        <p:nvSpPr>
          <p:cNvPr id="17415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400" b="1" dirty="0" smtClean="0"/>
              <a:t>C</a:t>
            </a:r>
            <a:r>
              <a:rPr lang="ru-RU" sz="2400" b="1" dirty="0" smtClean="0"/>
              <a:t>.</a:t>
            </a:r>
            <a:r>
              <a:rPr lang="en-US" sz="2400" b="1" dirty="0"/>
              <a:t> </a:t>
            </a:r>
            <a:r>
              <a:rPr lang="ru-RU" sz="2000" b="1" dirty="0" smtClean="0"/>
              <a:t>красный лоскуток</a:t>
            </a:r>
            <a:endParaRPr lang="ru-RU" sz="2800" b="1" dirty="0"/>
          </a:p>
        </p:txBody>
      </p:sp>
      <p:sp>
        <p:nvSpPr>
          <p:cNvPr id="21512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/>
            <a:r>
              <a:rPr lang="ru-RU" sz="2400" b="1" dirty="0" smtClean="0"/>
              <a:t>А</a:t>
            </a:r>
            <a:r>
              <a:rPr lang="ru-RU" b="1" dirty="0" smtClean="0"/>
              <a:t>. </a:t>
            </a:r>
            <a:r>
              <a:rPr lang="ru-RU" sz="2000" b="1" dirty="0" smtClean="0"/>
              <a:t>яркий хохолок</a:t>
            </a:r>
            <a:endParaRPr lang="ru-RU" sz="2000" b="1" dirty="0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17425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7427" name="Oval 19"/>
          <p:cNvSpPr>
            <a:spLocks noChangeArrowheads="1"/>
          </p:cNvSpPr>
          <p:nvPr/>
        </p:nvSpPr>
        <p:spPr bwMode="auto">
          <a:xfrm>
            <a:off x="3995738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7428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250031"/>
            <a:ext cx="309562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9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0200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0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2"/>
                  </p:tgtEl>
                </p:cond>
              </p:nextCondLst>
            </p:seq>
          </p:childTnLst>
        </p:cTn>
      </p:par>
    </p:tnLst>
    <p:bldLst>
      <p:bldP spid="21509" grpId="0" animBg="1"/>
      <p:bldP spid="215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8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9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AutoShape 10"/>
          <p:cNvSpPr>
            <a:spLocks noChangeArrowheads="1"/>
          </p:cNvSpPr>
          <p:nvPr/>
        </p:nvSpPr>
        <p:spPr bwMode="auto">
          <a:xfrm>
            <a:off x="2946788" y="792769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8441" name="WordArt 11"/>
          <p:cNvSpPr>
            <a:spLocks noChangeArrowheads="1" noChangeShapeType="1" noTextEdit="1"/>
          </p:cNvSpPr>
          <p:nvPr/>
        </p:nvSpPr>
        <p:spPr bwMode="auto">
          <a:xfrm>
            <a:off x="4860989" y="860251"/>
            <a:ext cx="2324100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Правильно!</a:t>
            </a:r>
          </a:p>
        </p:txBody>
      </p:sp>
      <p:sp>
        <p:nvSpPr>
          <p:cNvPr id="58380" name="WordArt 12"/>
          <p:cNvSpPr>
            <a:spLocks noChangeArrowheads="1" noChangeShapeType="1" noTextEdit="1"/>
          </p:cNvSpPr>
          <p:nvPr/>
        </p:nvSpPr>
        <p:spPr bwMode="auto">
          <a:xfrm>
            <a:off x="4163113" y="1635646"/>
            <a:ext cx="4464298" cy="12418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Теперь у вас</a:t>
            </a:r>
          </a:p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50 000 </a:t>
            </a:r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очков! </a:t>
            </a:r>
            <a:endParaRPr lang="ru-RU" sz="3600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3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7039"/>
            <a:ext cx="371316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4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19460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9461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19462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9463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9464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100 000</a:t>
            </a:r>
          </a:p>
        </p:txBody>
      </p:sp>
      <p:sp>
        <p:nvSpPr>
          <p:cNvPr id="19465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19466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19467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19468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19469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9470" name="Oval 19"/>
          <p:cNvSpPr>
            <a:spLocks noChangeArrowheads="1"/>
          </p:cNvSpPr>
          <p:nvPr/>
        </p:nvSpPr>
        <p:spPr bwMode="auto">
          <a:xfrm>
            <a:off x="3995738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9471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250031"/>
            <a:ext cx="309562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3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2339976" y="1221581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 smtClean="0"/>
              <a:t>Где </a:t>
            </a:r>
            <a:r>
              <a:rPr lang="ru-RU" sz="2400" b="1" dirty="0"/>
              <a:t>спит медведь зимой? 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2560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. </a:t>
            </a:r>
            <a:r>
              <a:rPr lang="ru-RU" sz="2000" b="1" dirty="0"/>
              <a:t>в</a:t>
            </a:r>
            <a:r>
              <a:rPr lang="ru-RU" sz="2000" b="1" dirty="0" smtClean="0"/>
              <a:t> скворечнике </a:t>
            </a:r>
            <a:endParaRPr lang="ru-RU" sz="2000" b="1" dirty="0"/>
          </a:p>
        </p:txBody>
      </p:sp>
      <p:sp>
        <p:nvSpPr>
          <p:cNvPr id="20486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B</a:t>
            </a:r>
            <a:r>
              <a:rPr lang="ru-RU" sz="2400" b="1" dirty="0"/>
              <a:t>. </a:t>
            </a:r>
            <a:r>
              <a:rPr lang="ru-RU" sz="2000" b="1" dirty="0"/>
              <a:t>в</a:t>
            </a:r>
            <a:r>
              <a:rPr lang="ru-RU" sz="2000" b="1" dirty="0" smtClean="0"/>
              <a:t> берлоге</a:t>
            </a:r>
            <a:r>
              <a:rPr lang="ru-RU" sz="2000" b="1" dirty="0"/>
              <a:t>,  </a:t>
            </a:r>
          </a:p>
        </p:txBody>
      </p:sp>
      <p:sp>
        <p:nvSpPr>
          <p:cNvPr id="25607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C</a:t>
            </a:r>
            <a:r>
              <a:rPr lang="ru-RU" b="1" dirty="0" smtClean="0"/>
              <a:t>. </a:t>
            </a:r>
            <a:r>
              <a:rPr lang="ru-RU" sz="2000" b="1" dirty="0"/>
              <a:t>в</a:t>
            </a:r>
            <a:r>
              <a:rPr lang="ru-RU" sz="2000" b="1" dirty="0" smtClean="0"/>
              <a:t> норе</a:t>
            </a:r>
            <a:endParaRPr lang="ru-RU" sz="2000" b="1" dirty="0"/>
          </a:p>
        </p:txBody>
      </p:sp>
      <p:sp>
        <p:nvSpPr>
          <p:cNvPr id="20488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 smtClean="0"/>
              <a:t>А. </a:t>
            </a:r>
            <a:r>
              <a:rPr lang="ru-RU" sz="2000" b="1" dirty="0" smtClean="0"/>
              <a:t>В конуре  </a:t>
            </a:r>
            <a:endParaRPr lang="ru-RU" sz="2000" b="1" dirty="0"/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25618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auto">
          <a:xfrm>
            <a:off x="3995738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0500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250031"/>
            <a:ext cx="309562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1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0200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2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8"/>
                  </p:tgtEl>
                </p:cond>
              </p:nextCondLst>
            </p:seq>
          </p:childTnLst>
        </p:cTn>
      </p:par>
    </p:tnLst>
    <p:bldLst>
      <p:bldP spid="25605" grpId="0" animBg="1"/>
      <p:bldP spid="2560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8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9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AutoShape 10"/>
          <p:cNvSpPr>
            <a:spLocks noChangeArrowheads="1"/>
          </p:cNvSpPr>
          <p:nvPr/>
        </p:nvSpPr>
        <p:spPr bwMode="auto">
          <a:xfrm>
            <a:off x="2946253" y="875004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1513" name="WordArt 11"/>
          <p:cNvSpPr>
            <a:spLocks noChangeArrowheads="1" noChangeShapeType="1" noTextEdit="1"/>
          </p:cNvSpPr>
          <p:nvPr/>
        </p:nvSpPr>
        <p:spPr bwMode="auto">
          <a:xfrm>
            <a:off x="4859338" y="962621"/>
            <a:ext cx="2324100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7356" name="WordArt 12"/>
          <p:cNvSpPr>
            <a:spLocks noChangeArrowheads="1" noChangeShapeType="1" noTextEdit="1"/>
          </p:cNvSpPr>
          <p:nvPr/>
        </p:nvSpPr>
        <p:spPr bwMode="auto">
          <a:xfrm>
            <a:off x="3697216" y="1635646"/>
            <a:ext cx="5040312" cy="1457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 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несгораемые  100 000 очков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3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7039"/>
            <a:ext cx="371316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3000">
    <p:sndAc>
      <p:stSnd>
        <p:snd r:embed="rId2" name="NEX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53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4101" name="AutoShape 67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4102" name="AutoShape 68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</a:t>
            </a:r>
          </a:p>
        </p:txBody>
      </p:sp>
      <p:sp>
        <p:nvSpPr>
          <p:cNvPr id="4103" name="AutoShape 69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4104" name="AutoShape 70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4105" name="AutoShape 71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4106" name="AutoShape 72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4107" name="AutoShape 73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4108" name="AutoShape 74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4109" name="AutoShape 75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4110" name="Oval 77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50/50</a:t>
            </a:r>
          </a:p>
        </p:txBody>
      </p:sp>
      <p:grpSp>
        <p:nvGrpSpPr>
          <p:cNvPr id="4111" name="Group 90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2517" y="119"/>
            <a:chExt cx="680" cy="635"/>
          </a:xfrm>
        </p:grpSpPr>
        <p:sp>
          <p:nvSpPr>
            <p:cNvPr id="4112" name="Oval 78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113" name="Picture 8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4" name="Picture 8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5" name="Picture 8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" y="377916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874" y="141685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22532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2533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22534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2535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22536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100 000</a:t>
            </a:r>
          </a:p>
        </p:txBody>
      </p:sp>
      <p:sp>
        <p:nvSpPr>
          <p:cNvPr id="22537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22538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22539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22540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22541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2542" name="Group 20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2517" y="119"/>
            <a:chExt cx="680" cy="635"/>
          </a:xfrm>
        </p:grpSpPr>
        <p:sp>
          <p:nvSpPr>
            <p:cNvPr id="22544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2545" name="Picture 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6" name="Picture 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7" name="Picture 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2339976" y="1221581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8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 smtClean="0"/>
              <a:t>Как </a:t>
            </a:r>
            <a:r>
              <a:rPr lang="ru-RU" sz="2400" b="1" dirty="0"/>
              <a:t>называется теплая вязаная одежда? 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2355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C</a:t>
            </a:r>
            <a:r>
              <a:rPr lang="ru-RU" sz="2400" b="1" dirty="0" smtClean="0"/>
              <a:t>. </a:t>
            </a:r>
            <a:r>
              <a:rPr lang="ru-RU" sz="2000" b="1" dirty="0" smtClean="0"/>
              <a:t>трикотаж</a:t>
            </a:r>
            <a:r>
              <a:rPr lang="ru-RU" sz="2400" b="1" dirty="0" smtClean="0"/>
              <a:t> </a:t>
            </a:r>
            <a:endParaRPr lang="ru-RU" sz="2000" b="1" dirty="0"/>
          </a:p>
        </p:txBody>
      </p:sp>
      <p:sp>
        <p:nvSpPr>
          <p:cNvPr id="29702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/>
            <a:endParaRPr lang="ru-RU" sz="2400" b="1" dirty="0" smtClean="0"/>
          </a:p>
          <a:p>
            <a:pPr lvl="0"/>
            <a:r>
              <a:rPr lang="en-US" sz="2400" b="1" dirty="0" smtClean="0"/>
              <a:t>B</a:t>
            </a:r>
            <a:r>
              <a:rPr lang="ru-RU" sz="2400" b="1" dirty="0" smtClean="0"/>
              <a:t>.</a:t>
            </a:r>
            <a:r>
              <a:rPr lang="ru-RU" sz="2000" b="1" dirty="0" smtClean="0">
                <a:solidFill>
                  <a:srgbClr val="000000"/>
                </a:solidFill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</a:rPr>
              <a:t>двакотаж</a:t>
            </a:r>
            <a:endParaRPr lang="ru-RU" sz="2000" b="1" dirty="0">
              <a:solidFill>
                <a:srgbClr val="000000"/>
              </a:solidFill>
            </a:endParaRPr>
          </a:p>
          <a:p>
            <a:r>
              <a:rPr lang="ru-RU" b="1" dirty="0" smtClean="0"/>
              <a:t>  </a:t>
            </a:r>
            <a:endParaRPr lang="ru-RU" b="1" dirty="0"/>
          </a:p>
        </p:txBody>
      </p:sp>
      <p:sp>
        <p:nvSpPr>
          <p:cNvPr id="23559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/>
            <a:endParaRPr lang="ru-RU" sz="2400" b="1" dirty="0" smtClean="0"/>
          </a:p>
          <a:p>
            <a:pPr lvl="0"/>
            <a:r>
              <a:rPr lang="en-US" sz="2400" b="1" dirty="0" smtClean="0"/>
              <a:t>C</a:t>
            </a:r>
            <a:r>
              <a:rPr lang="ru-RU" sz="2400" b="1" dirty="0" smtClean="0"/>
              <a:t>.</a:t>
            </a:r>
            <a:r>
              <a:rPr lang="ru-RU" sz="2000" dirty="0" smtClean="0">
                <a:solidFill>
                  <a:srgbClr val="000000"/>
                </a:solidFill>
              </a:rPr>
              <a:t>.</a:t>
            </a:r>
            <a:r>
              <a:rPr lang="ru-RU" sz="2000" b="1" dirty="0" err="1" smtClean="0">
                <a:solidFill>
                  <a:srgbClr val="000000"/>
                </a:solidFill>
              </a:rPr>
              <a:t>пятькошек</a:t>
            </a:r>
            <a:endParaRPr lang="ru-RU" sz="2000" b="1" dirty="0">
              <a:solidFill>
                <a:srgbClr val="000000"/>
              </a:solidFill>
            </a:endParaRPr>
          </a:p>
          <a:p>
            <a:endParaRPr lang="ru-RU" b="1" dirty="0"/>
          </a:p>
        </p:txBody>
      </p:sp>
      <p:sp>
        <p:nvSpPr>
          <p:cNvPr id="2970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 smtClean="0"/>
              <a:t>А. </a:t>
            </a:r>
            <a:r>
              <a:rPr lang="ru-RU" sz="2000" b="1" dirty="0" err="1" smtClean="0"/>
              <a:t>разкотаж</a:t>
            </a:r>
            <a:r>
              <a:rPr lang="ru-RU" sz="2000" dirty="0" smtClean="0">
                <a:solidFill>
                  <a:srgbClr val="000000"/>
                </a:solidFill>
              </a:rPr>
              <a:t> </a:t>
            </a:r>
            <a:endParaRPr lang="ru-RU" sz="2400" b="1" dirty="0"/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23565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100 000</a:t>
            </a:r>
          </a:p>
        </p:txBody>
      </p:sp>
      <p:sp>
        <p:nvSpPr>
          <p:cNvPr id="23566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23568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6914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3571" name="Group 20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2517" y="119"/>
            <a:chExt cx="680" cy="635"/>
          </a:xfrm>
        </p:grpSpPr>
        <p:sp>
          <p:nvSpPr>
            <p:cNvPr id="23573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3574" name="Picture 2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5" name="Picture 2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6" name="Picture 2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user\Desktop\1610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7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14"/>
                  </p:tgtEl>
                </p:cond>
              </p:nextCondLst>
            </p:seq>
          </p:childTnLst>
        </p:cTn>
      </p:par>
    </p:tnLst>
    <p:bldLst>
      <p:bldP spid="29702" grpId="0" animBg="1"/>
      <p:bldP spid="2970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8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9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AutoShape 10"/>
          <p:cNvSpPr>
            <a:spLocks noChangeArrowheads="1"/>
          </p:cNvSpPr>
          <p:nvPr/>
        </p:nvSpPr>
        <p:spPr bwMode="auto">
          <a:xfrm>
            <a:off x="3036887" y="869102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585" name="WordArt 11"/>
          <p:cNvSpPr>
            <a:spLocks noChangeArrowheads="1" noChangeShapeType="1" noTextEdit="1"/>
          </p:cNvSpPr>
          <p:nvPr/>
        </p:nvSpPr>
        <p:spPr bwMode="auto">
          <a:xfrm>
            <a:off x="4788024" y="957804"/>
            <a:ext cx="2324100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6332" name="WordArt 12"/>
          <p:cNvSpPr>
            <a:spLocks noChangeArrowheads="1" noChangeShapeType="1" noTextEdit="1"/>
          </p:cNvSpPr>
          <p:nvPr/>
        </p:nvSpPr>
        <p:spPr bwMode="auto">
          <a:xfrm>
            <a:off x="3923507" y="1838615"/>
            <a:ext cx="4824412" cy="12418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Не каждый может 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заработать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125 000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очков.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3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7039"/>
            <a:ext cx="371316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25604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5605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25606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5607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125 000</a:t>
            </a:r>
          </a:p>
        </p:txBody>
      </p:sp>
      <p:sp>
        <p:nvSpPr>
          <p:cNvPr id="25608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100 000</a:t>
            </a:r>
          </a:p>
        </p:txBody>
      </p:sp>
      <p:sp>
        <p:nvSpPr>
          <p:cNvPr id="25609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25610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25611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25612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25613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5614" name="Group 20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2517" y="119"/>
            <a:chExt cx="680" cy="635"/>
          </a:xfrm>
        </p:grpSpPr>
        <p:sp>
          <p:nvSpPr>
            <p:cNvPr id="25616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5617" name="Picture 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8" name="Picture 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9" name="Picture 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user\Desktop\161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2339976" y="1221581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 smtClean="0"/>
              <a:t>Какое </a:t>
            </a:r>
            <a:r>
              <a:rPr lang="ru-RU" sz="2400" b="1" dirty="0"/>
              <a:t>растение не голубого цвета? </a:t>
            </a: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3379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1" y="4245769"/>
            <a:ext cx="3006725" cy="5762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.</a:t>
            </a:r>
            <a:r>
              <a:rPr lang="ru-RU" b="1" dirty="0" smtClean="0"/>
              <a:t> </a:t>
            </a:r>
            <a:r>
              <a:rPr lang="ru-RU" sz="2000" b="1" dirty="0" smtClean="0"/>
              <a:t>василёк</a:t>
            </a:r>
            <a:endParaRPr lang="ru-RU" sz="2000" b="1" dirty="0"/>
          </a:p>
        </p:txBody>
      </p:sp>
      <p:sp>
        <p:nvSpPr>
          <p:cNvPr id="26630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. </a:t>
            </a:r>
            <a:r>
              <a:rPr lang="ru-RU" sz="2000" b="1" dirty="0" smtClean="0"/>
              <a:t>незабудка</a:t>
            </a:r>
            <a:r>
              <a:rPr lang="ru-RU" sz="2000" b="1" dirty="0" smtClean="0">
                <a:solidFill>
                  <a:srgbClr val="000000"/>
                </a:solidFill>
              </a:rPr>
              <a:t> </a:t>
            </a:r>
            <a:endParaRPr lang="ru-RU" b="1" dirty="0"/>
          </a:p>
        </p:txBody>
      </p:sp>
      <p:sp>
        <p:nvSpPr>
          <p:cNvPr id="26631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C</a:t>
            </a:r>
            <a:r>
              <a:rPr lang="ru-RU" sz="2400" b="1" dirty="0" smtClean="0"/>
              <a:t>.</a:t>
            </a:r>
            <a:r>
              <a:rPr lang="ru-RU" b="1" dirty="0" smtClean="0"/>
              <a:t> </a:t>
            </a:r>
            <a:r>
              <a:rPr lang="ru-RU" sz="2000" b="1" dirty="0" smtClean="0"/>
              <a:t>лютик</a:t>
            </a:r>
            <a:endParaRPr lang="ru-RU" sz="2000" b="1" dirty="0"/>
          </a:p>
        </p:txBody>
      </p:sp>
      <p:sp>
        <p:nvSpPr>
          <p:cNvPr id="33800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 smtClean="0"/>
              <a:t>А. </a:t>
            </a:r>
            <a:r>
              <a:rPr lang="ru-RU" sz="2000" b="1" dirty="0" smtClean="0"/>
              <a:t>цикорий</a:t>
            </a:r>
            <a:r>
              <a:rPr lang="ru-RU" sz="2000" b="1" dirty="0" smtClean="0">
                <a:solidFill>
                  <a:srgbClr val="000000"/>
                </a:solidFill>
              </a:rPr>
              <a:t> </a:t>
            </a:r>
            <a:endParaRPr lang="ru-RU" b="1" dirty="0"/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125 000</a:t>
            </a: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100 000</a:t>
            </a:r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26641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33810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6643" name="Group 20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2517" y="119"/>
            <a:chExt cx="680" cy="635"/>
          </a:xfrm>
        </p:grpSpPr>
        <p:sp>
          <p:nvSpPr>
            <p:cNvPr id="26645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6646" name="Picture 2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7" name="Picture 2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8" name="Picture 2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8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10"/>
                  </p:tgtEl>
                </p:cond>
              </p:nextCondLst>
            </p:seq>
          </p:childTnLst>
        </p:cTn>
      </p:par>
    </p:tnLst>
    <p:bldLst>
      <p:bldP spid="33797" grpId="0" animBg="1"/>
      <p:bldP spid="3380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8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9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6" name="AutoShape 10"/>
          <p:cNvSpPr>
            <a:spLocks noChangeArrowheads="1"/>
          </p:cNvSpPr>
          <p:nvPr/>
        </p:nvSpPr>
        <p:spPr bwMode="auto">
          <a:xfrm>
            <a:off x="2933483" y="739326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57" name="WordArt 11"/>
          <p:cNvSpPr>
            <a:spLocks noChangeArrowheads="1" noChangeShapeType="1" noTextEdit="1"/>
          </p:cNvSpPr>
          <p:nvPr/>
        </p:nvSpPr>
        <p:spPr bwMode="auto">
          <a:xfrm>
            <a:off x="4859338" y="795069"/>
            <a:ext cx="2324100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5308" name="WordArt 12"/>
          <p:cNvSpPr>
            <a:spLocks noChangeArrowheads="1" noChangeShapeType="1" noTextEdit="1"/>
          </p:cNvSpPr>
          <p:nvPr/>
        </p:nvSpPr>
        <p:spPr bwMode="auto">
          <a:xfrm>
            <a:off x="3563937" y="1676690"/>
            <a:ext cx="5040313" cy="15656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 </a:t>
            </a:r>
          </a:p>
          <a:p>
            <a:pPr algn="ctr"/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250 </a:t>
            </a:r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000 </a:t>
            </a:r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очков и близки к победе</a:t>
            </a:r>
            <a:endParaRPr lang="ru-RU" sz="3600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3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7039"/>
            <a:ext cx="371316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4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28676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8677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28678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250 000</a:t>
            </a:r>
          </a:p>
        </p:txBody>
      </p:sp>
      <p:sp>
        <p:nvSpPr>
          <p:cNvPr id="28679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125 000</a:t>
            </a:r>
          </a:p>
        </p:txBody>
      </p:sp>
      <p:sp>
        <p:nvSpPr>
          <p:cNvPr id="28680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100 000</a:t>
            </a:r>
          </a:p>
        </p:txBody>
      </p:sp>
      <p:sp>
        <p:nvSpPr>
          <p:cNvPr id="28681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28682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28683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28684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28685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8686" name="Group 20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2517" y="119"/>
            <a:chExt cx="680" cy="635"/>
          </a:xfrm>
        </p:grpSpPr>
        <p:sp>
          <p:nvSpPr>
            <p:cNvPr id="28689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8690" name="Picture 2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1" name="Picture 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2" name="Picture 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user\Desktop\161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2339976" y="1221581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8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 smtClean="0"/>
              <a:t>Назовите </a:t>
            </a:r>
            <a:r>
              <a:rPr lang="ru-RU" sz="2400" b="1" dirty="0"/>
              <a:t>единственного специалиста, который умеет разбирать каракули врачей.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2970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D</a:t>
            </a:r>
            <a:r>
              <a:rPr lang="ru-RU" sz="2400" b="1" dirty="0"/>
              <a:t>. </a:t>
            </a:r>
            <a:r>
              <a:rPr lang="ru-RU" sz="2000" b="1" dirty="0" smtClean="0"/>
              <a:t>аптекарь</a:t>
            </a:r>
            <a:endParaRPr lang="ru-RU" sz="2000" b="1" dirty="0"/>
          </a:p>
        </p:txBody>
      </p:sp>
      <p:sp>
        <p:nvSpPr>
          <p:cNvPr id="3789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. </a:t>
            </a:r>
            <a:r>
              <a:rPr lang="ru-RU" sz="2000" b="1" dirty="0" smtClean="0"/>
              <a:t>слесарь</a:t>
            </a:r>
            <a:endParaRPr lang="ru-RU" sz="2000" b="1" dirty="0"/>
          </a:p>
        </p:txBody>
      </p:sp>
      <p:sp>
        <p:nvSpPr>
          <p:cNvPr id="29703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C</a:t>
            </a:r>
            <a:r>
              <a:rPr lang="ru-RU" sz="2400" b="1" dirty="0" smtClean="0"/>
              <a:t>.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</a:rPr>
              <a:t>крановщик</a:t>
            </a:r>
            <a:endParaRPr lang="ru-RU" b="1" dirty="0"/>
          </a:p>
        </p:txBody>
      </p:sp>
      <p:sp>
        <p:nvSpPr>
          <p:cNvPr id="37896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 dirty="0" smtClean="0">
                <a:solidFill>
                  <a:srgbClr val="000000"/>
                </a:solidFill>
              </a:rPr>
              <a:t>А. учитель </a:t>
            </a:r>
            <a:endParaRPr lang="ru-RU" b="1" dirty="0"/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250 000</a:t>
            </a: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125 000</a:t>
            </a:r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100 000</a:t>
            </a:r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29711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29712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29713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37906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9715" name="Group 20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2517" y="119"/>
            <a:chExt cx="680" cy="635"/>
          </a:xfrm>
        </p:grpSpPr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9718" name="Picture 2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19" name="Picture 2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20" name="Picture 2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user\Desktop\1610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9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06"/>
                  </p:tgtEl>
                </p:cond>
              </p:nextCondLst>
            </p:seq>
          </p:childTnLst>
        </p:cTn>
      </p:par>
    </p:tnLst>
    <p:bldLst>
      <p:bldP spid="37894" grpId="0" animBg="1"/>
      <p:bldP spid="3789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8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9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AutoShape 10"/>
          <p:cNvSpPr>
            <a:spLocks noChangeArrowheads="1"/>
          </p:cNvSpPr>
          <p:nvPr/>
        </p:nvSpPr>
        <p:spPr bwMode="auto">
          <a:xfrm>
            <a:off x="2964656" y="835928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29" name="WordArt 11"/>
          <p:cNvSpPr>
            <a:spLocks noChangeArrowheads="1" noChangeShapeType="1" noTextEdit="1"/>
          </p:cNvSpPr>
          <p:nvPr/>
        </p:nvSpPr>
        <p:spPr bwMode="auto">
          <a:xfrm>
            <a:off x="4788024" y="840736"/>
            <a:ext cx="2324100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4284" name="WordArt 12"/>
          <p:cNvSpPr>
            <a:spLocks noChangeArrowheads="1" noChangeShapeType="1" noTextEdit="1"/>
          </p:cNvSpPr>
          <p:nvPr/>
        </p:nvSpPr>
        <p:spPr bwMode="auto">
          <a:xfrm>
            <a:off x="3779838" y="1707654"/>
            <a:ext cx="4824412" cy="12418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Теперь у вас</a:t>
            </a:r>
          </a:p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500 000 </a:t>
            </a:r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очков!</a:t>
            </a:r>
            <a:endParaRPr lang="ru-RU" sz="3600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3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7039"/>
            <a:ext cx="371316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4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31748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500 000</a:t>
            </a:r>
          </a:p>
        </p:txBody>
      </p:sp>
      <p:sp>
        <p:nvSpPr>
          <p:cNvPr id="31749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31750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250 000</a:t>
            </a:r>
          </a:p>
        </p:txBody>
      </p:sp>
      <p:sp>
        <p:nvSpPr>
          <p:cNvPr id="31751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125 000</a:t>
            </a:r>
          </a:p>
        </p:txBody>
      </p:sp>
      <p:sp>
        <p:nvSpPr>
          <p:cNvPr id="31752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100 000</a:t>
            </a:r>
          </a:p>
        </p:txBody>
      </p:sp>
      <p:sp>
        <p:nvSpPr>
          <p:cNvPr id="31753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31754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31755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31756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31757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31758" name="Group 19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2517" y="119"/>
            <a:chExt cx="680" cy="635"/>
          </a:xfrm>
        </p:grpSpPr>
        <p:sp>
          <p:nvSpPr>
            <p:cNvPr id="31760" name="Oval 20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1761" name="Picture 2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62" name="Picture 2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63" name="Picture 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2231231" y="1268610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 smtClean="0"/>
              <a:t>Какой </a:t>
            </a:r>
            <a:r>
              <a:rPr lang="ru-RU" sz="2400" b="1" dirty="0"/>
              <a:t>месяц подарил подснежники девочке из сказки «Двенадцать месяцев»? 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512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. </a:t>
            </a:r>
            <a:r>
              <a:rPr lang="ru-RU" sz="2000" b="1" dirty="0" smtClean="0"/>
              <a:t>май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5126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. </a:t>
            </a:r>
            <a:r>
              <a:rPr lang="ru-RU" sz="2000" b="1" dirty="0"/>
              <a:t>ф</a:t>
            </a:r>
            <a:r>
              <a:rPr lang="ru-RU" sz="2000" b="1" dirty="0" smtClean="0"/>
              <a:t>евраль</a:t>
            </a:r>
            <a:r>
              <a:rPr lang="ru-RU" sz="2400" b="1" dirty="0" smtClean="0"/>
              <a:t>  </a:t>
            </a:r>
            <a:endParaRPr lang="ru-RU" b="1" dirty="0"/>
          </a:p>
        </p:txBody>
      </p:sp>
      <p:sp>
        <p:nvSpPr>
          <p:cNvPr id="5127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C</a:t>
            </a:r>
            <a:r>
              <a:rPr lang="ru-RU" sz="2400" b="1" dirty="0" smtClean="0"/>
              <a:t>. </a:t>
            </a:r>
            <a:r>
              <a:rPr lang="ru-RU" sz="2000" b="1" dirty="0" smtClean="0"/>
              <a:t>март</a:t>
            </a:r>
            <a:r>
              <a:rPr lang="ru-RU" sz="2400" b="1" dirty="0" smtClean="0"/>
              <a:t> </a:t>
            </a:r>
            <a:endParaRPr lang="ru-RU" b="1" dirty="0"/>
          </a:p>
        </p:txBody>
      </p:sp>
      <p:sp>
        <p:nvSpPr>
          <p:cNvPr id="5128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 smtClean="0"/>
              <a:t>А. </a:t>
            </a:r>
            <a:r>
              <a:rPr lang="ru-RU" sz="2000" b="1" dirty="0" smtClean="0"/>
              <a:t>апрель</a:t>
            </a:r>
            <a:endParaRPr lang="ru-RU" sz="2000" b="1" dirty="0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25 000</a:t>
            </a:r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5138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5140" name="Группа 24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3995738" y="188913"/>
            <a:chExt cx="1079500" cy="1008062"/>
          </a:xfrm>
        </p:grpSpPr>
        <p:sp>
          <p:nvSpPr>
            <p:cNvPr id="5141" name="Oval 19"/>
            <p:cNvSpPr>
              <a:spLocks noChangeArrowheads="1"/>
            </p:cNvSpPr>
            <p:nvPr/>
          </p:nvSpPr>
          <p:spPr bwMode="auto">
            <a:xfrm>
              <a:off x="3995738" y="188913"/>
              <a:ext cx="1079500" cy="100806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5142" name="Picture 2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27538" y="333375"/>
              <a:ext cx="309562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3" name="Picture 2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40200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4" name="Picture 2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6463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8746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1685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8"/>
                  </p:tgtEl>
                </p:cond>
              </p:nextCondLst>
            </p:seq>
          </p:childTnLst>
        </p:cTn>
      </p:par>
    </p:tnLst>
    <p:bldLst>
      <p:bldP spid="512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2339976" y="1221581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8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 smtClean="0"/>
              <a:t>Реаниматор </a:t>
            </a:r>
            <a:r>
              <a:rPr lang="ru-RU" sz="2400" b="1" dirty="0"/>
              <a:t>машины – это… </a:t>
            </a:r>
          </a:p>
          <a:p>
            <a:pPr algn="ctr"/>
            <a:endParaRPr lang="ru-RU" sz="2400" b="1" dirty="0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3277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. </a:t>
            </a:r>
            <a:r>
              <a:rPr lang="ru-RU" sz="2000" b="1" dirty="0" smtClean="0"/>
              <a:t>пассажир</a:t>
            </a:r>
            <a:r>
              <a:rPr lang="ru-RU" sz="2400" b="1" dirty="0" smtClean="0"/>
              <a:t> </a:t>
            </a:r>
            <a:endParaRPr lang="ru-RU" b="1" dirty="0"/>
          </a:p>
        </p:txBody>
      </p:sp>
      <p:sp>
        <p:nvSpPr>
          <p:cNvPr id="41990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B</a:t>
            </a:r>
            <a:r>
              <a:rPr lang="ru-RU" sz="2400" b="1" dirty="0" smtClean="0"/>
              <a:t>. </a:t>
            </a:r>
            <a:r>
              <a:rPr lang="ru-RU" sz="2000" b="1" dirty="0" smtClean="0"/>
              <a:t>машинист</a:t>
            </a:r>
            <a:endParaRPr lang="ru-RU" sz="2000" b="1" dirty="0"/>
          </a:p>
        </p:txBody>
      </p:sp>
      <p:sp>
        <p:nvSpPr>
          <p:cNvPr id="41991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C</a:t>
            </a:r>
            <a:r>
              <a:rPr lang="ru-RU" sz="2400" b="1" dirty="0" smtClean="0"/>
              <a:t>. </a:t>
            </a:r>
            <a:r>
              <a:rPr lang="ru-RU" sz="2000" b="1" dirty="0" smtClean="0"/>
              <a:t>крановщик</a:t>
            </a:r>
            <a:r>
              <a:rPr lang="ru-RU" sz="2400" b="1" dirty="0" smtClean="0"/>
              <a:t> </a:t>
            </a:r>
            <a:endParaRPr lang="ru-RU" sz="2000" b="1" dirty="0"/>
          </a:p>
        </p:txBody>
      </p:sp>
      <p:sp>
        <p:nvSpPr>
          <p:cNvPr id="32776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 smtClean="0"/>
              <a:t>А. </a:t>
            </a:r>
            <a:r>
              <a:rPr lang="ru-RU" sz="2000" b="1" dirty="0" smtClean="0"/>
              <a:t>автомеханик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500 000</a:t>
            </a:r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250 000</a:t>
            </a:r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125 000</a:t>
            </a:r>
          </a:p>
        </p:txBody>
      </p:sp>
      <p:sp>
        <p:nvSpPr>
          <p:cNvPr id="32781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100 000</a:t>
            </a:r>
          </a:p>
        </p:txBody>
      </p:sp>
      <p:sp>
        <p:nvSpPr>
          <p:cNvPr id="32782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50 000</a:t>
            </a:r>
          </a:p>
        </p:txBody>
      </p:sp>
      <p:sp>
        <p:nvSpPr>
          <p:cNvPr id="32783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5 000</a:t>
            </a:r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1000</a:t>
            </a:r>
          </a:p>
        </p:txBody>
      </p:sp>
      <p:sp>
        <p:nvSpPr>
          <p:cNvPr id="32785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42002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32787" name="Group 20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2517" y="119"/>
            <a:chExt cx="680" cy="635"/>
          </a:xfrm>
        </p:grpSpPr>
        <p:sp>
          <p:nvSpPr>
            <p:cNvPr id="32790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2791" name="Picture 2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92" name="Picture 2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93" name="Picture 2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0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02"/>
                  </p:tgtEl>
                </p:cond>
              </p:nextCondLst>
            </p:seq>
          </p:childTnLst>
        </p:cTn>
      </p:par>
    </p:tnLst>
    <p:bldLst>
      <p:bldP spid="41990" grpId="0" animBg="1"/>
      <p:bldP spid="4199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5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2946059" y="744520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3801" name="WordArt 9"/>
          <p:cNvSpPr>
            <a:spLocks noChangeArrowheads="1" noChangeShapeType="1" noTextEdit="1"/>
          </p:cNvSpPr>
          <p:nvPr/>
        </p:nvSpPr>
        <p:spPr bwMode="auto">
          <a:xfrm>
            <a:off x="4500564" y="833221"/>
            <a:ext cx="2682875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Вы миллионер!</a:t>
            </a:r>
          </a:p>
        </p:txBody>
      </p:sp>
      <p:sp>
        <p:nvSpPr>
          <p:cNvPr id="47114" name="WordArt 10"/>
          <p:cNvSpPr>
            <a:spLocks noChangeArrowheads="1" noChangeShapeType="1" noTextEdit="1"/>
          </p:cNvSpPr>
          <p:nvPr/>
        </p:nvSpPr>
        <p:spPr bwMode="auto">
          <a:xfrm>
            <a:off x="3491707" y="1749895"/>
            <a:ext cx="5256212" cy="1404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Поздравляем 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 выигрышем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1 000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000 очков 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3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7039"/>
            <a:ext cx="371316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5000">
    <p:sndAc>
      <p:stSnd>
        <p:snd r:embed="rId2" name="NEX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755651" y="1329928"/>
            <a:ext cx="7489825" cy="10036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До новой встречи!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4"/>
          <p:cNvSpPr>
            <a:spLocks noChangeArrowheads="1" noChangeShapeType="1" noTextEdit="1"/>
          </p:cNvSpPr>
          <p:nvPr/>
        </p:nvSpPr>
        <p:spPr bwMode="auto">
          <a:xfrm>
            <a:off x="3492501" y="195262"/>
            <a:ext cx="5472113" cy="2376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Очень жаль!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О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чки не засчитаны!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pic>
        <p:nvPicPr>
          <p:cNvPr id="8200" name="Picture 8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0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8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3492501" y="195262"/>
            <a:ext cx="5472113" cy="2376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Очень жаль!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О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чки не засчитаны! 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pic>
        <p:nvPicPr>
          <p:cNvPr id="68611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2" name="Picture 4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8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2"/>
          <p:cNvSpPr>
            <a:spLocks noChangeArrowheads="1" noChangeShapeType="1" noTextEdit="1"/>
          </p:cNvSpPr>
          <p:nvPr/>
        </p:nvSpPr>
        <p:spPr bwMode="auto">
          <a:xfrm>
            <a:off x="3492501" y="195262"/>
            <a:ext cx="5472113" cy="2376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Очень жаль!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Очки не засчитаны!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pic>
        <p:nvPicPr>
          <p:cNvPr id="69635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6" name="Picture 4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8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7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8" name="Picture 4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38918" name="WordArt 2"/>
          <p:cNvSpPr>
            <a:spLocks noChangeArrowheads="1" noChangeShapeType="1" noTextEdit="1"/>
          </p:cNvSpPr>
          <p:nvPr/>
        </p:nvSpPr>
        <p:spPr bwMode="auto">
          <a:xfrm>
            <a:off x="3311526" y="1059657"/>
            <a:ext cx="5832475" cy="12418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Ваш выигрыш составил 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1 000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очков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8919" name="WordArt 8"/>
          <p:cNvSpPr>
            <a:spLocks noChangeArrowheads="1" noChangeShapeType="1" noTextEdit="1"/>
          </p:cNvSpPr>
          <p:nvPr/>
        </p:nvSpPr>
        <p:spPr bwMode="auto">
          <a:xfrm>
            <a:off x="2830627" y="462238"/>
            <a:ext cx="6121400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Переходим к следующему вопросу.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9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5" name="Picture 3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39942" name="WordArt 7"/>
          <p:cNvSpPr>
            <a:spLocks noChangeArrowheads="1" noChangeShapeType="1" noTextEdit="1"/>
          </p:cNvSpPr>
          <p:nvPr/>
        </p:nvSpPr>
        <p:spPr bwMode="auto">
          <a:xfrm>
            <a:off x="3311526" y="1059657"/>
            <a:ext cx="5832475" cy="12418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Ваш выигрыш составил 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1 000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очков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9943" name="WordArt 8"/>
          <p:cNvSpPr>
            <a:spLocks noChangeArrowheads="1" noChangeShapeType="1" noTextEdit="1"/>
          </p:cNvSpPr>
          <p:nvPr/>
        </p:nvSpPr>
        <p:spPr bwMode="auto">
          <a:xfrm>
            <a:off x="3022600" y="357188"/>
            <a:ext cx="6121400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Переходим к следующему вопросу.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9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1" name="Picture 3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40966" name="WordArt 7"/>
          <p:cNvSpPr>
            <a:spLocks noChangeArrowheads="1" noChangeShapeType="1" noTextEdit="1"/>
          </p:cNvSpPr>
          <p:nvPr/>
        </p:nvSpPr>
        <p:spPr bwMode="auto">
          <a:xfrm>
            <a:off x="3311526" y="1059657"/>
            <a:ext cx="5832475" cy="12418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Ваш выигрыш составил 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1 000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очков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40967" name="WordArt 8"/>
          <p:cNvSpPr>
            <a:spLocks noChangeArrowheads="1" noChangeShapeType="1" noTextEdit="1"/>
          </p:cNvSpPr>
          <p:nvPr/>
        </p:nvSpPr>
        <p:spPr bwMode="auto">
          <a:xfrm>
            <a:off x="3022600" y="357188"/>
            <a:ext cx="6121400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Переходим к следующему вопросу.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9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4" name="Picture 4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41990" name="WordArt 2"/>
          <p:cNvSpPr>
            <a:spLocks noChangeArrowheads="1" noChangeShapeType="1" noTextEdit="1"/>
          </p:cNvSpPr>
          <p:nvPr/>
        </p:nvSpPr>
        <p:spPr bwMode="auto">
          <a:xfrm>
            <a:off x="2987675" y="1545432"/>
            <a:ext cx="5976938" cy="5405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очков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41991" name="WordArt 8"/>
          <p:cNvSpPr>
            <a:spLocks noChangeArrowheads="1" noChangeShapeType="1" noTextEdit="1"/>
          </p:cNvSpPr>
          <p:nvPr/>
        </p:nvSpPr>
        <p:spPr bwMode="auto">
          <a:xfrm>
            <a:off x="3022600" y="357188"/>
            <a:ext cx="6121400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Переходим к следующему вопросу.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9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8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9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AutoShape 10"/>
          <p:cNvSpPr>
            <a:spLocks noChangeArrowheads="1"/>
          </p:cNvSpPr>
          <p:nvPr/>
        </p:nvSpPr>
        <p:spPr bwMode="auto">
          <a:xfrm>
            <a:off x="2964656" y="739640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53" name="WordArt 11"/>
          <p:cNvSpPr>
            <a:spLocks noChangeArrowheads="1" noChangeShapeType="1" noTextEdit="1"/>
          </p:cNvSpPr>
          <p:nvPr/>
        </p:nvSpPr>
        <p:spPr bwMode="auto">
          <a:xfrm>
            <a:off x="4881965" y="788243"/>
            <a:ext cx="2324100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5548" name="WordArt 12"/>
          <p:cNvSpPr>
            <a:spLocks noChangeArrowheads="1" noChangeShapeType="1" noTextEdit="1"/>
          </p:cNvSpPr>
          <p:nvPr/>
        </p:nvSpPr>
        <p:spPr bwMode="auto">
          <a:xfrm>
            <a:off x="3809748" y="1697435"/>
            <a:ext cx="4824412" cy="12418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Ваш выигрыш </a:t>
            </a:r>
          </a:p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100 </a:t>
            </a:r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очков</a:t>
            </a:r>
            <a:endParaRPr lang="ru-RU" sz="3600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050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36" y="250032"/>
            <a:ext cx="3618390" cy="4136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79" name="Picture 3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43014" name="WordArt 6"/>
          <p:cNvSpPr>
            <a:spLocks noChangeArrowheads="1" noChangeShapeType="1" noTextEdit="1"/>
          </p:cNvSpPr>
          <p:nvPr/>
        </p:nvSpPr>
        <p:spPr bwMode="auto">
          <a:xfrm>
            <a:off x="2987675" y="1545432"/>
            <a:ext cx="5976938" cy="5405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очков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43015" name="WordArt 7"/>
          <p:cNvSpPr>
            <a:spLocks noChangeArrowheads="1" noChangeShapeType="1" noTextEdit="1"/>
          </p:cNvSpPr>
          <p:nvPr/>
        </p:nvSpPr>
        <p:spPr bwMode="auto">
          <a:xfrm>
            <a:off x="3022600" y="357188"/>
            <a:ext cx="6121400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Переходим к </a:t>
            </a:r>
            <a:r>
              <a:rPr lang="ru-RU" sz="3600" b="1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следущему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вопросу.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9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7" name="Picture 3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44038" name="WordArt 7"/>
          <p:cNvSpPr>
            <a:spLocks noChangeArrowheads="1" noChangeShapeType="1" noTextEdit="1"/>
          </p:cNvSpPr>
          <p:nvPr/>
        </p:nvSpPr>
        <p:spPr bwMode="auto">
          <a:xfrm>
            <a:off x="2987675" y="1545432"/>
            <a:ext cx="5976938" cy="5405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очков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44039" name="WordArt 8"/>
          <p:cNvSpPr>
            <a:spLocks noChangeArrowheads="1" noChangeShapeType="1" noTextEdit="1"/>
          </p:cNvSpPr>
          <p:nvPr/>
        </p:nvSpPr>
        <p:spPr bwMode="auto">
          <a:xfrm>
            <a:off x="3022600" y="357188"/>
            <a:ext cx="6121400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Переходим к следующему вопросу.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pic>
        <p:nvPicPr>
          <p:cNvPr id="9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1" y="3813572"/>
            <a:ext cx="1655763" cy="7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3" name="Picture 3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6" y="3868342"/>
            <a:ext cx="1655763" cy="65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323851" y="4624388"/>
            <a:ext cx="2852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6588126" y="4624388"/>
            <a:ext cx="2394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sp>
        <p:nvSpPr>
          <p:cNvPr id="45063" name="WordArt 7"/>
          <p:cNvSpPr>
            <a:spLocks noChangeArrowheads="1" noChangeShapeType="1" noTextEdit="1"/>
          </p:cNvSpPr>
          <p:nvPr/>
        </p:nvSpPr>
        <p:spPr bwMode="auto">
          <a:xfrm>
            <a:off x="2987675" y="1545432"/>
            <a:ext cx="5976938" cy="5405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100 000 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очков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!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45064" name="WordArt 8"/>
          <p:cNvSpPr>
            <a:spLocks noChangeArrowheads="1" noChangeShapeType="1" noTextEdit="1"/>
          </p:cNvSpPr>
          <p:nvPr/>
        </p:nvSpPr>
        <p:spPr bwMode="auto">
          <a:xfrm>
            <a:off x="3022600" y="357188"/>
            <a:ext cx="6121400" cy="594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Переходим к </a:t>
            </a:r>
            <a:r>
              <a:rPr lang="ru-RU" sz="3600" b="1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следущему</a:t>
            </a:r>
            <a:r>
              <a:rPr lang="ru-RU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вопросу.</a:t>
            </a:r>
            <a:endParaRPr lang="ru-RU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pic>
        <p:nvPicPr>
          <p:cNvPr id="9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WordArt 4"/>
          <p:cNvSpPr>
            <a:spLocks noChangeArrowheads="1" noChangeShapeType="1" noTextEdit="1"/>
          </p:cNvSpPr>
          <p:nvPr/>
        </p:nvSpPr>
        <p:spPr bwMode="auto">
          <a:xfrm>
            <a:off x="755651" y="1329928"/>
            <a:ext cx="7489825" cy="10036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До новой встречи!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9363"/>
            <a:ext cx="68472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Используемые Интернет - ресурсы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203598"/>
            <a:ext cx="86409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+mn-lt"/>
              </a:rPr>
              <a:t>1. Урок РФ. [Электронный ресурс]. </a:t>
            </a:r>
            <a:r>
              <a:rPr lang="ru-RU" sz="2000" dirty="0" err="1">
                <a:latin typeface="+mn-lt"/>
              </a:rPr>
              <a:t>Скочилова</a:t>
            </a:r>
            <a:r>
              <a:rPr lang="ru-RU" sz="2000" dirty="0">
                <a:latin typeface="+mn-lt"/>
              </a:rPr>
              <a:t> Н.В. Шаблон игры «Кто хочет стать миллионером?» - 01.04.2018, URL: https://xn--j1ahfl.xn--p1ai/library/shablon_igri_kto_hochet_stat_millionerom_192031.html </a:t>
            </a:r>
          </a:p>
          <a:p>
            <a:r>
              <a:rPr lang="ru-RU" sz="2000" dirty="0">
                <a:latin typeface="+mn-lt"/>
                <a:hlinkClick r:id="rId2"/>
              </a:rPr>
              <a:t>https://xn--j1ahfl.xn--</a:t>
            </a:r>
            <a:r>
              <a:rPr lang="ru-RU" sz="2000" dirty="0" smtClean="0">
                <a:latin typeface="+mn-lt"/>
                <a:hlinkClick r:id="rId2"/>
              </a:rPr>
              <a:t>p1ai/library/shablon_igri_kto_hochet_stat_millionerom_192031.html</a:t>
            </a:r>
            <a:r>
              <a:rPr lang="ru-RU" sz="2000" dirty="0" smtClean="0">
                <a:latin typeface="+mn-lt"/>
              </a:rPr>
              <a:t> </a:t>
            </a:r>
            <a:endParaRPr lang="ru-RU" sz="2000" dirty="0">
              <a:latin typeface="+mn-lt"/>
            </a:endParaRPr>
          </a:p>
          <a:p>
            <a:endParaRPr lang="ru-RU" sz="2000" dirty="0">
              <a:latin typeface="+mn-lt"/>
            </a:endParaRPr>
          </a:p>
          <a:p>
            <a:r>
              <a:rPr lang="ru-RU" sz="2000" dirty="0">
                <a:latin typeface="+mn-lt"/>
              </a:rPr>
              <a:t>2. Городской портал </a:t>
            </a:r>
            <a:r>
              <a:rPr lang="ru-RU" sz="2000" dirty="0" err="1">
                <a:latin typeface="+mn-lt"/>
              </a:rPr>
              <a:t>Волокамска</a:t>
            </a:r>
            <a:r>
              <a:rPr lang="ru-RU" sz="2000" dirty="0">
                <a:latin typeface="+mn-lt"/>
              </a:rPr>
              <a:t>: Ламастар [Электронный ресурс]. Интеллектуальная игра для детей «Юный миллионер» - 12.11.2015, URL: </a:t>
            </a:r>
            <a:r>
              <a:rPr lang="ru-RU" sz="2000" dirty="0">
                <a:latin typeface="+mn-lt"/>
                <a:hlinkClick r:id="rId3"/>
              </a:rPr>
              <a:t>http://</a:t>
            </a:r>
            <a:r>
              <a:rPr lang="ru-RU" sz="2000" dirty="0" smtClean="0">
                <a:latin typeface="+mn-lt"/>
                <a:hlinkClick r:id="rId3"/>
              </a:rPr>
              <a:t>lamastar.ru/games/85-intellektualnaya-igra-dlya-detey-yunyy-millioner.html</a:t>
            </a:r>
            <a:r>
              <a:rPr lang="ru-RU" sz="2000" dirty="0" smtClean="0">
                <a:latin typeface="+mn-lt"/>
              </a:rPr>
              <a:t>  </a:t>
            </a:r>
            <a:endParaRPr lang="ru-RU" sz="2000" dirty="0">
              <a:latin typeface="+mn-lt"/>
            </a:endParaRPr>
          </a:p>
          <a:p>
            <a:r>
              <a:rPr lang="ru-RU" sz="2000" dirty="0">
                <a:latin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1495920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7173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99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7174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7175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7176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7177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7178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7179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7180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7181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7182" name="Группа 22"/>
          <p:cNvGrpSpPr>
            <a:grpSpLocks/>
          </p:cNvGrpSpPr>
          <p:nvPr/>
        </p:nvGrpSpPr>
        <p:grpSpPr bwMode="auto">
          <a:xfrm>
            <a:off x="3995738" y="141685"/>
            <a:ext cx="1079500" cy="756047"/>
            <a:chOff x="3995738" y="188913"/>
            <a:chExt cx="1079500" cy="1008062"/>
          </a:xfrm>
        </p:grpSpPr>
        <p:sp>
          <p:nvSpPr>
            <p:cNvPr id="7184" name="Oval 19"/>
            <p:cNvSpPr>
              <a:spLocks noChangeArrowheads="1"/>
            </p:cNvSpPr>
            <p:nvPr/>
          </p:nvSpPr>
          <p:spPr bwMode="auto">
            <a:xfrm>
              <a:off x="3995738" y="188913"/>
              <a:ext cx="1079500" cy="100806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185" name="Picture 2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427538" y="333375"/>
              <a:ext cx="309562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6" name="Picture 2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40200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7" name="Picture 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16463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1685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2339976" y="1221581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8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 smtClean="0"/>
              <a:t>Кто </a:t>
            </a:r>
            <a:r>
              <a:rPr lang="ru-RU" sz="2400" b="1" dirty="0"/>
              <a:t>приютил несчастную кошку, когда сгорел ее дом? </a:t>
            </a:r>
            <a:endParaRPr lang="ru-RU" sz="2400" b="1" dirty="0" smtClean="0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819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D</a:t>
            </a:r>
            <a:r>
              <a:rPr lang="ru-RU" sz="2400" b="1" dirty="0" smtClean="0"/>
              <a:t>.</a:t>
            </a:r>
            <a:r>
              <a:rPr lang="ru-RU" b="1" dirty="0" smtClean="0"/>
              <a:t> </a:t>
            </a:r>
            <a:r>
              <a:rPr lang="ru-RU" sz="2000" b="1" dirty="0" smtClean="0"/>
              <a:t>котята</a:t>
            </a:r>
            <a:r>
              <a:rPr lang="ru-RU" sz="2000" b="1" dirty="0"/>
              <a:t>.</a:t>
            </a:r>
          </a:p>
        </p:txBody>
      </p:sp>
      <p:sp>
        <p:nvSpPr>
          <p:cNvPr id="8198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 smtClean="0"/>
              <a:t>В</a:t>
            </a:r>
            <a:r>
              <a:rPr lang="ru-RU" b="1" dirty="0" smtClean="0"/>
              <a:t>. </a:t>
            </a:r>
            <a:r>
              <a:rPr lang="ru-RU" sz="2000" b="1" dirty="0" smtClean="0"/>
              <a:t>курица</a:t>
            </a:r>
            <a:r>
              <a:rPr lang="ru-RU" b="1" dirty="0" smtClean="0"/>
              <a:t> </a:t>
            </a:r>
            <a:endParaRPr lang="ru-RU" sz="2000" b="1" dirty="0"/>
          </a:p>
        </p:txBody>
      </p:sp>
      <p:sp>
        <p:nvSpPr>
          <p:cNvPr id="9223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 smtClean="0"/>
              <a:t>С.</a:t>
            </a:r>
            <a:r>
              <a:rPr lang="ru-RU" b="1" dirty="0"/>
              <a:t> </a:t>
            </a:r>
            <a:r>
              <a:rPr lang="ru-RU" sz="2000" b="1" dirty="0" smtClean="0"/>
              <a:t>свинья</a:t>
            </a:r>
            <a:endParaRPr lang="ru-RU" sz="2000" b="1" dirty="0"/>
          </a:p>
        </p:txBody>
      </p:sp>
      <p:sp>
        <p:nvSpPr>
          <p:cNvPr id="922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 smtClean="0"/>
              <a:t>А. </a:t>
            </a:r>
            <a:r>
              <a:rPr lang="ru-RU" sz="2000" b="1" dirty="0" smtClean="0"/>
              <a:t>коза</a:t>
            </a:r>
            <a:endParaRPr lang="ru-RU" sz="2000" b="1" dirty="0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9234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3995738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212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250031"/>
            <a:ext cx="309562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3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0200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4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4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6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1685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624388"/>
            <a:ext cx="8496300" cy="2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8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900436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9" descr="9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452989" y="2401293"/>
            <a:ext cx="458986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AutoShape 10"/>
          <p:cNvSpPr>
            <a:spLocks noChangeArrowheads="1"/>
          </p:cNvSpPr>
          <p:nvPr/>
        </p:nvSpPr>
        <p:spPr bwMode="auto">
          <a:xfrm>
            <a:off x="2914426" y="746577"/>
            <a:ext cx="5783263" cy="64889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CCECFF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25" name="WordArt 11"/>
          <p:cNvSpPr>
            <a:spLocks noChangeArrowheads="1" noChangeShapeType="1" noTextEdit="1"/>
          </p:cNvSpPr>
          <p:nvPr/>
        </p:nvSpPr>
        <p:spPr bwMode="auto">
          <a:xfrm>
            <a:off x="4664984" y="835278"/>
            <a:ext cx="2324100" cy="471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4524" name="WordArt 12"/>
          <p:cNvSpPr>
            <a:spLocks noChangeArrowheads="1" noChangeShapeType="1" noTextEdit="1"/>
          </p:cNvSpPr>
          <p:nvPr/>
        </p:nvSpPr>
        <p:spPr bwMode="auto">
          <a:xfrm>
            <a:off x="3924300" y="1819473"/>
            <a:ext cx="4608513" cy="11882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</a:t>
            </a:r>
          </a:p>
          <a:p>
            <a:pPr algn="ctr"/>
            <a:r>
              <a: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500 </a:t>
            </a:r>
            <a:r>
              <a:rPr lang="ru-RU" sz="3600" b="1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очков</a:t>
            </a:r>
            <a:endParaRPr lang="ru-RU" sz="3600" b="1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3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83" y="291108"/>
            <a:ext cx="3713163" cy="42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10244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0245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10246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0247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0248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0249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0250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0251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10252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10253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0254" name="Oval 19"/>
          <p:cNvSpPr>
            <a:spLocks noChangeArrowheads="1"/>
          </p:cNvSpPr>
          <p:nvPr/>
        </p:nvSpPr>
        <p:spPr bwMode="auto">
          <a:xfrm>
            <a:off x="3995738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55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250031"/>
            <a:ext cx="309562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 descr="C:\Users\user\Desktop\16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8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2339976" y="1221581"/>
            <a:ext cx="4608513" cy="1525191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chemeClr val="bg1">
              <a:lumMod val="95000"/>
              <a:alpha val="8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 smtClean="0"/>
              <a:t>В </a:t>
            </a:r>
            <a:r>
              <a:rPr lang="ru-RU" sz="2400" b="1" dirty="0"/>
              <a:t>кого не приходилось превращаться князю </a:t>
            </a:r>
            <a:r>
              <a:rPr lang="ru-RU" sz="2400" b="1" dirty="0" err="1"/>
              <a:t>Гвидону</a:t>
            </a:r>
            <a:r>
              <a:rPr lang="ru-RU" sz="2400" b="1" dirty="0"/>
              <a:t> из «Сказки о царе </a:t>
            </a:r>
            <a:r>
              <a:rPr lang="ru-RU" sz="2400" b="1" dirty="0" err="1"/>
              <a:t>Салтане</a:t>
            </a:r>
            <a:r>
              <a:rPr lang="ru-RU" sz="2400" b="1" dirty="0"/>
              <a:t>»? 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7524751" y="141685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1 000 000</a:t>
            </a:r>
          </a:p>
        </p:txBody>
      </p:sp>
      <p:sp>
        <p:nvSpPr>
          <p:cNvPr id="1331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 smtClean="0"/>
              <a:t>D</a:t>
            </a:r>
            <a:r>
              <a:rPr lang="ru-RU" sz="2400" b="1" dirty="0" smtClean="0"/>
              <a:t>. </a:t>
            </a:r>
            <a:r>
              <a:rPr lang="ru-RU" sz="2000" b="1" dirty="0"/>
              <a:t>в</a:t>
            </a:r>
            <a:r>
              <a:rPr lang="ru-RU" sz="2000" b="1" dirty="0" smtClean="0"/>
              <a:t> шмеля</a:t>
            </a:r>
            <a:r>
              <a:rPr lang="ru-RU" sz="2400" b="1" dirty="0" smtClean="0"/>
              <a:t> 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11270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45769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B</a:t>
            </a:r>
            <a:r>
              <a:rPr lang="ru-RU" sz="2000" b="1" dirty="0" smtClean="0"/>
              <a:t>.в </a:t>
            </a:r>
            <a:r>
              <a:rPr lang="ru-RU" sz="2000" b="1" dirty="0"/>
              <a:t>божью </a:t>
            </a:r>
            <a:r>
              <a:rPr lang="ru-RU" sz="2000" b="1" dirty="0" smtClean="0"/>
              <a:t>коровку</a:t>
            </a:r>
            <a:r>
              <a:rPr lang="ru-RU" b="1" dirty="0" smtClean="0"/>
              <a:t>  </a:t>
            </a:r>
            <a:endParaRPr lang="ru-RU" sz="2000" b="1" dirty="0"/>
          </a:p>
        </p:txBody>
      </p:sp>
      <p:sp>
        <p:nvSpPr>
          <p:cNvPr id="13319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0840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/>
              <a:t>C</a:t>
            </a:r>
            <a:r>
              <a:rPr lang="ru-RU" sz="2400" b="1" dirty="0" smtClean="0"/>
              <a:t>.</a:t>
            </a:r>
            <a:r>
              <a:rPr lang="ru-RU" sz="2000" b="1" dirty="0" smtClean="0"/>
              <a:t> </a:t>
            </a:r>
            <a:r>
              <a:rPr lang="ru-RU" sz="2000" b="1" dirty="0"/>
              <a:t>в</a:t>
            </a:r>
            <a:r>
              <a:rPr lang="ru-RU" sz="2000" b="1" dirty="0" smtClean="0"/>
              <a:t> муху</a:t>
            </a:r>
            <a:r>
              <a:rPr lang="ru-RU" sz="2400" b="1" dirty="0" smtClean="0"/>
              <a:t> </a:t>
            </a:r>
            <a:endParaRPr lang="ru-RU" b="1" dirty="0"/>
          </a:p>
        </p:txBody>
      </p:sp>
      <p:sp>
        <p:nvSpPr>
          <p:cNvPr id="11272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3219451"/>
            <a:ext cx="2952750" cy="594122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dirty="0" smtClean="0"/>
              <a:t>А. </a:t>
            </a:r>
            <a:r>
              <a:rPr lang="ru-RU" sz="2000" b="1" dirty="0" smtClean="0"/>
              <a:t>в комара</a:t>
            </a:r>
            <a:endParaRPr lang="ru-RU" b="1" dirty="0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7524751" y="57388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7524751" y="4462463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100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7524751" y="105965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7524751" y="1545431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7524751" y="2031206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7524751" y="2518172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7524751" y="3057525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7524751" y="3489722"/>
            <a:ext cx="1439863" cy="323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7524751" y="4030266"/>
            <a:ext cx="1439863" cy="32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0033CC"/>
                </a:solidFill>
              </a:rPr>
              <a:t>500</a:t>
            </a:r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2627313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3995738" y="141685"/>
            <a:ext cx="1079500" cy="756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284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250031"/>
            <a:ext cx="309562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5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0200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6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303610"/>
            <a:ext cx="2730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 descr="C:\Users\user\Desktop\16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3" y="401024"/>
            <a:ext cx="2128940" cy="243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user\Desktop\imgonline-com-ua-Transparent-backgr-YPcJWgM4Kku6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124420"/>
            <a:ext cx="115061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0"/>
                  </p:tgtEl>
                </p:cond>
              </p:nextCondLst>
            </p:seq>
          </p:childTnLst>
        </p:cTn>
      </p:par>
    </p:tnLst>
    <p:bldLst>
      <p:bldP spid="13317" grpId="0" animBg="1"/>
      <p:bldP spid="13319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2101</TotalTime>
  <Words>963</Words>
  <Application>Microsoft Office PowerPoint</Application>
  <PresentationFormat>Экран (16:9)</PresentationFormat>
  <Paragraphs>367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soh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serga</dc:creator>
  <cp:lastModifiedBy>user</cp:lastModifiedBy>
  <cp:revision>76</cp:revision>
  <dcterms:created xsi:type="dcterms:W3CDTF">2009-12-08T10:28:34Z</dcterms:created>
  <dcterms:modified xsi:type="dcterms:W3CDTF">2018-07-30T17:23:47Z</dcterms:modified>
</cp:coreProperties>
</file>