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57" r:id="rId5"/>
    <p:sldId id="260" r:id="rId6"/>
    <p:sldId id="261" r:id="rId7"/>
    <p:sldId id="262" r:id="rId8"/>
    <p:sldId id="264" r:id="rId9"/>
    <p:sldId id="266" r:id="rId10"/>
    <p:sldId id="271" r:id="rId11"/>
    <p:sldId id="273" r:id="rId12"/>
    <p:sldId id="274" r:id="rId13"/>
    <p:sldId id="272"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6" autoAdjust="0"/>
  </p:normalViewPr>
  <p:slideViewPr>
    <p:cSldViewPr>
      <p:cViewPr>
        <p:scale>
          <a:sx n="57" d="100"/>
          <a:sy n="57" d="100"/>
        </p:scale>
        <p:origin x="-166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30.07.2018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30.07.2018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30.07.2018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30.07.2018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30.07.2018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30.07.2018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30.07.2018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30.07.2018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30.07.2018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30.07.2018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zquotes.com/quotes/topics/saxophone.html" TargetMode="External"/><Relationship Id="rId2" Type="http://schemas.openxmlformats.org/officeDocument/2006/relationships/hyperlink" Target="http://www.softschools.com/facts/music/saxophone_facts/2763/" TargetMode="External"/><Relationship Id="rId1" Type="http://schemas.openxmlformats.org/officeDocument/2006/relationships/slideLayout" Target="../slideLayouts/slideLayout2.xml"/><Relationship Id="rId5" Type="http://schemas.openxmlformats.org/officeDocument/2006/relationships/hyperlink" Target="https://yandex.ru/legal/fotki_termsofuse" TargetMode="External"/><Relationship Id="rId4" Type="http://schemas.openxmlformats.org/officeDocument/2006/relationships/hyperlink" Target="http://yandex.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7200"/>
            <a:ext cx="9144001"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23928" y="7937"/>
            <a:ext cx="5112568" cy="4597669"/>
          </a:xfrm>
          <a:prstGeom prst="rect">
            <a:avLst/>
          </a:prstGeom>
          <a:noFill/>
        </p:spPr>
        <p:txBody>
          <a:bodyPr wrap="square" rtlCol="0">
            <a:spAutoFit/>
          </a:bodyPr>
          <a:lstStyle/>
          <a:p>
            <a:pPr algn="r">
              <a:lnSpc>
                <a:spcPts val="6000"/>
              </a:lnSpc>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Arial Black" panose="020B0A04020102020204" pitchFamily="34" charset="0"/>
              </a:rPr>
              <a:t>Those Enchanting Saxophone sounds</a:t>
            </a: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Arial Black" panose="020B0A04020102020204" pitchFamily="34" charset="0"/>
            </a:endParaRPr>
          </a:p>
          <a:p>
            <a:pPr algn="ctr">
              <a:lnSpc>
                <a:spcPts val="6000"/>
              </a:lnSpc>
            </a:pPr>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endParaRPr>
          </a:p>
          <a:p>
            <a:pPr algn="ctr">
              <a:lnSpc>
                <a:spcPts val="6000"/>
              </a:lnSpc>
            </a:pP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endParaRPr>
          </a:p>
        </p:txBody>
      </p:sp>
      <p:sp>
        <p:nvSpPr>
          <p:cNvPr id="8" name="Прямоугольник 7"/>
          <p:cNvSpPr/>
          <p:nvPr/>
        </p:nvSpPr>
        <p:spPr>
          <a:xfrm>
            <a:off x="-2988840" y="4162921"/>
            <a:ext cx="8678183" cy="2585323"/>
          </a:xfrm>
          <a:prstGeom prst="rect">
            <a:avLst/>
          </a:prstGeom>
        </p:spPr>
        <p:txBody>
          <a:bodyPr wrap="square">
            <a:spAutoFit/>
          </a:bodyPr>
          <a:lstStyle/>
          <a:p>
            <a:pPr lvl="7">
              <a:defRPr/>
            </a:pPr>
            <a:r>
              <a:rPr lang="ru-RU" dirty="0">
                <a:ln>
                  <a:solidFill>
                    <a:sysClr val="windowText" lastClr="000000"/>
                  </a:solidFill>
                </a:ln>
                <a:solidFill>
                  <a:srgbClr val="FFFF00"/>
                </a:solidFill>
                <a:latin typeface="Arial Black" panose="020B0A04020102020204" pitchFamily="34" charset="0"/>
              </a:rPr>
              <a:t>Автор:</a:t>
            </a:r>
          </a:p>
          <a:p>
            <a:pPr lvl="7">
              <a:defRPr/>
            </a:pPr>
            <a:r>
              <a:rPr lang="ru-RU" dirty="0">
                <a:ln>
                  <a:solidFill>
                    <a:sysClr val="windowText" lastClr="000000"/>
                  </a:solidFill>
                </a:ln>
                <a:solidFill>
                  <a:srgbClr val="FFFF00"/>
                </a:solidFill>
                <a:latin typeface="Arial Black" panose="020B0A04020102020204" pitchFamily="34" charset="0"/>
              </a:rPr>
              <a:t>Ольга Михайловна Степанова</a:t>
            </a:r>
          </a:p>
          <a:p>
            <a:pPr lvl="7">
              <a:defRPr/>
            </a:pPr>
            <a:r>
              <a:rPr lang="ru-RU" dirty="0">
                <a:ln>
                  <a:solidFill>
                    <a:sysClr val="windowText" lastClr="000000"/>
                  </a:solidFill>
                </a:ln>
                <a:solidFill>
                  <a:srgbClr val="FFFF00"/>
                </a:solidFill>
                <a:latin typeface="Arial Black" panose="020B0A04020102020204" pitchFamily="34" charset="0"/>
              </a:rPr>
              <a:t>учитель английского языка </a:t>
            </a:r>
          </a:p>
          <a:p>
            <a:pPr lvl="7">
              <a:defRPr/>
            </a:pPr>
            <a:r>
              <a:rPr lang="ru-RU" dirty="0">
                <a:ln>
                  <a:solidFill>
                    <a:sysClr val="windowText" lastClr="000000"/>
                  </a:solidFill>
                </a:ln>
                <a:solidFill>
                  <a:srgbClr val="FFFF00"/>
                </a:solidFill>
                <a:latin typeface="Arial Black" panose="020B0A04020102020204" pitchFamily="34" charset="0"/>
              </a:rPr>
              <a:t>МБОУ «</a:t>
            </a:r>
            <a:r>
              <a:rPr lang="ru-RU" dirty="0" err="1">
                <a:ln>
                  <a:solidFill>
                    <a:sysClr val="windowText" lastClr="000000"/>
                  </a:solidFill>
                </a:ln>
                <a:solidFill>
                  <a:srgbClr val="FFFF00"/>
                </a:solidFill>
                <a:latin typeface="Arial Black" panose="020B0A04020102020204" pitchFamily="34" charset="0"/>
              </a:rPr>
              <a:t>Цивильская</a:t>
            </a:r>
            <a:r>
              <a:rPr lang="ru-RU" dirty="0">
                <a:ln>
                  <a:solidFill>
                    <a:sysClr val="windowText" lastClr="000000"/>
                  </a:solidFill>
                </a:ln>
                <a:solidFill>
                  <a:srgbClr val="FFFF00"/>
                </a:solidFill>
                <a:latin typeface="Arial Black" panose="020B0A04020102020204" pitchFamily="34" charset="0"/>
              </a:rPr>
              <a:t> СОШ №1 </a:t>
            </a:r>
          </a:p>
          <a:p>
            <a:pPr lvl="7">
              <a:defRPr/>
            </a:pPr>
            <a:r>
              <a:rPr lang="ru-RU" dirty="0">
                <a:ln>
                  <a:solidFill>
                    <a:sysClr val="windowText" lastClr="000000"/>
                  </a:solidFill>
                </a:ln>
                <a:solidFill>
                  <a:srgbClr val="FFFF00"/>
                </a:solidFill>
                <a:latin typeface="Arial Black" panose="020B0A04020102020204" pitchFamily="34" charset="0"/>
              </a:rPr>
              <a:t>имени Героя Советского Союза </a:t>
            </a:r>
          </a:p>
          <a:p>
            <a:pPr lvl="7">
              <a:defRPr/>
            </a:pPr>
            <a:r>
              <a:rPr lang="ru-RU" dirty="0">
                <a:ln>
                  <a:solidFill>
                    <a:sysClr val="windowText" lastClr="000000"/>
                  </a:solidFill>
                </a:ln>
                <a:solidFill>
                  <a:srgbClr val="FFFF00"/>
                </a:solidFill>
                <a:latin typeface="Arial Black" panose="020B0A04020102020204" pitchFamily="34" charset="0"/>
              </a:rPr>
              <a:t>М.В. Силантьева»</a:t>
            </a:r>
          </a:p>
          <a:p>
            <a:pPr lvl="7">
              <a:defRPr/>
            </a:pPr>
            <a:r>
              <a:rPr lang="ru-RU" dirty="0">
                <a:ln>
                  <a:solidFill>
                    <a:sysClr val="windowText" lastClr="000000"/>
                  </a:solidFill>
                </a:ln>
                <a:solidFill>
                  <a:srgbClr val="FFFF00"/>
                </a:solidFill>
                <a:latin typeface="Arial Black" panose="020B0A04020102020204" pitchFamily="34" charset="0"/>
              </a:rPr>
              <a:t>города Цивильск </a:t>
            </a:r>
            <a:endParaRPr lang="en-US" dirty="0" smtClean="0">
              <a:ln>
                <a:solidFill>
                  <a:sysClr val="windowText" lastClr="000000"/>
                </a:solidFill>
              </a:ln>
              <a:solidFill>
                <a:srgbClr val="FFFF00"/>
              </a:solidFill>
              <a:latin typeface="Arial Black" panose="020B0A04020102020204" pitchFamily="34" charset="0"/>
            </a:endParaRPr>
          </a:p>
          <a:p>
            <a:pPr lvl="7">
              <a:defRPr/>
            </a:pPr>
            <a:r>
              <a:rPr lang="ru-RU" dirty="0" smtClean="0">
                <a:ln>
                  <a:solidFill>
                    <a:sysClr val="windowText" lastClr="000000"/>
                  </a:solidFill>
                </a:ln>
                <a:solidFill>
                  <a:srgbClr val="FFFF00"/>
                </a:solidFill>
                <a:latin typeface="Arial Black" panose="020B0A04020102020204" pitchFamily="34" charset="0"/>
              </a:rPr>
              <a:t>Чувашской </a:t>
            </a:r>
            <a:r>
              <a:rPr lang="ru-RU" dirty="0">
                <a:ln>
                  <a:solidFill>
                    <a:sysClr val="windowText" lastClr="000000"/>
                  </a:solidFill>
                </a:ln>
                <a:solidFill>
                  <a:srgbClr val="FFFF00"/>
                </a:solidFill>
                <a:latin typeface="Arial Black" panose="020B0A04020102020204" pitchFamily="34" charset="0"/>
              </a:rPr>
              <a:t>Республики</a:t>
            </a:r>
          </a:p>
          <a:p>
            <a:pPr lvl="7">
              <a:defRPr/>
            </a:pPr>
            <a:r>
              <a:rPr lang="ru-RU" dirty="0">
                <a:ln>
                  <a:solidFill>
                    <a:sysClr val="windowText" lastClr="000000"/>
                  </a:solidFill>
                </a:ln>
                <a:solidFill>
                  <a:srgbClr val="FFFF00"/>
                </a:solidFill>
                <a:latin typeface="Arial Black" panose="020B0A04020102020204" pitchFamily="34" charset="0"/>
              </a:rPr>
              <a:t>2018</a:t>
            </a:r>
          </a:p>
        </p:txBody>
      </p:sp>
      <p:sp>
        <p:nvSpPr>
          <p:cNvPr id="2" name="AutoShape 4"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219710" y="160338"/>
            <a:ext cx="2976265" cy="1077218"/>
          </a:xfrm>
          <a:prstGeom prst="rect">
            <a:avLst/>
          </a:prstGeom>
        </p:spPr>
        <p:txBody>
          <a:bodyPr wrap="square">
            <a:spAutoFit/>
          </a:bodyPr>
          <a:lstStyle/>
          <a:p>
            <a:pPr lvl="0"/>
            <a:r>
              <a:rPr lang="ru-RU" sz="1600" dirty="0" smtClean="0">
                <a:solidFill>
                  <a:srgbClr val="0000CC"/>
                </a:solidFill>
                <a:latin typeface="Arial Black" panose="020B0A04020102020204" pitchFamily="34" charset="0"/>
              </a:rPr>
              <a:t>Интерактивная викторина </a:t>
            </a:r>
          </a:p>
          <a:p>
            <a:pPr lvl="0"/>
            <a:r>
              <a:rPr lang="ru-RU" sz="1600" dirty="0" smtClean="0">
                <a:solidFill>
                  <a:srgbClr val="0000CC"/>
                </a:solidFill>
                <a:latin typeface="Arial Black" panose="020B0A04020102020204" pitchFamily="34" charset="0"/>
              </a:rPr>
              <a:t>для </a:t>
            </a:r>
            <a:r>
              <a:rPr lang="ru-RU" sz="1600" dirty="0" smtClean="0">
                <a:solidFill>
                  <a:srgbClr val="0000CC"/>
                </a:solidFill>
                <a:latin typeface="Arial Black" panose="020B0A04020102020204" pitchFamily="34" charset="0"/>
              </a:rPr>
              <a:t>учащихся                                      </a:t>
            </a:r>
            <a:r>
              <a:rPr lang="en-US" sz="1600" dirty="0">
                <a:solidFill>
                  <a:srgbClr val="0000CC"/>
                </a:solidFill>
                <a:latin typeface="Arial Black" panose="020B0A04020102020204" pitchFamily="34" charset="0"/>
              </a:rPr>
              <a:t>8</a:t>
            </a:r>
            <a:r>
              <a:rPr lang="ru-RU" sz="1600" dirty="0" smtClean="0">
                <a:solidFill>
                  <a:srgbClr val="0000CC"/>
                </a:solidFill>
                <a:latin typeface="Arial Black" panose="020B0A04020102020204" pitchFamily="34" charset="0"/>
              </a:rPr>
              <a:t>-1</a:t>
            </a:r>
            <a:r>
              <a:rPr lang="en-US" sz="1600" dirty="0" smtClean="0">
                <a:solidFill>
                  <a:srgbClr val="0000CC"/>
                </a:solidFill>
                <a:latin typeface="Arial Black" panose="020B0A04020102020204" pitchFamily="34" charset="0"/>
              </a:rPr>
              <a:t>1</a:t>
            </a:r>
            <a:r>
              <a:rPr lang="ru-RU" sz="1600" dirty="0" smtClean="0">
                <a:solidFill>
                  <a:srgbClr val="0000CC"/>
                </a:solidFill>
                <a:latin typeface="Arial Black" panose="020B0A04020102020204" pitchFamily="34" charset="0"/>
              </a:rPr>
              <a:t> </a:t>
            </a:r>
            <a:r>
              <a:rPr lang="ru-RU" sz="1600" dirty="0">
                <a:solidFill>
                  <a:srgbClr val="0000CC"/>
                </a:solidFill>
                <a:latin typeface="Arial Black" panose="020B0A04020102020204" pitchFamily="34" charset="0"/>
              </a:rPr>
              <a:t>классов  </a:t>
            </a:r>
          </a:p>
        </p:txBody>
      </p:sp>
    </p:spTree>
    <p:extLst>
      <p:ext uri="{BB962C8B-B14F-4D97-AF65-F5344CB8AC3E}">
        <p14:creationId xmlns:p14="http://schemas.microsoft.com/office/powerpoint/2010/main" val="277941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9928" y="548680"/>
            <a:ext cx="3414000" cy="50167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Former United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States President                  __________</a:t>
            </a:r>
          </a:p>
          <a:p>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is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an accomplished saxophone player.</a:t>
            </a:r>
            <a:endParaRPr lang="en-US" sz="3200" b="1" i="0"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623802" y="2533839"/>
            <a:ext cx="2436886"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Bill </a:t>
            </a:r>
            <a:r>
              <a:rPr lang="en-US" sz="2800" b="1" spc="50" dirty="0" err="1">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Klinton</a:t>
            </a:r>
            <a:endParaRPr lang="en-US" sz="28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3" y="1841774"/>
            <a:ext cx="6165128" cy="50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5652120" y="403670"/>
            <a:ext cx="3203506" cy="1661993"/>
          </a:xfrm>
          <a:prstGeom prst="rect">
            <a:avLst/>
          </a:prstGeom>
        </p:spPr>
        <p:txBody>
          <a:bodyPr wrap="none">
            <a:spAutoFit/>
          </a:bodyPr>
          <a:lstStyle/>
          <a:p>
            <a:r>
              <a:rPr lang="en-US" sz="2800" spc="50" dirty="0">
                <a:ln w="11430"/>
                <a:effectLst>
                  <a:outerShdw blurRad="76200" dist="50800" dir="5400000" algn="tl" rotWithShape="0">
                    <a:srgbClr val="000000">
                      <a:alpha val="65000"/>
                    </a:srgbClr>
                  </a:outerShdw>
                </a:effectLst>
                <a:latin typeface="Arial Black" panose="020B0A04020102020204" pitchFamily="34" charset="0"/>
              </a:rPr>
              <a:t>Ronald </a:t>
            </a:r>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Reagan</a:t>
            </a: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George Bush</a:t>
            </a: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Bill </a:t>
            </a:r>
            <a:r>
              <a:rPr lang="en-US" sz="2800" spc="50" dirty="0" err="1" smtClean="0">
                <a:ln w="11430"/>
                <a:effectLst>
                  <a:outerShdw blurRad="76200" dist="50800" dir="5400000" algn="tl" rotWithShape="0">
                    <a:srgbClr val="000000">
                      <a:alpha val="65000"/>
                    </a:srgbClr>
                  </a:outerShdw>
                </a:effectLst>
                <a:latin typeface="Arial Black" panose="020B0A04020102020204" pitchFamily="34" charset="0"/>
              </a:rPr>
              <a:t>Klinton</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endParaRPr lang="ru-RU" dirty="0"/>
          </a:p>
        </p:txBody>
      </p:sp>
    </p:spTree>
    <p:extLst>
      <p:ext uri="{BB962C8B-B14F-4D97-AF65-F5344CB8AC3E}">
        <p14:creationId xmlns:p14="http://schemas.microsoft.com/office/powerpoint/2010/main" val="8785846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45928" y="188640"/>
            <a:ext cx="4167337" cy="649408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If all else fails, I could go to a train station and open up my saxophone case and make some bucks.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I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can do "Mary Had A Little Lamb," I can do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Happy ____________ ."</a:t>
            </a:r>
            <a:endPar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pPr algn="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Sean Price</a:t>
            </a:r>
            <a:endParaRPr lang="ru-RU"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5940152" y="5532482"/>
            <a:ext cx="2149563"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Birthday</a:t>
            </a:r>
            <a:endParaRPr lang="ru-RU"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pic>
        <p:nvPicPr>
          <p:cNvPr id="13318"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8" b="99796" l="17587" r="82618"/>
                    </a14:imgEffect>
                  </a14:imgLayer>
                </a14:imgProps>
              </a:ext>
              <a:ext uri="{28A0092B-C50C-407E-A947-70E740481C1C}">
                <a14:useLocalDpi xmlns:a14="http://schemas.microsoft.com/office/drawing/2010/main" val="0"/>
              </a:ext>
            </a:extLst>
          </a:blip>
          <a:srcRect l="18560" r="18407"/>
          <a:stretch/>
        </p:blipFill>
        <p:spPr bwMode="auto">
          <a:xfrm>
            <a:off x="683568" y="1800807"/>
            <a:ext cx="3170705" cy="503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460732" y="415284"/>
            <a:ext cx="2157963" cy="1661993"/>
          </a:xfrm>
          <a:prstGeom prst="rect">
            <a:avLst/>
          </a:prstGeom>
        </p:spPr>
        <p:txBody>
          <a:bodyPr wrap="none">
            <a:spAutoFit/>
          </a:bodyPr>
          <a:lstStyle/>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Birthday</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New Year</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Journey </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endParaRPr lang="ru-RU" dirty="0"/>
          </a:p>
        </p:txBody>
      </p:sp>
    </p:spTree>
    <p:extLst>
      <p:ext uri="{BB962C8B-B14F-4D97-AF65-F5344CB8AC3E}">
        <p14:creationId xmlns:p14="http://schemas.microsoft.com/office/powerpoint/2010/main" val="24927988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1132" y="197346"/>
            <a:ext cx="3920828" cy="50167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By the way,                in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1840, </a:t>
            </a:r>
            <a:r>
              <a:rPr lang="en-US" sz="3200" b="1" spc="50" dirty="0" err="1">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Adolphe</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Sax                          created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saxophone.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He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was a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_________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instrument maker. </a:t>
            </a:r>
            <a:endParaRPr lang="ru-RU"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291132" y="3645024"/>
            <a:ext cx="1954381"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Belgian</a:t>
            </a:r>
            <a:endParaRPr lang="en-US"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pic>
        <p:nvPicPr>
          <p:cNvPr id="12291"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38184" r="88184">
                        <a14:foregroundMark x1="55078" y1="12240" x2="70410" y2="21745"/>
                        <a14:foregroundMark x1="70313" y1="34245" x2="67773" y2="38151"/>
                        <a14:foregroundMark x1="66895" y1="49740" x2="53027" y2="93099"/>
                        <a14:foregroundMark x1="56348" y1="50911" x2="45703" y2="89323"/>
                        <a14:backgroundMark x1="53418" y1="41797" x2="39258" y2="54948"/>
                        <a14:backgroundMark x1="77637" y1="37240" x2="90918" y2="61328"/>
                        <a14:backgroundMark x1="73730" y1="35677" x2="75391" y2="41797"/>
                      </a14:backgroundRemoval>
                    </a14:imgEffect>
                  </a14:imgLayer>
                </a14:imgProps>
              </a:ext>
              <a:ext uri="{28A0092B-C50C-407E-A947-70E740481C1C}">
                <a14:useLocalDpi xmlns:a14="http://schemas.microsoft.com/office/drawing/2010/main" val="0"/>
              </a:ext>
            </a:extLst>
          </a:blip>
          <a:srcRect l="37727" r="15339" b="18785"/>
          <a:stretch/>
        </p:blipFill>
        <p:spPr bwMode="auto">
          <a:xfrm>
            <a:off x="4716016" y="1124744"/>
            <a:ext cx="4577613" cy="5941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4211960" y="0"/>
            <a:ext cx="4788024" cy="1569660"/>
          </a:xfrm>
          <a:prstGeom prst="rect">
            <a:avLst/>
          </a:prstGeom>
        </p:spPr>
        <p:txBody>
          <a:bodyPr wrap="square">
            <a:spAutoFit/>
          </a:bodyPr>
          <a:lstStyle/>
          <a:p>
            <a:pPr algn="r"/>
            <a:r>
              <a:rPr lang="en-US" sz="2400" b="1" dirty="0" err="1">
                <a:ln w="12700">
                  <a:solidFill>
                    <a:sysClr val="windowText" lastClr="000000"/>
                  </a:solidFill>
                  <a:prstDash val="solid"/>
                </a:ln>
                <a:effectLst>
                  <a:outerShdw blurRad="41275" dist="20320" dir="1800000" algn="tl" rotWithShape="0">
                    <a:srgbClr val="000000">
                      <a:alpha val="40000"/>
                    </a:srgbClr>
                  </a:outerShdw>
                </a:effectLst>
                <a:latin typeface="Arial Black" panose="020B0A04020102020204" pitchFamily="34" charset="0"/>
              </a:rPr>
              <a:t>Adolphe</a:t>
            </a:r>
            <a:r>
              <a:rPr lang="en-US" sz="2400" b="1" dirty="0">
                <a:ln w="12700">
                  <a:solidFill>
                    <a:sysClr val="windowText" lastClr="000000"/>
                  </a:solidFill>
                  <a:prstDash val="solid"/>
                </a:ln>
                <a:effectLst>
                  <a:outerShdw blurRad="41275" dist="20320" dir="1800000" algn="tl" rotWithShape="0">
                    <a:srgbClr val="000000">
                      <a:alpha val="40000"/>
                    </a:srgbClr>
                  </a:outerShdw>
                </a:effectLst>
                <a:latin typeface="Arial Black" panose="020B0A04020102020204" pitchFamily="34" charset="0"/>
              </a:rPr>
              <a:t> Sax </a:t>
            </a:r>
            <a:r>
              <a:rPr lang="en-US" sz="2400" b="1" dirty="0" smtClean="0">
                <a:ln w="12700">
                  <a:solidFill>
                    <a:sysClr val="windowText" lastClr="000000"/>
                  </a:solidFill>
                  <a:prstDash val="solid"/>
                </a:ln>
                <a:effectLst>
                  <a:outerShdw blurRad="41275" dist="20320" dir="1800000" algn="tl" rotWithShape="0">
                    <a:srgbClr val="000000">
                      <a:alpha val="40000"/>
                    </a:srgbClr>
                  </a:outerShdw>
                </a:effectLst>
                <a:latin typeface="Arial Black" panose="020B0A04020102020204" pitchFamily="34" charset="0"/>
              </a:rPr>
              <a:t>,</a:t>
            </a:r>
          </a:p>
          <a:p>
            <a:pPr algn="r"/>
            <a:r>
              <a:rPr lang="en-US" sz="2400" b="1" dirty="0" smtClean="0">
                <a:ln w="12700">
                  <a:solidFill>
                    <a:sysClr val="windowText" lastClr="000000"/>
                  </a:solidFill>
                  <a:prstDash val="solid"/>
                </a:ln>
                <a:effectLst>
                  <a:outerShdw blurRad="41275" dist="20320" dir="1800000" algn="tl" rotWithShape="0">
                    <a:srgbClr val="000000">
                      <a:alpha val="40000"/>
                    </a:srgbClr>
                  </a:outerShdw>
                </a:effectLst>
                <a:latin typeface="Arial Black" panose="020B0A04020102020204" pitchFamily="34" charset="0"/>
              </a:rPr>
              <a:t>clarinetist</a:t>
            </a:r>
            <a:r>
              <a:rPr lang="en-US" sz="2400" b="1" dirty="0">
                <a:ln w="12700">
                  <a:solidFill>
                    <a:sysClr val="windowText" lastClr="000000"/>
                  </a:solidFill>
                  <a:prstDash val="solid"/>
                </a:ln>
                <a:effectLst>
                  <a:outerShdw blurRad="41275" dist="20320" dir="1800000" algn="tl" rotWithShape="0">
                    <a:srgbClr val="000000">
                      <a:alpha val="40000"/>
                    </a:srgbClr>
                  </a:outerShdw>
                </a:effectLst>
                <a:latin typeface="Arial Black" panose="020B0A04020102020204" pitchFamily="34" charset="0"/>
              </a:rPr>
              <a:t>, flautist and instrument maker from Belgium.</a:t>
            </a:r>
            <a:endParaRPr lang="ru-RU" sz="1400" b="1"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2730194" y="5196007"/>
            <a:ext cx="2417870" cy="1661993"/>
          </a:xfrm>
          <a:prstGeom prst="rect">
            <a:avLst/>
          </a:prstGeom>
        </p:spPr>
        <p:txBody>
          <a:bodyPr wrap="square">
            <a:spAutoFit/>
          </a:bodyPr>
          <a:lstStyle/>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British</a:t>
            </a: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Belgian</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French</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endParaRPr lang="ru-RU" dirty="0"/>
          </a:p>
        </p:txBody>
      </p:sp>
    </p:spTree>
    <p:extLst>
      <p:ext uri="{BB962C8B-B14F-4D97-AF65-F5344CB8AC3E}">
        <p14:creationId xmlns:p14="http://schemas.microsoft.com/office/powerpoint/2010/main" val="24285661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41587"/>
            <a:ext cx="6768752" cy="69901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55976" y="44517"/>
            <a:ext cx="4482191" cy="754052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4400" b="1" cap="all" dirty="0" smtClean="0">
                <a:ln w="0"/>
                <a:solidFill>
                  <a:srgbClr val="0000CC"/>
                </a:solidFill>
                <a:effectLst>
                  <a:reflection blurRad="12700" stA="50000" endPos="50000" dist="5000" dir="5400000" sy="-100000" rotWithShape="0"/>
                </a:effectLst>
                <a:latin typeface="Arial Black" panose="020B0A04020102020204" pitchFamily="34" charset="0"/>
              </a:rPr>
              <a:t>Enjoy  playing the saxophone !</a:t>
            </a:r>
          </a:p>
          <a:p>
            <a:pPr algn="r"/>
            <a:r>
              <a:rPr lang="en-US" sz="4400" b="1" cap="all" dirty="0" smtClean="0">
                <a:ln w="0"/>
                <a:solidFill>
                  <a:srgbClr val="0000CC"/>
                </a:solidFill>
                <a:effectLst>
                  <a:reflection blurRad="12700" stA="50000" endPos="50000" dist="5000" dir="5400000" sy="-100000" rotWithShape="0"/>
                </a:effectLst>
                <a:latin typeface="Arial Black" panose="020B0A04020102020204" pitchFamily="34" charset="0"/>
              </a:rPr>
              <a:t>It is a really enchanting instrument that touches your heart!</a:t>
            </a:r>
            <a:r>
              <a:rPr lang="en-US" sz="4400" b="1" cap="all" dirty="0" smtClean="0">
                <a:ln w="0"/>
                <a:solidFill>
                  <a:srgbClr val="0000CC"/>
                </a:solidFill>
                <a:effectLst>
                  <a:reflection blurRad="12700" stA="50000" endPos="50000" dist="5000" dir="5400000" sy="-100000" rotWithShape="0"/>
                </a:effectLst>
                <a:latin typeface="Arial Black" panose="020B0A04020102020204" pitchFamily="34" charset="0"/>
              </a:rPr>
              <a:t> </a:t>
            </a:r>
            <a:endParaRPr lang="ru-RU" sz="4400" b="1" cap="all" dirty="0">
              <a:ln w="0"/>
              <a:solidFill>
                <a:srgbClr val="0000CC"/>
              </a:solidFill>
              <a:effectLst>
                <a:reflection blurRad="12700" stA="50000" endPos="50000" dist="5000" dir="5400000" sy="-100000" rotWithShape="0"/>
              </a:effectLst>
              <a:latin typeface="Arial Black" panose="020B0A04020102020204" pitchFamily="34" charset="0"/>
            </a:endParaRPr>
          </a:p>
          <a:p>
            <a:pPr algn="r"/>
            <a:endParaRPr lang="ru-RU" sz="4400" b="1" cap="all" dirty="0">
              <a:ln w="0"/>
              <a:solidFill>
                <a:srgbClr val="0000CC"/>
              </a:solidFill>
              <a:effectLst>
                <a:reflection blurRad="12700" stA="50000" endPos="50000" dist="5000" dir="5400000" sy="-100000" rotWithShape="0"/>
              </a:effectLst>
              <a:latin typeface="Arial Black" panose="020B0A04020102020204" pitchFamily="34" charset="0"/>
            </a:endParaRPr>
          </a:p>
        </p:txBody>
      </p:sp>
    </p:spTree>
    <p:extLst>
      <p:ext uri="{BB962C8B-B14F-4D97-AF65-F5344CB8AC3E}">
        <p14:creationId xmlns:p14="http://schemas.microsoft.com/office/powerpoint/2010/main" val="1155070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165" y="1951672"/>
            <a:ext cx="8640960" cy="2800767"/>
          </a:xfrm>
          <a:prstGeom prst="rect">
            <a:avLst/>
          </a:prstGeom>
          <a:noFill/>
        </p:spPr>
        <p:txBody>
          <a:bodyPr wrap="square" rtlCol="0">
            <a:spAutoFit/>
          </a:bodyPr>
          <a:lstStyle/>
          <a:p>
            <a:r>
              <a:rPr lang="ru-RU" sz="1600" b="1" dirty="0" smtClean="0">
                <a:latin typeface="Arial Black" panose="020B0A04020102020204" pitchFamily="34" charset="0"/>
              </a:rPr>
              <a:t>Ресурсы:</a:t>
            </a:r>
            <a:endParaRPr lang="en-US" sz="1600" b="1" dirty="0" smtClean="0">
              <a:latin typeface="Arial Black" panose="020B0A04020102020204" pitchFamily="34" charset="0"/>
            </a:endParaRPr>
          </a:p>
          <a:p>
            <a:r>
              <a:rPr lang="en-US" sz="1600" b="1" dirty="0">
                <a:latin typeface="Arial Black" panose="020B0A04020102020204" pitchFamily="34" charset="0"/>
              </a:rPr>
              <a:t>Saxophone Facts </a:t>
            </a:r>
            <a:r>
              <a:rPr lang="en-US" sz="1600" b="1" dirty="0">
                <a:latin typeface="Arial Black" panose="020B0A04020102020204" pitchFamily="34" charset="0"/>
                <a:hlinkClick r:id="rId2"/>
              </a:rPr>
              <a:t>http://www.softschools.com/facts/music/saxophone_facts/2763</a:t>
            </a:r>
            <a:r>
              <a:rPr lang="en-US" sz="1600" b="1" dirty="0" smtClean="0">
                <a:latin typeface="Arial Black" panose="020B0A04020102020204" pitchFamily="34" charset="0"/>
                <a:hlinkClick r:id="rId2"/>
              </a:rPr>
              <a:t>/</a:t>
            </a:r>
            <a:r>
              <a:rPr lang="en-US" sz="1600" b="1" dirty="0" smtClean="0">
                <a:latin typeface="Arial Black" panose="020B0A04020102020204" pitchFamily="34" charset="0"/>
              </a:rPr>
              <a:t> </a:t>
            </a:r>
            <a:endParaRPr lang="ru-RU" sz="1600" b="1" dirty="0" smtClean="0">
              <a:latin typeface="Arial Black" panose="020B0A04020102020204" pitchFamily="34" charset="0"/>
            </a:endParaRPr>
          </a:p>
          <a:p>
            <a:r>
              <a:rPr lang="en-US" sz="1600" b="1" dirty="0">
                <a:latin typeface="Arial Black" panose="020B0A04020102020204" pitchFamily="34" charset="0"/>
              </a:rPr>
              <a:t>Saxophone Quotes </a:t>
            </a:r>
            <a:r>
              <a:rPr lang="en-US" sz="1600" b="1" dirty="0">
                <a:latin typeface="Arial Black" panose="020B0A04020102020204" pitchFamily="34" charset="0"/>
                <a:hlinkClick r:id="rId3"/>
              </a:rPr>
              <a:t>https://</a:t>
            </a:r>
            <a:r>
              <a:rPr lang="en-US" sz="1600" b="1" dirty="0" smtClean="0">
                <a:latin typeface="Arial Black" panose="020B0A04020102020204" pitchFamily="34" charset="0"/>
                <a:hlinkClick r:id="rId3"/>
              </a:rPr>
              <a:t>www.azquotes.com/quotes/topics/saxophone.html</a:t>
            </a:r>
            <a:endParaRPr lang="en-US" sz="1600" b="1" dirty="0" smtClean="0">
              <a:latin typeface="Arial Black" panose="020B0A04020102020204" pitchFamily="34" charset="0"/>
            </a:endParaRPr>
          </a:p>
          <a:p>
            <a:endParaRPr lang="en-US" sz="1600" b="1" dirty="0" smtClean="0">
              <a:latin typeface="Arial Black" panose="020B0A04020102020204" pitchFamily="34" charset="0"/>
            </a:endParaRPr>
          </a:p>
          <a:p>
            <a:endParaRPr lang="ru-RU" sz="1600" b="1" dirty="0">
              <a:latin typeface="Arial Black" panose="020B0A04020102020204" pitchFamily="34" charset="0"/>
            </a:endParaRPr>
          </a:p>
          <a:p>
            <a:r>
              <a:rPr lang="ru-RU" sz="1600" b="1" dirty="0" smtClean="0">
                <a:latin typeface="Arial Black" panose="020B0A04020102020204" pitchFamily="34" charset="0"/>
              </a:rPr>
              <a:t>Изображения </a:t>
            </a:r>
            <a:r>
              <a:rPr lang="ru-RU" sz="1600" b="1" dirty="0">
                <a:latin typeface="Arial Black" panose="020B0A04020102020204" pitchFamily="34" charset="0"/>
              </a:rPr>
              <a:t>взяты на сайте    </a:t>
            </a:r>
            <a:r>
              <a:rPr lang="ru-RU" sz="1600" b="1" dirty="0">
                <a:latin typeface="Arial Black" panose="020B0A04020102020204" pitchFamily="34" charset="0"/>
                <a:hlinkClick r:id="rId4"/>
              </a:rPr>
              <a:t>http://</a:t>
            </a:r>
            <a:r>
              <a:rPr lang="ru-RU" sz="1600" b="1" dirty="0" smtClean="0">
                <a:latin typeface="Arial Black" panose="020B0A04020102020204" pitchFamily="34" charset="0"/>
                <a:hlinkClick r:id="rId4"/>
              </a:rPr>
              <a:t>yandex.ru</a:t>
            </a:r>
            <a:r>
              <a:rPr lang="ru-RU" sz="1600" b="1" dirty="0" smtClean="0">
                <a:latin typeface="Arial Black" panose="020B0A04020102020204" pitchFamily="34" charset="0"/>
              </a:rPr>
              <a:t>  </a:t>
            </a:r>
            <a:endParaRPr lang="ru-RU" sz="1600" b="1" dirty="0">
              <a:latin typeface="Arial Black" panose="020B0A04020102020204" pitchFamily="34" charset="0"/>
            </a:endParaRPr>
          </a:p>
          <a:p>
            <a:r>
              <a:rPr lang="ru-RU" sz="1600" b="1" dirty="0">
                <a:latin typeface="Arial Black" panose="020B0A04020102020204" pitchFamily="34" charset="0"/>
              </a:rPr>
              <a:t>Условия использования сайта </a:t>
            </a:r>
            <a:r>
              <a:rPr lang="ru-RU" sz="1600" b="1" dirty="0">
                <a:latin typeface="Arial Black" panose="020B0A04020102020204" pitchFamily="34" charset="0"/>
                <a:hlinkClick r:id="rId5"/>
              </a:rPr>
              <a:t>https://</a:t>
            </a:r>
            <a:r>
              <a:rPr lang="ru-RU" sz="1600" b="1" dirty="0" smtClean="0">
                <a:latin typeface="Arial Black" panose="020B0A04020102020204" pitchFamily="34" charset="0"/>
                <a:hlinkClick r:id="rId5"/>
              </a:rPr>
              <a:t>yandex.ru/legal/fotki_termsofuse</a:t>
            </a:r>
            <a:r>
              <a:rPr lang="ru-RU" sz="1600" b="1" dirty="0" smtClean="0">
                <a:latin typeface="Arial Black" panose="020B0A04020102020204" pitchFamily="34" charset="0"/>
              </a:rPr>
              <a:t> </a:t>
            </a:r>
            <a:endParaRPr lang="en-US" sz="1600" b="1" dirty="0" smtClean="0">
              <a:latin typeface="Arial Black" panose="020B0A04020102020204" pitchFamily="34" charset="0"/>
            </a:endParaRPr>
          </a:p>
          <a:p>
            <a:endParaRPr lang="en-US" sz="1600" b="1" dirty="0" smtClean="0">
              <a:latin typeface="Arial Black" panose="020B0A04020102020204" pitchFamily="34" charset="0"/>
            </a:endParaRPr>
          </a:p>
          <a:p>
            <a:endParaRPr lang="en-US" sz="1600" b="1" dirty="0" smtClean="0">
              <a:latin typeface="Arial Black" panose="020B0A04020102020204" pitchFamily="34" charset="0"/>
            </a:endParaRPr>
          </a:p>
          <a:p>
            <a:endParaRPr lang="ru-RU" sz="1600" dirty="0"/>
          </a:p>
        </p:txBody>
      </p:sp>
    </p:spTree>
    <p:extLst>
      <p:ext uri="{BB962C8B-B14F-4D97-AF65-F5344CB8AC3E}">
        <p14:creationId xmlns:p14="http://schemas.microsoft.com/office/powerpoint/2010/main" val="1559114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890142" y="410761"/>
            <a:ext cx="4978549" cy="698652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fontAlgn="base"/>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saxophone has long been a star instrument in jazz, big bands, and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solo performances. It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has a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________ body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and is played with a single beating reed, which the player controls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through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his or her mouth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tightness.</a:t>
            </a:r>
          </a:p>
          <a:p>
            <a:pPr algn="r" fontAlgn="base"/>
            <a:endParaRPr lang="ru-RU"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TextBox 1"/>
          <p:cNvSpPr txBox="1"/>
          <p:nvPr/>
        </p:nvSpPr>
        <p:spPr>
          <a:xfrm>
            <a:off x="6228184" y="764704"/>
            <a:ext cx="184731" cy="369332"/>
          </a:xfrm>
          <a:prstGeom prst="rect">
            <a:avLst/>
          </a:prstGeom>
          <a:noFill/>
        </p:spPr>
        <p:txBody>
          <a:bodyPr wrap="none" rtlCol="0">
            <a:spAutoFit/>
          </a:bodyPr>
          <a:lstStyle/>
          <a:p>
            <a:endParaRPr lang="ru-RU" dirty="0"/>
          </a:p>
        </p:txBody>
      </p:sp>
      <p:sp>
        <p:nvSpPr>
          <p:cNvPr id="3" name="TextBox 2"/>
          <p:cNvSpPr txBox="1"/>
          <p:nvPr/>
        </p:nvSpPr>
        <p:spPr>
          <a:xfrm>
            <a:off x="4901401" y="2788289"/>
            <a:ext cx="1494320"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metal</a:t>
            </a:r>
            <a:endParaRPr lang="ru-RU"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pic>
        <p:nvPicPr>
          <p:cNvPr id="8" name="Picture 2" descr="ÐÐ°ÑÑÐ¸Ð½ÐºÐ¸ Ð¿Ð¾ Ð·Ð°Ð¿ÑÐ¾ÑÑ ÑÐ°ÐºÑÐ¾ÑÐ¾Ð½ Ð¿Ð½Ð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18783">
            <a:off x="899592" y="1695011"/>
            <a:ext cx="3024335" cy="504055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60732" y="415284"/>
            <a:ext cx="1876091" cy="1661993"/>
          </a:xfrm>
          <a:prstGeom prst="rect">
            <a:avLst/>
          </a:prstGeom>
        </p:spPr>
        <p:txBody>
          <a:bodyPr wrap="none">
            <a:spAutoFit/>
          </a:bodyPr>
          <a:lstStyle/>
          <a:p>
            <a:r>
              <a:rPr lang="en-US" sz="2800" spc="50" dirty="0">
                <a:ln w="11430"/>
                <a:effectLst>
                  <a:outerShdw blurRad="76200" dist="50800" dir="5400000" algn="tl" rotWithShape="0">
                    <a:srgbClr val="000000">
                      <a:alpha val="65000"/>
                    </a:srgbClr>
                  </a:outerShdw>
                </a:effectLst>
                <a:latin typeface="Arial Black" panose="020B0A04020102020204" pitchFamily="34" charset="0"/>
              </a:rPr>
              <a:t>w</a:t>
            </a:r>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ooden </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a:ln w="11430"/>
                <a:effectLst>
                  <a:outerShdw blurRad="76200" dist="50800" dir="5400000" algn="tl" rotWithShape="0">
                    <a:srgbClr val="000000">
                      <a:alpha val="65000"/>
                    </a:srgbClr>
                  </a:outerShdw>
                </a:effectLst>
                <a:latin typeface="Arial Black" panose="020B0A04020102020204" pitchFamily="34" charset="0"/>
              </a:rPr>
              <a:t>m</a:t>
            </a:r>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etal</a:t>
            </a: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leather</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endParaRPr lang="ru-RU" dirty="0"/>
          </a:p>
        </p:txBody>
      </p:sp>
    </p:spTree>
    <p:extLst>
      <p:ext uri="{BB962C8B-B14F-4D97-AF65-F5344CB8AC3E}">
        <p14:creationId xmlns:p14="http://schemas.microsoft.com/office/powerpoint/2010/main" val="16587846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Ð°ÑÑÐ¸Ð½ÐºÐ¸ Ð¿Ð¾ Ð·Ð°Ð¿ÑÐ¾ÑÑ ÑÐ°ÐºÑÐ¾ÑÐ¾Ð½ Ð¿Ð½Ð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92987">
            <a:off x="4538233" y="2397167"/>
            <a:ext cx="3941881" cy="39821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156293"/>
            <a:ext cx="5976664" cy="649408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There are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______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different sizes of saxophones in the sax family. The highest pitched ones are known as the Sopranino and Soprano sax. The more moderately middle toned saxes are the Alto and Tenor, while the lowest pitched </a:t>
            </a:r>
            <a:r>
              <a:rPr lang="en-US" sz="3200" b="1" spc="50" dirty="0" err="1">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saxs</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are Baritone Sax, Bass Sax, Contrabass Sax, and Sub-Contrabass Sax.</a:t>
            </a:r>
            <a:endParaRPr lang="ru-RU"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2560820" y="153911"/>
            <a:ext cx="1358064"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eight</a:t>
            </a:r>
            <a:endParaRPr lang="ru-RU"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6660232" y="332656"/>
            <a:ext cx="1353897" cy="1661993"/>
          </a:xfrm>
          <a:prstGeom prst="rect">
            <a:avLst/>
          </a:prstGeom>
        </p:spPr>
        <p:txBody>
          <a:bodyPr wrap="none">
            <a:spAutoFit/>
          </a:bodyPr>
          <a:lstStyle/>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eight</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seven</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six</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endParaRPr lang="ru-RU" dirty="0"/>
          </a:p>
        </p:txBody>
      </p:sp>
    </p:spTree>
    <p:extLst>
      <p:ext uri="{BB962C8B-B14F-4D97-AF65-F5344CB8AC3E}">
        <p14:creationId xmlns:p14="http://schemas.microsoft.com/office/powerpoint/2010/main" val="13050121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ÑÑÐ¸Ð½ÐºÐ¸ Ð¿Ð¾ Ð·Ð°Ð¿ÑÐ¾ÑÑ ÑÐ°ÐºÑÐ¾ÑÐ¾Ð½ Ð¸Ð³ÑÐ°ÐµÑ Ð¿Ð½Ð³ Ð³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7" y="2163691"/>
            <a:ext cx="3097752" cy="468380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521082" y="415284"/>
            <a:ext cx="5472608" cy="612475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a:r>
              <a:rPr lang="en-US" sz="28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Although the saxophone is usually thought of as a jazz instrument, it has been used successfully with symphonic </a:t>
            </a:r>
            <a:r>
              <a:rPr lang="en-US" sz="28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_______ such </a:t>
            </a:r>
            <a:r>
              <a:rPr lang="en-US" sz="28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as Bizet, Massenet, and Berlioz</a:t>
            </a:r>
            <a:r>
              <a:rPr lang="en-US" sz="28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t>
            </a:r>
          </a:p>
          <a:p>
            <a:pPr lvl="0" algn="r"/>
            <a:r>
              <a:rPr lang="en-US" sz="28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Only four members of the sax family are commonly used today: the Soprano, Alto, Tenor, and Bass Saxophone. The most popular are the Alto and Tenor.</a:t>
            </a:r>
            <a:endParaRPr lang="ru-RU" sz="28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7582354" y="1988840"/>
            <a:ext cx="1561646"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music</a:t>
            </a:r>
            <a:endParaRPr lang="ru-RU"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7" name="Прямоугольник 6"/>
          <p:cNvSpPr/>
          <p:nvPr/>
        </p:nvSpPr>
        <p:spPr>
          <a:xfrm>
            <a:off x="460732" y="415284"/>
            <a:ext cx="1638590" cy="1384995"/>
          </a:xfrm>
          <a:prstGeom prst="rect">
            <a:avLst/>
          </a:prstGeom>
        </p:spPr>
        <p:txBody>
          <a:bodyPr wrap="none">
            <a:spAutoFit/>
          </a:bodyPr>
          <a:lstStyle/>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tune</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melody</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a:ln w="11430"/>
                <a:effectLst>
                  <a:outerShdw blurRad="76200" dist="50800" dir="5400000" algn="tl" rotWithShape="0">
                    <a:srgbClr val="000000">
                      <a:alpha val="65000"/>
                    </a:srgbClr>
                  </a:outerShdw>
                </a:effectLst>
                <a:latin typeface="Arial Black" panose="020B0A04020102020204" pitchFamily="34" charset="0"/>
              </a:rPr>
              <a:t>music</a:t>
            </a:r>
            <a:endParaRPr lang="ru-RU" dirty="0"/>
          </a:p>
        </p:txBody>
      </p:sp>
    </p:spTree>
    <p:extLst>
      <p:ext uri="{BB962C8B-B14F-4D97-AF65-F5344CB8AC3E}">
        <p14:creationId xmlns:p14="http://schemas.microsoft.com/office/powerpoint/2010/main" val="15139443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00" b="97692" l="48185" r="85081"/>
                    </a14:imgEffect>
                  </a14:imgLayer>
                </a14:imgProps>
              </a:ext>
              <a:ext uri="{28A0092B-C50C-407E-A947-70E740481C1C}">
                <a14:useLocalDpi xmlns:a14="http://schemas.microsoft.com/office/drawing/2010/main" val="0"/>
              </a:ext>
            </a:extLst>
          </a:blip>
          <a:srcRect l="47093" r="14577"/>
          <a:stretch/>
        </p:blipFill>
        <p:spPr bwMode="auto">
          <a:xfrm>
            <a:off x="5580112" y="1969754"/>
            <a:ext cx="3731114" cy="51025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52138" y="307761"/>
            <a:ext cx="4851909" cy="609397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Although the saxophone is closely related to </a:t>
            </a:r>
            <a:r>
              <a:rPr lang="en-US" sz="30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________ , </a:t>
            </a:r>
            <a:r>
              <a:rPr lang="en-US" sz="3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fingering of a saxophone is much easier. </a:t>
            </a:r>
            <a:r>
              <a:rPr lang="en-US" sz="30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When </a:t>
            </a:r>
            <a:r>
              <a:rPr lang="en-US" sz="3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saxophone was first introduced to jazz, </a:t>
            </a:r>
            <a:r>
              <a:rPr lang="en-US" sz="30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many musicians                     resisted </a:t>
            </a:r>
            <a:r>
              <a:rPr lang="en-US" sz="3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saxophone </a:t>
            </a:r>
            <a:r>
              <a:rPr lang="en-US" sz="30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for </a:t>
            </a:r>
            <a:r>
              <a:rPr lang="en-US" sz="3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 time.</a:t>
            </a:r>
            <a:endParaRPr lang="ru-RU" sz="3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3347864" y="1146457"/>
            <a:ext cx="1959767"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clarinet</a:t>
            </a:r>
            <a:endParaRPr lang="ru-RU"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6366687" y="307761"/>
            <a:ext cx="2112438" cy="1384995"/>
          </a:xfrm>
          <a:prstGeom prst="rect">
            <a:avLst/>
          </a:prstGeom>
        </p:spPr>
        <p:txBody>
          <a:bodyPr wrap="none">
            <a:spAutoFit/>
          </a:bodyPr>
          <a:lstStyle/>
          <a:p>
            <a:r>
              <a:rPr lang="en-US" sz="2800" spc="50" dirty="0">
                <a:ln w="11430"/>
                <a:effectLst>
                  <a:outerShdw blurRad="76200" dist="50800" dir="5400000" algn="tl" rotWithShape="0">
                    <a:srgbClr val="000000">
                      <a:alpha val="65000"/>
                    </a:srgbClr>
                  </a:outerShdw>
                </a:effectLst>
                <a:latin typeface="Arial Black" panose="020B0A04020102020204" pitchFamily="34" charset="0"/>
              </a:rPr>
              <a:t>f</a:t>
            </a:r>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lute </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trombone</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a:ln w="11430"/>
                <a:effectLst>
                  <a:outerShdw blurRad="76200" dist="50800" dir="5400000" algn="tl" rotWithShape="0">
                    <a:srgbClr val="000000">
                      <a:alpha val="65000"/>
                    </a:srgbClr>
                  </a:outerShdw>
                </a:effectLst>
                <a:latin typeface="Arial Black" panose="020B0A04020102020204" pitchFamily="34" charset="0"/>
              </a:rPr>
              <a:t>clarinet</a:t>
            </a:r>
            <a:endParaRPr lang="ru-RU" dirty="0"/>
          </a:p>
        </p:txBody>
      </p:sp>
    </p:spTree>
    <p:extLst>
      <p:ext uri="{BB962C8B-B14F-4D97-AF65-F5344CB8AC3E}">
        <p14:creationId xmlns:p14="http://schemas.microsoft.com/office/powerpoint/2010/main" val="14648490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7829" y="0"/>
            <a:ext cx="9035857" cy="403187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Claude Debussy talked about the saxophone as an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__________ instrument</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He wrote Rhapsody for orchestra and Saxophone, commissioned by Elisa Hall, a wealthy woman from Boston who was told that playing the saxophone would improve her health.</a:t>
            </a:r>
            <a:endParaRPr lang="ru-RU"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5859237" y="404664"/>
            <a:ext cx="1912127"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aquatic</a:t>
            </a:r>
            <a:endParaRPr lang="ru-RU"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539430"/>
            <a:ext cx="4054554" cy="3338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46031" y="4149080"/>
            <a:ext cx="4482574" cy="1661993"/>
          </a:xfrm>
          <a:prstGeom prst="rect">
            <a:avLst/>
          </a:prstGeom>
        </p:spPr>
        <p:txBody>
          <a:bodyPr wrap="none">
            <a:spAutoFit/>
          </a:bodyPr>
          <a:lstStyle/>
          <a:p>
            <a:r>
              <a:rPr lang="en-US" sz="2800" spc="50" dirty="0">
                <a:ln w="11430"/>
                <a:effectLst>
                  <a:outerShdw blurRad="76200" dist="50800" dir="5400000" algn="tl" rotWithShape="0">
                    <a:srgbClr val="000000">
                      <a:alpha val="65000"/>
                    </a:srgbClr>
                  </a:outerShdw>
                </a:effectLst>
                <a:latin typeface="Arial Black" panose="020B0A04020102020204" pitchFamily="34" charset="0"/>
              </a:rPr>
              <a:t>a</a:t>
            </a:r>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quatic                      </a:t>
            </a: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air</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fire</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endParaRPr lang="ru-RU" dirty="0"/>
          </a:p>
        </p:txBody>
      </p:sp>
    </p:spTree>
    <p:extLst>
      <p:ext uri="{BB962C8B-B14F-4D97-AF65-F5344CB8AC3E}">
        <p14:creationId xmlns:p14="http://schemas.microsoft.com/office/powerpoint/2010/main" val="29301604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4048" y="567551"/>
            <a:ext cx="3802714" cy="550920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If you like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an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instrument that sings,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play                           the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saxophone. At its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best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it's </a:t>
            </a:r>
            <a:r>
              <a:rPr lang="en-US" sz="32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like                             the ________  </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voice.</a:t>
            </a:r>
          </a:p>
          <a:p>
            <a:pPr algn="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Stan Getz</a:t>
            </a:r>
            <a:endPar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7110316" y="4449766"/>
            <a:ext cx="1723549"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human</a:t>
            </a:r>
            <a:endParaRPr lang="ru-RU"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85" b="93702" l="6000" r="90000"/>
                    </a14:imgEffect>
                  </a14:imgLayer>
                </a14:imgProps>
              </a:ext>
              <a:ext uri="{28A0092B-C50C-407E-A947-70E740481C1C}">
                <a14:useLocalDpi xmlns:a14="http://schemas.microsoft.com/office/drawing/2010/main" val="0"/>
              </a:ext>
            </a:extLst>
          </a:blip>
          <a:srcRect/>
          <a:stretch>
            <a:fillRect/>
          </a:stretch>
        </p:blipFill>
        <p:spPr bwMode="auto">
          <a:xfrm>
            <a:off x="-1764704" y="415284"/>
            <a:ext cx="7175419" cy="718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267744" y="415284"/>
            <a:ext cx="2769028" cy="1661993"/>
          </a:xfrm>
          <a:prstGeom prst="rect">
            <a:avLst/>
          </a:prstGeom>
        </p:spPr>
        <p:txBody>
          <a:bodyPr wrap="none">
            <a:spAutoFit/>
          </a:bodyPr>
          <a:lstStyle/>
          <a:p>
            <a:r>
              <a:rPr lang="en-US" sz="2800" spc="50" dirty="0">
                <a:ln w="11430"/>
                <a:effectLst>
                  <a:outerShdw blurRad="76200" dist="50800" dir="5400000" algn="tl" rotWithShape="0">
                    <a:srgbClr val="000000">
                      <a:alpha val="65000"/>
                    </a:srgbClr>
                  </a:outerShdw>
                </a:effectLst>
                <a:latin typeface="Arial Black" panose="020B0A04020102020204" pitchFamily="34" charset="0"/>
              </a:rPr>
              <a:t>w</a:t>
            </a:r>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ind’s</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human</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a:ln w="11430"/>
                <a:effectLst>
                  <a:outerShdw blurRad="76200" dist="50800" dir="5400000" algn="tl" rotWithShape="0">
                    <a:srgbClr val="000000">
                      <a:alpha val="65000"/>
                    </a:srgbClr>
                  </a:outerShdw>
                </a:effectLst>
                <a:latin typeface="Arial Black" panose="020B0A04020102020204" pitchFamily="34" charset="0"/>
              </a:rPr>
              <a:t>n</a:t>
            </a:r>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ightingale’s</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endParaRPr lang="ru-RU" dirty="0"/>
          </a:p>
        </p:txBody>
      </p:sp>
    </p:spTree>
    <p:extLst>
      <p:ext uri="{BB962C8B-B14F-4D97-AF65-F5344CB8AC3E}">
        <p14:creationId xmlns:p14="http://schemas.microsoft.com/office/powerpoint/2010/main" val="12457078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Ð°ÑÑÐ¸Ð½ÐºÐ¸ Ð¿Ð¾ Ð·Ð°Ð¿ÑÐ¾ÑÑ ÑÐ°ÐºÑÐ¾ÑÐ¾Ð½ Ð¸Ð»Ð»ÑÑÑÑÐ°ÑÐ¸Ñ Ð¿Ð½Ð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9" y="1556792"/>
            <a:ext cx="5321241" cy="532124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47796" y="476672"/>
            <a:ext cx="4608512" cy="609397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That's the beautiful thing about the saxophone. It can peacefully </a:t>
            </a:r>
            <a:r>
              <a:rPr lang="en-US" sz="30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_________ with </a:t>
            </a:r>
            <a:r>
              <a:rPr lang="en-US" sz="3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just about anything - whether it's hip-hop, rap, rock music, pop, R&amp;B or jazz, there's a place for the saxophone in all of those styles.</a:t>
            </a:r>
          </a:p>
          <a:p>
            <a:r>
              <a:rPr lang="en-US" sz="3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Dave </a:t>
            </a:r>
            <a:r>
              <a:rPr lang="en-US" sz="3000" b="1" spc="50" dirty="0" err="1">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Koz</a:t>
            </a:r>
            <a:endParaRPr lang="ru-RU" sz="3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2679369" y="1793870"/>
            <a:ext cx="1884427"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coexist</a:t>
            </a:r>
            <a:endParaRPr lang="ru-RU"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7" name="Прямоугольник 6"/>
          <p:cNvSpPr/>
          <p:nvPr/>
        </p:nvSpPr>
        <p:spPr>
          <a:xfrm>
            <a:off x="6660232" y="260648"/>
            <a:ext cx="2231701" cy="1384995"/>
          </a:xfrm>
          <a:prstGeom prst="rect">
            <a:avLst/>
          </a:prstGeom>
        </p:spPr>
        <p:txBody>
          <a:bodyPr wrap="none">
            <a:spAutoFit/>
          </a:bodyPr>
          <a:lstStyle/>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cohabit</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cooperate</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a:ln w="11430"/>
                <a:effectLst>
                  <a:outerShdw blurRad="76200" dist="50800" dir="5400000" algn="tl" rotWithShape="0">
                    <a:srgbClr val="000000">
                      <a:alpha val="65000"/>
                    </a:srgbClr>
                  </a:outerShdw>
                </a:effectLst>
                <a:latin typeface="Arial Black" panose="020B0A04020102020204" pitchFamily="34" charset="0"/>
              </a:rPr>
              <a:t>coexist</a:t>
            </a:r>
            <a:endParaRPr lang="ru-RU" i="1" dirty="0">
              <a:solidFill>
                <a:srgbClr val="008000"/>
              </a:solidFill>
            </a:endParaRPr>
          </a:p>
        </p:txBody>
      </p:sp>
    </p:spTree>
    <p:extLst>
      <p:ext uri="{BB962C8B-B14F-4D97-AF65-F5344CB8AC3E}">
        <p14:creationId xmlns:p14="http://schemas.microsoft.com/office/powerpoint/2010/main" val="10233176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800" l="0" r="100000">
                        <a14:foregroundMark x1="9440" y1="41200" x2="52480" y2="47800"/>
                        <a14:foregroundMark x1="13440" y1="38400" x2="36640" y2="36200"/>
                        <a14:foregroundMark x1="20960" y1="35000" x2="29600" y2="29400"/>
                        <a14:foregroundMark x1="29600" y1="29400" x2="41600" y2="39400"/>
                        <a14:foregroundMark x1="27680" y1="28000" x2="4480" y2="40200"/>
                        <a14:foregroundMark x1="4800" y1="62200" x2="320" y2="65600"/>
                        <a14:foregroundMark x1="1760" y1="65200" x2="5600" y2="68400"/>
                        <a14:foregroundMark x1="3040" y1="70600" x2="15680" y2="83400"/>
                        <a14:foregroundMark x1="16480" y1="83800" x2="41280" y2="75400"/>
                        <a14:foregroundMark x1="26240" y1="84200" x2="30400" y2="93200"/>
                        <a14:foregroundMark x1="31040" y1="93800" x2="58720" y2="82400"/>
                        <a14:foregroundMark x1="41120" y1="91800" x2="77600" y2="79600"/>
                        <a14:foregroundMark x1="53120" y1="40200" x2="74080" y2="51600"/>
                      </a14:backgroundRemoval>
                    </a14:imgEffect>
                  </a14:imgLayer>
                </a14:imgProps>
              </a:ext>
              <a:ext uri="{28A0092B-C50C-407E-A947-70E740481C1C}">
                <a14:useLocalDpi xmlns:a14="http://schemas.microsoft.com/office/drawing/2010/main" val="0"/>
              </a:ext>
            </a:extLst>
          </a:blip>
          <a:srcRect/>
          <a:stretch>
            <a:fillRect/>
          </a:stretch>
        </p:blipFill>
        <p:spPr bwMode="auto">
          <a:xfrm>
            <a:off x="1907704" y="1571194"/>
            <a:ext cx="7596336" cy="607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54418" y="260647"/>
            <a:ext cx="8604448" cy="486287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1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saxophone is so human. Its tendency is to be rowdy, edgy, talk too loud, bump into people... but then, you take a breath all the way from the center of the earth and blow. All that heartache is forgiven. All that love we humans carry makes a sweet, deep sound and we </a:t>
            </a:r>
            <a:r>
              <a:rPr lang="en-US" sz="31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________                       a </a:t>
            </a:r>
            <a:r>
              <a:rPr lang="en-US" sz="31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little.</a:t>
            </a:r>
          </a:p>
          <a:p>
            <a:r>
              <a:rPr lang="en-US" sz="31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Joy Harjo</a:t>
            </a:r>
            <a:endParaRPr lang="ru-RU" sz="31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TextBox 5"/>
          <p:cNvSpPr txBox="1"/>
          <p:nvPr/>
        </p:nvSpPr>
        <p:spPr>
          <a:xfrm>
            <a:off x="7144431" y="3573016"/>
            <a:ext cx="757515"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fly</a:t>
            </a:r>
            <a:endParaRPr lang="ru-RU" sz="32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7" name="Прямоугольник 6"/>
          <p:cNvSpPr/>
          <p:nvPr/>
        </p:nvSpPr>
        <p:spPr>
          <a:xfrm>
            <a:off x="95237" y="5373216"/>
            <a:ext cx="1410964" cy="1661993"/>
          </a:xfrm>
          <a:prstGeom prst="rect">
            <a:avLst/>
          </a:prstGeom>
        </p:spPr>
        <p:txBody>
          <a:bodyPr wrap="none">
            <a:spAutoFit/>
          </a:bodyPr>
          <a:lstStyle/>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fly</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cry</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r>
              <a:rPr lang="en-US" sz="2800" spc="50" dirty="0" smtClean="0">
                <a:ln w="11430"/>
                <a:effectLst>
                  <a:outerShdw blurRad="76200" dist="50800" dir="5400000" algn="tl" rotWithShape="0">
                    <a:srgbClr val="000000">
                      <a:alpha val="65000"/>
                    </a:srgbClr>
                  </a:outerShdw>
                </a:effectLst>
                <a:latin typeface="Arial Black" panose="020B0A04020102020204" pitchFamily="34" charset="0"/>
              </a:rPr>
              <a:t>dance</a:t>
            </a:r>
            <a:endParaRPr lang="ru-RU" sz="2800" spc="50" dirty="0" smtClean="0">
              <a:ln w="11430"/>
              <a:effectLst>
                <a:outerShdw blurRad="76200" dist="50800" dir="5400000" algn="tl" rotWithShape="0">
                  <a:srgbClr val="000000">
                    <a:alpha val="65000"/>
                  </a:srgbClr>
                </a:outerShdw>
              </a:effectLst>
              <a:latin typeface="Arial Black" panose="020B0A04020102020204" pitchFamily="34" charset="0"/>
            </a:endParaRPr>
          </a:p>
          <a:p>
            <a:endParaRPr lang="ru-RU" dirty="0"/>
          </a:p>
        </p:txBody>
      </p:sp>
    </p:spTree>
    <p:extLst>
      <p:ext uri="{BB962C8B-B14F-4D97-AF65-F5344CB8AC3E}">
        <p14:creationId xmlns:p14="http://schemas.microsoft.com/office/powerpoint/2010/main" val="2578023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716</TotalTime>
  <Words>593</Words>
  <Application>Microsoft Office PowerPoint</Application>
  <PresentationFormat>Экран (4:3)</PresentationFormat>
  <Paragraphs>85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78</cp:revision>
  <dcterms:created xsi:type="dcterms:W3CDTF">2014-07-30T09:55:10Z</dcterms:created>
  <dcterms:modified xsi:type="dcterms:W3CDTF">2018-07-30T20:19:55Z</dcterms:modified>
</cp:coreProperties>
</file>