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38" r:id="rId3"/>
    <p:sldId id="339" r:id="rId4"/>
    <p:sldId id="260" r:id="rId5"/>
    <p:sldId id="283" r:id="rId6"/>
    <p:sldId id="312" r:id="rId7"/>
    <p:sldId id="271" r:id="rId8"/>
    <p:sldId id="284" r:id="rId9"/>
    <p:sldId id="311" r:id="rId10"/>
    <p:sldId id="272" r:id="rId11"/>
    <p:sldId id="285" r:id="rId12"/>
    <p:sldId id="310" r:id="rId13"/>
    <p:sldId id="273" r:id="rId14"/>
    <p:sldId id="295" r:id="rId15"/>
    <p:sldId id="309" r:id="rId16"/>
    <p:sldId id="274" r:id="rId17"/>
    <p:sldId id="296" r:id="rId18"/>
    <p:sldId id="305" r:id="rId19"/>
    <p:sldId id="275" r:id="rId20"/>
    <p:sldId id="297" r:id="rId21"/>
    <p:sldId id="304" r:id="rId22"/>
    <p:sldId id="277" r:id="rId23"/>
    <p:sldId id="298" r:id="rId24"/>
    <p:sldId id="303" r:id="rId25"/>
    <p:sldId id="278" r:id="rId26"/>
    <p:sldId id="299" r:id="rId27"/>
    <p:sldId id="302" r:id="rId28"/>
    <p:sldId id="279" r:id="rId29"/>
    <p:sldId id="300" r:id="rId30"/>
    <p:sldId id="301" r:id="rId31"/>
    <p:sldId id="317" r:id="rId32"/>
    <p:sldId id="280" r:id="rId33"/>
    <p:sldId id="294" r:id="rId34"/>
    <p:sldId id="335" r:id="rId35"/>
    <p:sldId id="262" r:id="rId36"/>
    <p:sldId id="315" r:id="rId37"/>
    <p:sldId id="316" r:id="rId38"/>
    <p:sldId id="314" r:id="rId39"/>
    <p:sldId id="321" r:id="rId40"/>
    <p:sldId id="320" r:id="rId41"/>
    <p:sldId id="313" r:id="rId42"/>
    <p:sldId id="322" r:id="rId43"/>
    <p:sldId id="319" r:id="rId44"/>
    <p:sldId id="318" r:id="rId45"/>
    <p:sldId id="263" r:id="rId46"/>
    <p:sldId id="337" r:id="rId47"/>
  </p:sldIdLst>
  <p:sldSz cx="9144000" cy="6858000" type="screen4x3"/>
  <p:notesSz cx="6858000" cy="9144000"/>
  <p:defaultTextStyle>
    <a:defPPr>
      <a:defRPr lang="ru-RU"/>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FFFFFF"/>
    <a:srgbClr val="FF0000"/>
    <a:srgbClr val="CCFFFF"/>
    <a:srgbClr val="0099FF"/>
    <a:srgbClr val="FFFF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p:cViewPr>
        <p:scale>
          <a:sx n="66" d="100"/>
          <a:sy n="66"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3BF1F7B-CC31-4C29-B413-F596D3175F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11DEE4-7880-4492-8835-26E6E20F628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245636E-9075-4628-B919-3D7D6C3B8BE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11CD6F2-D125-4B72-BDA8-5D8A0BA9017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8ACDCCE-FFA5-45CC-BE97-0C10C4CE4C9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B36F91A-738B-4330-A20E-752207F0DE0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972E634-C1E7-4CB3-A9B4-EDE45A5850F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940CEFC-2675-44A9-9F82-4483B37DAA3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FACE46C-5D13-4B2A-97A6-AB3BAB5F4BD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9E3686E-4C9C-4679-83ED-49266A2106D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7D76971-A747-4072-B58D-37B06755ABD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99AE5D-2ED0-4262-B5C4-C45B8A3EF06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41.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3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4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4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4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4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45.xml"/><Relationship Id="rId4" Type="http://schemas.openxmlformats.org/officeDocument/2006/relationships/image" Target="../media/image22.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img842.imageshack.us/img842/1323/uq8sx.jpg" TargetMode="External"/><Relationship Id="rId3" Type="http://schemas.openxmlformats.org/officeDocument/2006/relationships/hyperlink" Target="https://onekindplanet.org/animal/ostrich/" TargetMode="External"/><Relationship Id="rId7" Type="http://schemas.openxmlformats.org/officeDocument/2006/relationships/hyperlink" Target="http://www.softschools.com/facts/animals/nightingale_facts/2710/" TargetMode="External"/><Relationship Id="rId2" Type="http://schemas.openxmlformats.org/officeDocument/2006/relationships/hyperlink" Target="https://&#1091;&#1088;&#1086;&#1082;.&#1088;&#1092;/library/shablon_igri_kto_hochet_stat_millionerom_192031.html" TargetMode="External"/><Relationship Id="rId1" Type="http://schemas.openxmlformats.org/officeDocument/2006/relationships/slideLayout" Target="../slideLayouts/slideLayout7.xml"/><Relationship Id="rId6" Type="http://schemas.openxmlformats.org/officeDocument/2006/relationships/hyperlink" Target="https://www.factretriever.com/bird-facts" TargetMode="External"/><Relationship Id="rId5" Type="http://schemas.openxmlformats.org/officeDocument/2006/relationships/hyperlink" Target="http://justfunfacts.com/interesting-facts-about-albatrosses/" TargetMode="External"/><Relationship Id="rId10" Type="http://schemas.openxmlformats.org/officeDocument/2006/relationships/hyperlink" Target="https://zvuk.top/tracks/&#1082;&#1090;&#1086;-&#1093;&#1086;&#1095;&#1077;&#1090;-&#1089;&#1090;&#1072;&#1090;&#1100;-&#1084;&#1080;&#1083;&#1083;&#1080;&#1086;&#1085;&#1077;&#1088;&#1086;&#1084;" TargetMode="External"/><Relationship Id="rId4" Type="http://schemas.openxmlformats.org/officeDocument/2006/relationships/hyperlink" Target="http://natureforever.org/sparrow_supporters/sparrowpoems" TargetMode="External"/><Relationship Id="rId9" Type="http://schemas.openxmlformats.org/officeDocument/2006/relationships/hyperlink" Target="http://do.gendocs.ru/pars_docs/tw_refs/125/124165/124165_html_m1d622ee3.png"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36.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Desktop\япт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0"/>
            <a:ext cx="11060870" cy="694732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332656"/>
            <a:ext cx="6791883" cy="144655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Birds. Arguments and Facts</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
        <p:nvSpPr>
          <p:cNvPr id="6" name="Прямоугольник 5"/>
          <p:cNvSpPr/>
          <p:nvPr/>
        </p:nvSpPr>
        <p:spPr>
          <a:xfrm>
            <a:off x="3402014" y="4732134"/>
            <a:ext cx="5441589" cy="1977464"/>
          </a:xfrm>
          <a:prstGeom prst="rect">
            <a:avLst/>
          </a:prstGeom>
        </p:spPr>
        <p:txBody>
          <a:bodyPr wrap="square">
            <a:spAutoFit/>
          </a:bodyPr>
          <a:lstStyle/>
          <a:p>
            <a:pPr algn="r">
              <a:defRPr/>
            </a:pPr>
            <a:r>
              <a:rPr lang="ru-RU" sz="1600" dirty="0">
                <a:ln>
                  <a:solidFill>
                    <a:sysClr val="windowText" lastClr="000000"/>
                  </a:solidFill>
                </a:ln>
                <a:solidFill>
                  <a:srgbClr val="FFFF00"/>
                </a:solidFill>
                <a:latin typeface="Arial Black" panose="020B0A04020102020204" pitchFamily="34" charset="0"/>
              </a:rPr>
              <a:t>Автор:</a:t>
            </a:r>
          </a:p>
          <a:p>
            <a:pPr algn="r">
              <a:defRPr/>
            </a:pPr>
            <a:r>
              <a:rPr lang="ru-RU" sz="1600" dirty="0">
                <a:ln>
                  <a:solidFill>
                    <a:sysClr val="windowText" lastClr="000000"/>
                  </a:solidFill>
                </a:ln>
                <a:solidFill>
                  <a:srgbClr val="FFFF00"/>
                </a:solidFill>
                <a:latin typeface="Arial Black" panose="020B0A04020102020204" pitchFamily="34" charset="0"/>
              </a:rPr>
              <a:t>Ольга Михайловна Степанова</a:t>
            </a:r>
          </a:p>
          <a:p>
            <a:pPr algn="r">
              <a:defRPr/>
            </a:pPr>
            <a:r>
              <a:rPr lang="ru-RU" sz="1600" dirty="0">
                <a:ln>
                  <a:solidFill>
                    <a:sysClr val="windowText" lastClr="000000"/>
                  </a:solidFill>
                </a:ln>
                <a:solidFill>
                  <a:srgbClr val="FFFF00"/>
                </a:solidFill>
                <a:latin typeface="Arial Black" panose="020B0A04020102020204" pitchFamily="34" charset="0"/>
              </a:rPr>
              <a:t>учитель английского языка </a:t>
            </a:r>
          </a:p>
          <a:p>
            <a:pPr algn="r">
              <a:defRPr/>
            </a:pPr>
            <a:r>
              <a:rPr lang="ru-RU" sz="1600" dirty="0">
                <a:ln>
                  <a:solidFill>
                    <a:sysClr val="windowText" lastClr="000000"/>
                  </a:solidFill>
                </a:ln>
                <a:solidFill>
                  <a:srgbClr val="FFFF00"/>
                </a:solidFill>
                <a:latin typeface="Arial Black" panose="020B0A04020102020204" pitchFamily="34" charset="0"/>
              </a:rPr>
              <a:t>МБОУ «</a:t>
            </a:r>
            <a:r>
              <a:rPr lang="ru-RU" sz="1600" dirty="0" err="1">
                <a:ln>
                  <a:solidFill>
                    <a:sysClr val="windowText" lastClr="000000"/>
                  </a:solidFill>
                </a:ln>
                <a:solidFill>
                  <a:srgbClr val="FFFF00"/>
                </a:solidFill>
                <a:latin typeface="Arial Black" panose="020B0A04020102020204" pitchFamily="34" charset="0"/>
              </a:rPr>
              <a:t>Цивильская</a:t>
            </a:r>
            <a:r>
              <a:rPr lang="ru-RU" sz="1600" dirty="0">
                <a:ln>
                  <a:solidFill>
                    <a:sysClr val="windowText" lastClr="000000"/>
                  </a:solidFill>
                </a:ln>
                <a:solidFill>
                  <a:srgbClr val="FFFF00"/>
                </a:solidFill>
                <a:latin typeface="Arial Black" panose="020B0A04020102020204" pitchFamily="34" charset="0"/>
              </a:rPr>
              <a:t> СОШ</a:t>
            </a:r>
            <a:r>
              <a:rPr lang="en-US" sz="1600" dirty="0">
                <a:ln>
                  <a:solidFill>
                    <a:sysClr val="windowText" lastClr="000000"/>
                  </a:solidFill>
                </a:ln>
                <a:solidFill>
                  <a:srgbClr val="FFFF00"/>
                </a:solidFill>
                <a:latin typeface="Arial Black" panose="020B0A04020102020204" pitchFamily="34" charset="0"/>
              </a:rPr>
              <a:t> </a:t>
            </a:r>
            <a:r>
              <a:rPr lang="ru-RU" sz="1600" dirty="0" smtClean="0">
                <a:ln>
                  <a:solidFill>
                    <a:sysClr val="windowText" lastClr="000000"/>
                  </a:solidFill>
                </a:ln>
                <a:solidFill>
                  <a:srgbClr val="FFFF00"/>
                </a:solidFill>
                <a:latin typeface="Arial Black" panose="020B0A04020102020204" pitchFamily="34" charset="0"/>
              </a:rPr>
              <a:t>№</a:t>
            </a:r>
            <a:r>
              <a:rPr lang="en-US" sz="1600" dirty="0" smtClean="0">
                <a:ln>
                  <a:solidFill>
                    <a:sysClr val="windowText" lastClr="000000"/>
                  </a:solidFill>
                </a:ln>
                <a:solidFill>
                  <a:srgbClr val="FFFF00"/>
                </a:solidFill>
                <a:latin typeface="Arial Black" panose="020B0A04020102020204" pitchFamily="34" charset="0"/>
              </a:rPr>
              <a:t>1 </a:t>
            </a:r>
            <a:endParaRPr lang="ru-RU" sz="1600" dirty="0" smtClean="0">
              <a:ln>
                <a:solidFill>
                  <a:sysClr val="windowText" lastClr="000000"/>
                </a:solidFill>
              </a:ln>
              <a:solidFill>
                <a:srgbClr val="FFFF00"/>
              </a:solidFill>
              <a:latin typeface="Arial Black" panose="020B0A04020102020204" pitchFamily="34" charset="0"/>
            </a:endParaRPr>
          </a:p>
          <a:p>
            <a:pPr algn="r">
              <a:defRPr/>
            </a:pPr>
            <a:r>
              <a:rPr lang="ru-RU" sz="1600" dirty="0" smtClean="0">
                <a:ln>
                  <a:solidFill>
                    <a:sysClr val="windowText" lastClr="000000"/>
                  </a:solidFill>
                </a:ln>
                <a:solidFill>
                  <a:srgbClr val="FFFF00"/>
                </a:solidFill>
                <a:latin typeface="Arial Black" panose="020B0A04020102020204" pitchFamily="34" charset="0"/>
              </a:rPr>
              <a:t>имени Героя Советского Союза </a:t>
            </a:r>
          </a:p>
          <a:p>
            <a:pPr algn="r">
              <a:defRPr/>
            </a:pPr>
            <a:r>
              <a:rPr lang="ru-RU" sz="1600" dirty="0" smtClean="0">
                <a:ln>
                  <a:solidFill>
                    <a:sysClr val="windowText" lastClr="000000"/>
                  </a:solidFill>
                </a:ln>
                <a:solidFill>
                  <a:srgbClr val="FFFF00"/>
                </a:solidFill>
                <a:latin typeface="Arial Black" panose="020B0A04020102020204" pitchFamily="34" charset="0"/>
              </a:rPr>
              <a:t>М.В</a:t>
            </a:r>
            <a:r>
              <a:rPr lang="ru-RU" sz="1600" dirty="0">
                <a:ln>
                  <a:solidFill>
                    <a:sysClr val="windowText" lastClr="000000"/>
                  </a:solidFill>
                </a:ln>
                <a:solidFill>
                  <a:srgbClr val="FFFF00"/>
                </a:solidFill>
                <a:latin typeface="Arial Black" panose="020B0A04020102020204" pitchFamily="34" charset="0"/>
              </a:rPr>
              <a:t>. Силантьева</a:t>
            </a:r>
            <a:r>
              <a:rPr lang="ru-RU" sz="1600" dirty="0" smtClean="0">
                <a:ln>
                  <a:solidFill>
                    <a:sysClr val="windowText" lastClr="000000"/>
                  </a:solidFill>
                </a:ln>
                <a:solidFill>
                  <a:srgbClr val="FFFF00"/>
                </a:solidFill>
                <a:latin typeface="Arial Black" panose="020B0A04020102020204" pitchFamily="34" charset="0"/>
              </a:rPr>
              <a:t>»</a:t>
            </a:r>
          </a:p>
          <a:p>
            <a:pPr algn="r">
              <a:defRPr/>
            </a:pPr>
            <a:r>
              <a:rPr lang="ru-RU" sz="1600" dirty="0" smtClean="0">
                <a:ln>
                  <a:solidFill>
                    <a:sysClr val="windowText" lastClr="000000"/>
                  </a:solidFill>
                </a:ln>
                <a:solidFill>
                  <a:srgbClr val="FFFF00"/>
                </a:solidFill>
                <a:latin typeface="Arial Black" panose="020B0A04020102020204" pitchFamily="34" charset="0"/>
              </a:rPr>
              <a:t>города </a:t>
            </a:r>
            <a:r>
              <a:rPr lang="ru-RU" sz="1600" dirty="0">
                <a:ln>
                  <a:solidFill>
                    <a:sysClr val="windowText" lastClr="000000"/>
                  </a:solidFill>
                </a:ln>
                <a:solidFill>
                  <a:srgbClr val="FFFF00"/>
                </a:solidFill>
                <a:latin typeface="Arial Black" panose="020B0A04020102020204" pitchFamily="34" charset="0"/>
              </a:rPr>
              <a:t>Цивильск Чувашской </a:t>
            </a:r>
            <a:r>
              <a:rPr lang="ru-RU" sz="1600" dirty="0" smtClean="0">
                <a:ln>
                  <a:solidFill>
                    <a:sysClr val="windowText" lastClr="000000"/>
                  </a:solidFill>
                </a:ln>
                <a:solidFill>
                  <a:srgbClr val="FFFF00"/>
                </a:solidFill>
                <a:latin typeface="Arial Black" panose="020B0A04020102020204" pitchFamily="34" charset="0"/>
              </a:rPr>
              <a:t>Республики</a:t>
            </a:r>
            <a:endParaRPr lang="ru-RU" sz="1600" dirty="0">
              <a:ln>
                <a:solidFill>
                  <a:sysClr val="windowText" lastClr="000000"/>
                </a:solidFill>
              </a:ln>
              <a:solidFill>
                <a:srgbClr val="FFFF00"/>
              </a:solidFill>
              <a:latin typeface="Arial Black" panose="020B0A04020102020204" pitchFamily="34" charset="0"/>
            </a:endParaRPr>
          </a:p>
          <a:p>
            <a:pPr algn="r">
              <a:defRPr/>
            </a:pPr>
            <a:r>
              <a:rPr lang="ru-RU" sz="1100" dirty="0" smtClean="0">
                <a:ln>
                  <a:solidFill>
                    <a:sysClr val="windowText" lastClr="000000"/>
                  </a:solidFill>
                </a:ln>
                <a:solidFill>
                  <a:srgbClr val="FFFF00"/>
                </a:solidFill>
                <a:latin typeface="Arial Black" panose="020B0A04020102020204" pitchFamily="34" charset="0"/>
              </a:rPr>
              <a:t>201</a:t>
            </a:r>
            <a:r>
              <a:rPr lang="ru-RU" sz="1100" dirty="0">
                <a:ln>
                  <a:solidFill>
                    <a:sysClr val="windowText" lastClr="000000"/>
                  </a:solidFill>
                </a:ln>
                <a:solidFill>
                  <a:srgbClr val="FFFF00"/>
                </a:solidFill>
                <a:latin typeface="Arial Black" panose="020B0A04020102020204" pitchFamily="34" charset="0"/>
              </a:rPr>
              <a:t>8</a:t>
            </a:r>
          </a:p>
        </p:txBody>
      </p:sp>
      <p:sp>
        <p:nvSpPr>
          <p:cNvPr id="7" name="Прямоугольник 6"/>
          <p:cNvSpPr/>
          <p:nvPr/>
        </p:nvSpPr>
        <p:spPr>
          <a:xfrm>
            <a:off x="2078495" y="1988840"/>
            <a:ext cx="4536503" cy="1200329"/>
          </a:xfrm>
          <a:prstGeom prst="rect">
            <a:avLst/>
          </a:prstGeom>
        </p:spPr>
        <p:txBody>
          <a:bodyPr wrap="square">
            <a:spAutoFit/>
          </a:bodyPr>
          <a:lstStyle/>
          <a:p>
            <a:pPr algn="ct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Познавательная мини-</a:t>
            </a: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игра </a:t>
            </a:r>
          </a:p>
          <a:p>
            <a:pPr algn="ct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 </a:t>
            </a: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в стиле </a:t>
            </a:r>
          </a:p>
          <a:p>
            <a:pPr algn="ct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«Кто хочет стать миллионером?» </a:t>
            </a:r>
            <a:endParaRPr lang="ru-RU" sz="1800" b="1" dirty="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endParaRPr>
          </a:p>
          <a:p>
            <a:pPr algn="ct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 </a:t>
            </a: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для учащихся </a:t>
            </a: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 </a:t>
            </a:r>
            <a:r>
              <a:rPr lang="ru-RU" sz="1800" b="1" dirty="0" smtClean="0">
                <a:ln w="900" cmpd="sng">
                  <a:solidFill>
                    <a:schemeClr val="accent1">
                      <a:satMod val="190000"/>
                      <a:alpha val="55000"/>
                    </a:schemeClr>
                  </a:solidFill>
                  <a:prstDash val="solid"/>
                </a:ln>
                <a:solidFill>
                  <a:srgbClr val="000066"/>
                </a:solidFill>
                <a:effectLst>
                  <a:innerShdw blurRad="101600" dist="76200" dir="5400000">
                    <a:schemeClr val="accent1">
                      <a:satMod val="190000"/>
                      <a:tint val="100000"/>
                      <a:alpha val="74000"/>
                    </a:schemeClr>
                  </a:innerShdw>
                </a:effectLst>
                <a:latin typeface="Arial Black" panose="020B0A04020102020204" pitchFamily="34" charset="0"/>
              </a:rPr>
              <a:t>8-11 классов</a:t>
            </a:r>
          </a:p>
        </p:txBody>
      </p:sp>
    </p:spTree>
    <p:extLst>
      <p:ext uri="{BB962C8B-B14F-4D97-AF65-F5344CB8AC3E}">
        <p14:creationId xmlns:p14="http://schemas.microsoft.com/office/powerpoint/2010/main" val="513987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10244"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10245"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10246"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10247"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10248"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10249"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10250" name="AutoShape 15"/>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10251" name="AutoShape 16"/>
          <p:cNvSpPr>
            <a:spLocks noChangeArrowheads="1"/>
          </p:cNvSpPr>
          <p:nvPr/>
        </p:nvSpPr>
        <p:spPr bwMode="auto">
          <a:xfrm>
            <a:off x="7524750" y="465296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1000</a:t>
            </a:r>
          </a:p>
        </p:txBody>
      </p:sp>
      <p:sp>
        <p:nvSpPr>
          <p:cNvPr id="10252"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10253"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10254"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10255" name="Picture 21"/>
          <p:cNvPicPr>
            <a:picLocks noChangeAspect="1" noChangeArrowheads="1"/>
          </p:cNvPicPr>
          <p:nvPr/>
        </p:nvPicPr>
        <p:blipFill>
          <a:blip r:embed="rId2"/>
          <a:srcRect/>
          <a:stretch>
            <a:fillRect/>
          </a:stretch>
        </p:blipFill>
        <p:spPr bwMode="auto">
          <a:xfrm>
            <a:off x="4427538" y="333375"/>
            <a:ext cx="309562" cy="503238"/>
          </a:xfrm>
          <a:prstGeom prst="rect">
            <a:avLst/>
          </a:prstGeom>
          <a:noFill/>
          <a:ln w="9525">
            <a:noFill/>
            <a:miter lim="800000"/>
            <a:headEnd/>
            <a:tailEnd/>
          </a:ln>
        </p:spPr>
      </p:pic>
      <p:pic>
        <p:nvPicPr>
          <p:cNvPr id="10256" name="Picture 22"/>
          <p:cNvPicPr>
            <a:picLocks noChangeAspect="1" noChangeArrowheads="1"/>
          </p:cNvPicPr>
          <p:nvPr/>
        </p:nvPicPr>
        <p:blipFill>
          <a:blip r:embed="rId3"/>
          <a:srcRect/>
          <a:stretch>
            <a:fillRect/>
          </a:stretch>
        </p:blipFill>
        <p:spPr bwMode="auto">
          <a:xfrm>
            <a:off x="4140200" y="404813"/>
            <a:ext cx="273050" cy="552450"/>
          </a:xfrm>
          <a:prstGeom prst="rect">
            <a:avLst/>
          </a:prstGeom>
          <a:noFill/>
          <a:ln w="9525">
            <a:noFill/>
            <a:miter lim="800000"/>
            <a:headEnd/>
            <a:tailEnd/>
          </a:ln>
        </p:spPr>
      </p:pic>
      <p:pic>
        <p:nvPicPr>
          <p:cNvPr id="10257" name="Picture 23"/>
          <p:cNvPicPr>
            <a:picLocks noChangeAspect="1" noChangeArrowheads="1"/>
          </p:cNvPicPr>
          <p:nvPr/>
        </p:nvPicPr>
        <p:blipFill>
          <a:blip r:embed="rId3"/>
          <a:srcRect/>
          <a:stretch>
            <a:fillRect/>
          </a:stretch>
        </p:blipFill>
        <p:spPr bwMode="auto">
          <a:xfrm>
            <a:off x="4716463" y="404813"/>
            <a:ext cx="273050" cy="552450"/>
          </a:xfrm>
          <a:prstGeom prst="rect">
            <a:avLst/>
          </a:prstGeom>
          <a:noFill/>
          <a:ln w="9525">
            <a:noFill/>
            <a:miter lim="800000"/>
            <a:headEnd/>
            <a:tailEnd/>
          </a:ln>
        </p:spPr>
      </p:pic>
      <p:pic>
        <p:nvPicPr>
          <p:cNvPr id="10258" name="Picture 24"/>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5990" y="1412874"/>
            <a:ext cx="2093234"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AutoShape 3"/>
          <p:cNvSpPr>
            <a:spLocks noChangeArrowheads="1"/>
          </p:cNvSpPr>
          <p:nvPr/>
        </p:nvSpPr>
        <p:spPr bwMode="auto">
          <a:xfrm>
            <a:off x="2159795" y="1263649"/>
            <a:ext cx="5220518" cy="3244851"/>
          </a:xfrm>
          <a:prstGeom prst="wedgeRoundRectCallout">
            <a:avLst>
              <a:gd name="adj1" fmla="val -65327"/>
              <a:gd name="adj2" fmla="val 4215"/>
              <a:gd name="adj3" fmla="val 16667"/>
            </a:avLst>
          </a:prstGeom>
          <a:solidFill>
            <a:srgbClr val="CCFFFF"/>
          </a:solidFill>
          <a:ln w="9525">
            <a:solidFill>
              <a:schemeClr val="tx1"/>
            </a:solidFill>
            <a:miter lim="800000"/>
            <a:headEnd/>
            <a:tailEnd/>
          </a:ln>
        </p:spPr>
        <p:txBody>
          <a:bodyPr/>
          <a:lstStyle/>
          <a:p>
            <a:pPr eaLnBrk="0" hangingPunct="0">
              <a:lnSpc>
                <a:spcPct val="80000"/>
              </a:lnSpc>
              <a:spcBef>
                <a:spcPct val="20000"/>
              </a:spcBef>
            </a:pPr>
            <a:r>
              <a:rPr lang="en-US" sz="2400" b="1" dirty="0" smtClean="0"/>
              <a:t>They </a:t>
            </a:r>
            <a:r>
              <a:rPr lang="en-US" sz="2400" b="1" dirty="0"/>
              <a:t>are a common type of bird in New Guinea, and they’re the only known type of poisonous birds in the world. </a:t>
            </a:r>
            <a:r>
              <a:rPr lang="en-US" sz="2400" b="1" dirty="0" smtClean="0"/>
              <a:t>They have poison </a:t>
            </a:r>
            <a:r>
              <a:rPr lang="en-US" sz="2400" b="1" dirty="0"/>
              <a:t>in their skin and feathers. Researchers believe </a:t>
            </a:r>
            <a:r>
              <a:rPr lang="en-US" sz="2400" b="1" dirty="0" smtClean="0"/>
              <a:t>they </a:t>
            </a:r>
            <a:r>
              <a:rPr lang="en-US" sz="2400" b="1" dirty="0"/>
              <a:t>don’t produce the poison themselves, it comes from a toxin-producing beetle in their diet</a:t>
            </a:r>
            <a:r>
              <a:rPr lang="en-US" sz="2400" b="1" dirty="0" smtClean="0"/>
              <a:t>. What is it?</a:t>
            </a:r>
            <a:endParaRPr lang="ru-RU" b="1" dirty="0"/>
          </a:p>
        </p:txBody>
      </p:sp>
      <p:sp>
        <p:nvSpPr>
          <p:cNvPr id="11268"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13317" name="AutoShape 5">
            <a:hlinkClick r:id="rId3" action="ppaction://hlinksldjump"/>
          </p:cNvPr>
          <p:cNvSpPr>
            <a:spLocks noChangeArrowheads="1"/>
          </p:cNvSpPr>
          <p:nvPr/>
        </p:nvSpPr>
        <p:spPr bwMode="auto">
          <a:xfrm>
            <a:off x="4189866" y="5906635"/>
            <a:ext cx="3018082"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smtClean="0"/>
              <a:t>Г  </a:t>
            </a:r>
            <a:r>
              <a:rPr lang="en-US" b="1" dirty="0" smtClean="0"/>
              <a:t>Catbird</a:t>
            </a:r>
            <a:endParaRPr lang="ru-RU" b="1" dirty="0"/>
          </a:p>
        </p:txBody>
      </p:sp>
      <p:sp>
        <p:nvSpPr>
          <p:cNvPr id="11270" name="AutoShape 6">
            <a:hlinkClick r:id="rId4" action="ppaction://hlinksldjump"/>
          </p:cNvPr>
          <p:cNvSpPr>
            <a:spLocks noChangeArrowheads="1"/>
          </p:cNvSpPr>
          <p:nvPr/>
        </p:nvSpPr>
        <p:spPr bwMode="auto">
          <a:xfrm>
            <a:off x="323850" y="5906635"/>
            <a:ext cx="3671888"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en-US" b="1" dirty="0" err="1" smtClean="0"/>
              <a:t>Pitohui</a:t>
            </a:r>
            <a:endParaRPr lang="ru-RU" sz="4000" b="1" dirty="0"/>
          </a:p>
        </p:txBody>
      </p:sp>
      <p:sp>
        <p:nvSpPr>
          <p:cNvPr id="13319" name="AutoShape 7">
            <a:hlinkClick r:id="rId3" action="ppaction://hlinksldjump"/>
          </p:cNvPr>
          <p:cNvSpPr>
            <a:spLocks noChangeArrowheads="1"/>
          </p:cNvSpPr>
          <p:nvPr/>
        </p:nvSpPr>
        <p:spPr bwMode="auto">
          <a:xfrm>
            <a:off x="4189866" y="497760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en-US" b="1" dirty="0" smtClean="0"/>
              <a:t>  Oriole</a:t>
            </a:r>
            <a:endParaRPr lang="ru-RU" b="1" dirty="0"/>
          </a:p>
        </p:txBody>
      </p:sp>
      <p:sp>
        <p:nvSpPr>
          <p:cNvPr id="11272" name="AutoShape 8">
            <a:hlinkClick r:id="rId3" action="ppaction://hlinksldjump"/>
          </p:cNvPr>
          <p:cNvSpPr>
            <a:spLocks noChangeArrowheads="1"/>
          </p:cNvSpPr>
          <p:nvPr/>
        </p:nvSpPr>
        <p:spPr bwMode="auto">
          <a:xfrm>
            <a:off x="323850" y="4977606"/>
            <a:ext cx="3671888"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 </a:t>
            </a:r>
            <a:r>
              <a:rPr lang="ru-RU" sz="2400" b="1" dirty="0"/>
              <a:t>   </a:t>
            </a:r>
            <a:r>
              <a:rPr lang="en-US" b="1" dirty="0" smtClean="0"/>
              <a:t>Blackcock</a:t>
            </a:r>
            <a:endParaRPr lang="ru-RU" sz="4000" b="1" dirty="0">
              <a:latin typeface="Times New Roman" panose="02020603050405020304" pitchFamily="18" charset="0"/>
              <a:cs typeface="Times New Roman" panose="02020603050405020304" pitchFamily="18" charset="0"/>
            </a:endParaRPr>
          </a:p>
        </p:txBody>
      </p:sp>
      <p:sp>
        <p:nvSpPr>
          <p:cNvPr id="11273"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11274"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11275"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11276"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11277"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11278"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11279" name="AutoShape 15"/>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11280" name="AutoShape 16"/>
          <p:cNvSpPr>
            <a:spLocks noChangeArrowheads="1"/>
          </p:cNvSpPr>
          <p:nvPr/>
        </p:nvSpPr>
        <p:spPr bwMode="auto">
          <a:xfrm>
            <a:off x="7524750" y="465296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1000</a:t>
            </a:r>
          </a:p>
        </p:txBody>
      </p:sp>
      <p:sp>
        <p:nvSpPr>
          <p:cNvPr id="11281"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13330"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11283"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11284" name="Picture 21"/>
          <p:cNvPicPr>
            <a:picLocks noChangeAspect="1" noChangeArrowheads="1"/>
          </p:cNvPicPr>
          <p:nvPr/>
        </p:nvPicPr>
        <p:blipFill>
          <a:blip r:embed="rId5"/>
          <a:srcRect/>
          <a:stretch>
            <a:fillRect/>
          </a:stretch>
        </p:blipFill>
        <p:spPr bwMode="auto">
          <a:xfrm>
            <a:off x="4427538" y="333375"/>
            <a:ext cx="309562" cy="503238"/>
          </a:xfrm>
          <a:prstGeom prst="rect">
            <a:avLst/>
          </a:prstGeom>
          <a:noFill/>
          <a:ln w="9525">
            <a:noFill/>
            <a:miter lim="800000"/>
            <a:headEnd/>
            <a:tailEnd/>
          </a:ln>
        </p:spPr>
      </p:pic>
      <p:pic>
        <p:nvPicPr>
          <p:cNvPr id="11285" name="Picture 22"/>
          <p:cNvPicPr>
            <a:picLocks noChangeAspect="1" noChangeArrowheads="1"/>
          </p:cNvPicPr>
          <p:nvPr/>
        </p:nvPicPr>
        <p:blipFill>
          <a:blip r:embed="rId6"/>
          <a:srcRect/>
          <a:stretch>
            <a:fillRect/>
          </a:stretch>
        </p:blipFill>
        <p:spPr bwMode="auto">
          <a:xfrm>
            <a:off x="4140200" y="404813"/>
            <a:ext cx="273050" cy="552450"/>
          </a:xfrm>
          <a:prstGeom prst="rect">
            <a:avLst/>
          </a:prstGeom>
          <a:noFill/>
          <a:ln w="9525">
            <a:noFill/>
            <a:miter lim="800000"/>
            <a:headEnd/>
            <a:tailEnd/>
          </a:ln>
        </p:spPr>
      </p:pic>
      <p:pic>
        <p:nvPicPr>
          <p:cNvPr id="11286" name="Picture 23"/>
          <p:cNvPicPr>
            <a:picLocks noChangeAspect="1" noChangeArrowheads="1"/>
          </p:cNvPicPr>
          <p:nvPr/>
        </p:nvPicPr>
        <p:blipFill>
          <a:blip r:embed="rId6"/>
          <a:srcRect/>
          <a:stretch>
            <a:fillRect/>
          </a:stretch>
        </p:blipFill>
        <p:spPr bwMode="auto">
          <a:xfrm>
            <a:off x="4716463" y="404813"/>
            <a:ext cx="273050" cy="552450"/>
          </a:xfrm>
          <a:prstGeom prst="rect">
            <a:avLst/>
          </a:prstGeom>
          <a:noFill/>
          <a:ln w="9525">
            <a:noFill/>
            <a:miter lim="800000"/>
            <a:headEnd/>
            <a:tailEnd/>
          </a:ln>
        </p:spPr>
      </p:pic>
      <p:pic>
        <p:nvPicPr>
          <p:cNvPr id="11287" name="Picture 24"/>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33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317"/>
                                        </p:tgtEl>
                                        <p:attrNameLst>
                                          <p:attrName>style.visibility</p:attrName>
                                        </p:attrNameLst>
                                      </p:cBhvr>
                                      <p:to>
                                        <p:strVal val="hidden"/>
                                      </p:to>
                                    </p:set>
                                  </p:childTnLst>
                                </p:cTn>
                              </p:par>
                            </p:childTnLst>
                          </p:cTn>
                        </p:par>
                      </p:childTnLst>
                    </p:cTn>
                  </p:par>
                </p:childTnLst>
              </p:cTn>
              <p:nextCondLst>
                <p:cond evt="onClick" delay="0">
                  <p:tgtEl>
                    <p:spTgt spid="13330"/>
                  </p:tgtEl>
                </p:cond>
              </p:nextCondLst>
            </p:seq>
          </p:childTnLst>
        </p:cTn>
      </p:par>
    </p:tnLst>
    <p:bldLst>
      <p:bldP spid="13317" grpId="0" animBg="1"/>
      <p:bldP spid="133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12293"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12294"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12295"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12296" name="AutoShape 10"/>
          <p:cNvSpPr>
            <a:spLocks noChangeArrowheads="1"/>
          </p:cNvSpPr>
          <p:nvPr/>
        </p:nvSpPr>
        <p:spPr bwMode="auto">
          <a:xfrm>
            <a:off x="3000375" y="47625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12297" name="WordArt 11"/>
          <p:cNvSpPr>
            <a:spLocks noChangeArrowheads="1" noChangeShapeType="1" noTextEdit="1"/>
          </p:cNvSpPr>
          <p:nvPr/>
        </p:nvSpPr>
        <p:spPr bwMode="auto">
          <a:xfrm>
            <a:off x="4729956" y="720724"/>
            <a:ext cx="2324100" cy="31432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r>
              <a:rPr lang="ru-RU" sz="3600" b="1" kern="10" dirty="0" smtClean="0">
                <a:ln w="19050">
                  <a:solidFill>
                    <a:srgbClr val="000000"/>
                  </a:solidFill>
                  <a:round/>
                  <a:headEnd/>
                  <a:tailEnd/>
                </a:ln>
                <a:solidFill>
                  <a:srgbClr val="FF0000"/>
                </a:solidFill>
                <a:latin typeface="Arial"/>
                <a:cs typeface="Arial"/>
              </a:rPr>
              <a:t>!</a:t>
            </a:r>
            <a:endParaRPr lang="ru-RU" sz="3600" b="1" kern="10" dirty="0">
              <a:ln w="19050">
                <a:solidFill>
                  <a:srgbClr val="000000"/>
                </a:solidFill>
                <a:round/>
                <a:headEnd/>
                <a:tailEnd/>
              </a:ln>
              <a:solidFill>
                <a:srgbClr val="FF0000"/>
              </a:solidFill>
              <a:latin typeface="Arial"/>
              <a:cs typeface="Arial"/>
            </a:endParaRPr>
          </a:p>
        </p:txBody>
      </p:sp>
      <p:sp>
        <p:nvSpPr>
          <p:cNvPr id="63500" name="WordArt 12"/>
          <p:cNvSpPr>
            <a:spLocks noChangeArrowheads="1" noChangeShapeType="1" noTextEdit="1"/>
          </p:cNvSpPr>
          <p:nvPr/>
        </p:nvSpPr>
        <p:spPr bwMode="auto">
          <a:xfrm>
            <a:off x="712787" y="1700808"/>
            <a:ext cx="7718425" cy="1492474"/>
          </a:xfrm>
          <a:prstGeom prst="rect">
            <a:avLst/>
          </a:prstGeom>
        </p:spPr>
        <p:txBody>
          <a:bodyPr wrap="none" fromWordArt="1">
            <a:prstTxWarp prst="textPlain">
              <a:avLst>
                <a:gd name="adj" fmla="val 50000"/>
              </a:avLst>
            </a:prstTxWarp>
          </a:bodyPr>
          <a:lstStyle/>
          <a:p>
            <a:pPr algn="ctr"/>
            <a:r>
              <a:rPr lang="en-US" sz="3600" b="1" kern="10" dirty="0">
                <a:ln w="19050">
                  <a:solidFill>
                    <a:srgbClr val="000000"/>
                  </a:solidFill>
                  <a:round/>
                  <a:headEnd/>
                  <a:tailEnd/>
                </a:ln>
                <a:solidFill>
                  <a:srgbClr val="FFFFFF"/>
                </a:solidFill>
                <a:latin typeface="Arial"/>
                <a:cs typeface="Arial"/>
              </a:rPr>
              <a:t>You have got </a:t>
            </a:r>
            <a:endParaRPr lang="en-US" sz="3600" b="1" kern="10" dirty="0" smtClean="0">
              <a:ln w="19050">
                <a:solidFill>
                  <a:srgbClr val="000000"/>
                </a:solidFill>
                <a:round/>
                <a:headEnd/>
                <a:tailEnd/>
              </a:ln>
              <a:solidFill>
                <a:srgbClr val="FFFFFF"/>
              </a:solidFill>
              <a:latin typeface="Arial"/>
              <a:cs typeface="Arial"/>
            </a:endParaRPr>
          </a:p>
          <a:p>
            <a:pPr algn="ctr"/>
            <a:r>
              <a:rPr lang="en-US" sz="3600" b="1" kern="10" dirty="0" smtClean="0">
                <a:ln w="19050">
                  <a:solidFill>
                    <a:srgbClr val="000000"/>
                  </a:solidFill>
                  <a:round/>
                  <a:headEnd/>
                  <a:tailEnd/>
                </a:ln>
                <a:solidFill>
                  <a:srgbClr val="FFFFFF"/>
                </a:solidFill>
                <a:latin typeface="Arial"/>
                <a:cs typeface="Arial"/>
              </a:rPr>
              <a:t>1000 unburnable points</a:t>
            </a:r>
            <a:r>
              <a:rPr lang="en-US" sz="3600" b="1" kern="10" dirty="0">
                <a:ln w="19050">
                  <a:solidFill>
                    <a:srgbClr val="000000"/>
                  </a:solidFill>
                  <a:round/>
                  <a:headEnd/>
                  <a:tailEnd/>
                </a:ln>
                <a:solidFill>
                  <a:srgbClr val="FFFFFF"/>
                </a:solidFill>
                <a:latin typeface="Arial"/>
                <a:cs typeface="Arial"/>
              </a:rPr>
              <a:t>!</a:t>
            </a:r>
            <a:endParaRPr lang="en-US" sz="3600" b="1" kern="10" dirty="0">
              <a:ln w="19050">
                <a:solidFill>
                  <a:srgbClr val="000000"/>
                </a:solidFill>
                <a:round/>
                <a:headEnd/>
                <a:tailEnd/>
              </a:ln>
              <a:solidFill>
                <a:srgbClr val="FFFFFF"/>
              </a:solidFill>
              <a:latin typeface="Arial"/>
              <a:cs typeface="Arial"/>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4338"/>
          <a:stretch/>
        </p:blipFill>
        <p:spPr bwMode="auto">
          <a:xfrm>
            <a:off x="635681" y="3392931"/>
            <a:ext cx="3720295" cy="2762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ndAc>
      <p:stSnd>
        <p:snd r:embed="rId2" name="NEX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63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13316"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13317" name="AutoShape 10"/>
          <p:cNvSpPr>
            <a:spLocks noChangeArrowheads="1"/>
          </p:cNvSpPr>
          <p:nvPr/>
        </p:nvSpPr>
        <p:spPr bwMode="auto">
          <a:xfrm>
            <a:off x="7524750" y="594995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100</a:t>
            </a:r>
          </a:p>
        </p:txBody>
      </p:sp>
      <p:sp>
        <p:nvSpPr>
          <p:cNvPr id="13318"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13319"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13320"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13321"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13322" name="AutoShape 15"/>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13323" name="AutoShape 16"/>
          <p:cNvSpPr>
            <a:spLocks noChangeArrowheads="1"/>
          </p:cNvSpPr>
          <p:nvPr/>
        </p:nvSpPr>
        <p:spPr bwMode="auto">
          <a:xfrm>
            <a:off x="7524750" y="4652963"/>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13324" name="AutoShape 17"/>
          <p:cNvSpPr>
            <a:spLocks noChangeArrowheads="1"/>
          </p:cNvSpPr>
          <p:nvPr/>
        </p:nvSpPr>
        <p:spPr bwMode="auto">
          <a:xfrm>
            <a:off x="7524750" y="5373688"/>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a:t>
            </a:r>
          </a:p>
        </p:txBody>
      </p:sp>
      <p:sp>
        <p:nvSpPr>
          <p:cNvPr id="13325"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13326"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13327" name="Picture 21"/>
          <p:cNvPicPr>
            <a:picLocks noChangeAspect="1" noChangeArrowheads="1"/>
          </p:cNvPicPr>
          <p:nvPr/>
        </p:nvPicPr>
        <p:blipFill>
          <a:blip r:embed="rId2"/>
          <a:srcRect/>
          <a:stretch>
            <a:fillRect/>
          </a:stretch>
        </p:blipFill>
        <p:spPr bwMode="auto">
          <a:xfrm>
            <a:off x="4427538" y="333375"/>
            <a:ext cx="309562" cy="503238"/>
          </a:xfrm>
          <a:prstGeom prst="rect">
            <a:avLst/>
          </a:prstGeom>
          <a:noFill/>
          <a:ln w="9525">
            <a:noFill/>
            <a:miter lim="800000"/>
            <a:headEnd/>
            <a:tailEnd/>
          </a:ln>
        </p:spPr>
      </p:pic>
      <p:pic>
        <p:nvPicPr>
          <p:cNvPr id="13328" name="Picture 22"/>
          <p:cNvPicPr>
            <a:picLocks noChangeAspect="1" noChangeArrowheads="1"/>
          </p:cNvPicPr>
          <p:nvPr/>
        </p:nvPicPr>
        <p:blipFill>
          <a:blip r:embed="rId3"/>
          <a:srcRect/>
          <a:stretch>
            <a:fillRect/>
          </a:stretch>
        </p:blipFill>
        <p:spPr bwMode="auto">
          <a:xfrm>
            <a:off x="4140200" y="404813"/>
            <a:ext cx="273050" cy="552450"/>
          </a:xfrm>
          <a:prstGeom prst="rect">
            <a:avLst/>
          </a:prstGeom>
          <a:noFill/>
          <a:ln w="9525">
            <a:noFill/>
            <a:miter lim="800000"/>
            <a:headEnd/>
            <a:tailEnd/>
          </a:ln>
        </p:spPr>
      </p:pic>
      <p:pic>
        <p:nvPicPr>
          <p:cNvPr id="13329" name="Picture 23"/>
          <p:cNvPicPr>
            <a:picLocks noChangeAspect="1" noChangeArrowheads="1"/>
          </p:cNvPicPr>
          <p:nvPr/>
        </p:nvPicPr>
        <p:blipFill>
          <a:blip r:embed="rId3"/>
          <a:srcRect/>
          <a:stretch>
            <a:fillRect/>
          </a:stretch>
        </p:blipFill>
        <p:spPr bwMode="auto">
          <a:xfrm>
            <a:off x="4716463" y="404813"/>
            <a:ext cx="273050" cy="552450"/>
          </a:xfrm>
          <a:prstGeom prst="rect">
            <a:avLst/>
          </a:prstGeom>
          <a:noFill/>
          <a:ln w="9525">
            <a:noFill/>
            <a:miter lim="800000"/>
            <a:headEnd/>
            <a:tailEnd/>
          </a:ln>
        </p:spPr>
      </p:pic>
      <p:sp>
        <p:nvSpPr>
          <p:cNvPr id="13330" name="AutoShape 24"/>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13331" name="AutoShape 25"/>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pic>
        <p:nvPicPr>
          <p:cNvPr id="13332" name="Picture 26"/>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2" y="110217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5990" y="1334454"/>
            <a:ext cx="2150237" cy="295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AutoShape 3"/>
          <p:cNvSpPr>
            <a:spLocks noChangeArrowheads="1"/>
          </p:cNvSpPr>
          <p:nvPr/>
        </p:nvSpPr>
        <p:spPr bwMode="auto">
          <a:xfrm>
            <a:off x="2339975" y="1263650"/>
            <a:ext cx="4968329" cy="3028950"/>
          </a:xfrm>
          <a:prstGeom prst="wedgeRoundRectCallout">
            <a:avLst>
              <a:gd name="adj1" fmla="val -69687"/>
              <a:gd name="adj2" fmla="val 9495"/>
              <a:gd name="adj3" fmla="val 16667"/>
            </a:avLst>
          </a:prstGeom>
          <a:solidFill>
            <a:srgbClr val="CCFFFF"/>
          </a:solidFill>
          <a:ln w="9525">
            <a:solidFill>
              <a:schemeClr val="tx1"/>
            </a:solidFill>
            <a:miter lim="800000"/>
            <a:headEnd/>
            <a:tailEnd/>
          </a:ln>
        </p:spPr>
        <p:txBody>
          <a:bodyPr/>
          <a:lstStyle/>
          <a:p>
            <a:pPr algn="ctr"/>
            <a:r>
              <a:rPr lang="en-US" sz="2000" b="1" dirty="0" smtClean="0"/>
              <a:t>They  </a:t>
            </a:r>
            <a:r>
              <a:rPr lang="en-US" sz="2000" b="1" dirty="0"/>
              <a:t>are crested parrots that inhabit the Australian continent. Their crest rises when the birds are threatened, angry or excited. They are usually white, but there are also pink, yellow, orange, black or grey ones. </a:t>
            </a:r>
            <a:r>
              <a:rPr lang="en-US" sz="2000" b="1" dirty="0" smtClean="0"/>
              <a:t>They are </a:t>
            </a:r>
            <a:r>
              <a:rPr lang="en-US" sz="2000" b="1" dirty="0"/>
              <a:t>social, friendly, loyal and loving animals, and therefore they make great pets.</a:t>
            </a:r>
            <a:endParaRPr lang="ru-RU" sz="2000" b="1" dirty="0"/>
          </a:p>
        </p:txBody>
      </p:sp>
      <p:sp>
        <p:nvSpPr>
          <p:cNvPr id="14340"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14341" name="AutoShape 5">
            <a:hlinkClick r:id="rId3" action="ppaction://hlinksldjump"/>
          </p:cNvPr>
          <p:cNvSpPr>
            <a:spLocks noChangeArrowheads="1"/>
          </p:cNvSpPr>
          <p:nvPr/>
        </p:nvSpPr>
        <p:spPr bwMode="auto">
          <a:xfrm>
            <a:off x="370840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a:t>
            </a:r>
            <a:r>
              <a:rPr lang="ru-RU" sz="2000" b="1" dirty="0"/>
              <a:t>        </a:t>
            </a:r>
            <a:r>
              <a:rPr lang="en-US" b="1" dirty="0" smtClean="0"/>
              <a:t>Pelican</a:t>
            </a:r>
            <a:endParaRPr lang="ru-RU" sz="4000" b="1" dirty="0"/>
          </a:p>
        </p:txBody>
      </p:sp>
      <p:sp>
        <p:nvSpPr>
          <p:cNvPr id="17414" name="AutoShape 6">
            <a:hlinkClick r:id="rId3" action="ppaction://hlinksldjump"/>
          </p:cNvPr>
          <p:cNvSpPr>
            <a:spLocks noChangeArrowheads="1"/>
          </p:cNvSpPr>
          <p:nvPr/>
        </p:nvSpPr>
        <p:spPr bwMode="auto">
          <a:xfrm>
            <a:off x="358083" y="5661024"/>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ru-RU" sz="2000" b="1" dirty="0"/>
              <a:t>   </a:t>
            </a:r>
            <a:r>
              <a:rPr lang="en-US" b="1" dirty="0" smtClean="0"/>
              <a:t>Dove</a:t>
            </a:r>
            <a:endParaRPr lang="ru-RU" sz="4000" b="1" dirty="0"/>
          </a:p>
        </p:txBody>
      </p:sp>
      <p:sp>
        <p:nvSpPr>
          <p:cNvPr id="17415" name="AutoShape 7">
            <a:hlinkClick r:id="rId3" action="ppaction://hlinksldjump"/>
          </p:cNvPr>
          <p:cNvSpPr>
            <a:spLocks noChangeArrowheads="1"/>
          </p:cNvSpPr>
          <p:nvPr/>
        </p:nvSpPr>
        <p:spPr bwMode="auto">
          <a:xfrm>
            <a:off x="3713617" y="4652963"/>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ru-RU" sz="2000" b="1" dirty="0"/>
              <a:t>    </a:t>
            </a:r>
            <a:r>
              <a:rPr lang="en-US" sz="2800" b="1" dirty="0" smtClean="0"/>
              <a:t>Cuckoo</a:t>
            </a:r>
            <a:endParaRPr lang="ru-RU" sz="2800" b="1" dirty="0"/>
          </a:p>
        </p:txBody>
      </p:sp>
      <p:sp>
        <p:nvSpPr>
          <p:cNvPr id="14344" name="AutoShape 8">
            <a:hlinkClick r:id="rId4" action="ppaction://hlinksldjump"/>
          </p:cNvPr>
          <p:cNvSpPr>
            <a:spLocks noChangeArrowheads="1"/>
          </p:cNvSpPr>
          <p:nvPr/>
        </p:nvSpPr>
        <p:spPr bwMode="auto">
          <a:xfrm>
            <a:off x="323850" y="4636521"/>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a:t>
            </a:r>
            <a:r>
              <a:rPr lang="ru-RU" sz="2000" b="1" dirty="0"/>
              <a:t>   </a:t>
            </a:r>
            <a:r>
              <a:rPr lang="ru-RU" sz="2000" b="1" dirty="0" smtClean="0"/>
              <a:t> </a:t>
            </a:r>
            <a:r>
              <a:rPr lang="en-US" b="1" dirty="0"/>
              <a:t>Cockatoos</a:t>
            </a:r>
            <a:endParaRPr lang="ru-RU" sz="4000" b="1" dirty="0"/>
          </a:p>
        </p:txBody>
      </p:sp>
      <p:sp>
        <p:nvSpPr>
          <p:cNvPr id="14345"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14346" name="AutoShape 10"/>
          <p:cNvSpPr>
            <a:spLocks noChangeArrowheads="1"/>
          </p:cNvSpPr>
          <p:nvPr/>
        </p:nvSpPr>
        <p:spPr bwMode="auto">
          <a:xfrm>
            <a:off x="7524750" y="594995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100</a:t>
            </a:r>
          </a:p>
        </p:txBody>
      </p:sp>
      <p:sp>
        <p:nvSpPr>
          <p:cNvPr id="14347"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14348"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14349"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14350"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14351" name="AutoShape 15"/>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14352" name="AutoShape 16"/>
          <p:cNvSpPr>
            <a:spLocks noChangeArrowheads="1"/>
          </p:cNvSpPr>
          <p:nvPr/>
        </p:nvSpPr>
        <p:spPr bwMode="auto">
          <a:xfrm>
            <a:off x="7524750" y="4652963"/>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14353" name="AutoShape 17"/>
          <p:cNvSpPr>
            <a:spLocks noChangeArrowheads="1"/>
          </p:cNvSpPr>
          <p:nvPr/>
        </p:nvSpPr>
        <p:spPr bwMode="auto">
          <a:xfrm>
            <a:off x="7524750" y="5373688"/>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a:t>
            </a:r>
          </a:p>
        </p:txBody>
      </p:sp>
      <p:sp>
        <p:nvSpPr>
          <p:cNvPr id="17426"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14355"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14356" name="Picture 21"/>
          <p:cNvPicPr>
            <a:picLocks noChangeAspect="1" noChangeArrowheads="1"/>
          </p:cNvPicPr>
          <p:nvPr/>
        </p:nvPicPr>
        <p:blipFill>
          <a:blip r:embed="rId5"/>
          <a:srcRect/>
          <a:stretch>
            <a:fillRect/>
          </a:stretch>
        </p:blipFill>
        <p:spPr bwMode="auto">
          <a:xfrm>
            <a:off x="4427538" y="333375"/>
            <a:ext cx="309562" cy="503238"/>
          </a:xfrm>
          <a:prstGeom prst="rect">
            <a:avLst/>
          </a:prstGeom>
          <a:noFill/>
          <a:ln w="9525">
            <a:noFill/>
            <a:miter lim="800000"/>
            <a:headEnd/>
            <a:tailEnd/>
          </a:ln>
        </p:spPr>
      </p:pic>
      <p:pic>
        <p:nvPicPr>
          <p:cNvPr id="14357" name="Picture 22"/>
          <p:cNvPicPr>
            <a:picLocks noChangeAspect="1" noChangeArrowheads="1"/>
          </p:cNvPicPr>
          <p:nvPr/>
        </p:nvPicPr>
        <p:blipFill>
          <a:blip r:embed="rId6"/>
          <a:srcRect/>
          <a:stretch>
            <a:fillRect/>
          </a:stretch>
        </p:blipFill>
        <p:spPr bwMode="auto">
          <a:xfrm>
            <a:off x="4140200" y="404813"/>
            <a:ext cx="273050" cy="552450"/>
          </a:xfrm>
          <a:prstGeom prst="rect">
            <a:avLst/>
          </a:prstGeom>
          <a:noFill/>
          <a:ln w="9525">
            <a:noFill/>
            <a:miter lim="800000"/>
            <a:headEnd/>
            <a:tailEnd/>
          </a:ln>
        </p:spPr>
      </p:pic>
      <p:pic>
        <p:nvPicPr>
          <p:cNvPr id="14358" name="Picture 23"/>
          <p:cNvPicPr>
            <a:picLocks noChangeAspect="1" noChangeArrowheads="1"/>
          </p:cNvPicPr>
          <p:nvPr/>
        </p:nvPicPr>
        <p:blipFill>
          <a:blip r:embed="rId6"/>
          <a:srcRect/>
          <a:stretch>
            <a:fillRect/>
          </a:stretch>
        </p:blipFill>
        <p:spPr bwMode="auto">
          <a:xfrm>
            <a:off x="4716463" y="404813"/>
            <a:ext cx="273050" cy="552450"/>
          </a:xfrm>
          <a:prstGeom prst="rect">
            <a:avLst/>
          </a:prstGeom>
          <a:noFill/>
          <a:ln w="9525">
            <a:noFill/>
            <a:miter lim="800000"/>
            <a:headEnd/>
            <a:tailEnd/>
          </a:ln>
        </p:spPr>
      </p:pic>
      <p:sp>
        <p:nvSpPr>
          <p:cNvPr id="14359" name="AutoShape 24"/>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14360" name="AutoShape 25"/>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pic>
        <p:nvPicPr>
          <p:cNvPr id="14361" name="Picture 26"/>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42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4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415"/>
                                        </p:tgtEl>
                                        <p:attrNameLst>
                                          <p:attrName>style.visibility</p:attrName>
                                        </p:attrNameLst>
                                      </p:cBhvr>
                                      <p:to>
                                        <p:strVal val="hidden"/>
                                      </p:to>
                                    </p:set>
                                  </p:childTnLst>
                                </p:cTn>
                              </p:par>
                            </p:childTnLst>
                          </p:cTn>
                        </p:par>
                      </p:childTnLst>
                    </p:cTn>
                  </p:par>
                </p:childTnLst>
              </p:cTn>
              <p:nextCondLst>
                <p:cond evt="onClick" delay="0">
                  <p:tgtEl>
                    <p:spTgt spid="17426"/>
                  </p:tgtEl>
                </p:cond>
              </p:nextCondLst>
            </p:seq>
          </p:childTnLst>
        </p:cTn>
      </p:par>
    </p:tnLst>
    <p:bldLst>
      <p:bldP spid="17414" grpId="0" animBg="1"/>
      <p:bldP spid="174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15365"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15366"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15367"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15368" name="AutoShape 10"/>
          <p:cNvSpPr>
            <a:spLocks noChangeArrowheads="1"/>
          </p:cNvSpPr>
          <p:nvPr/>
        </p:nvSpPr>
        <p:spPr bwMode="auto">
          <a:xfrm>
            <a:off x="3000375" y="47625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15369" name="WordArt 11"/>
          <p:cNvSpPr>
            <a:spLocks noChangeArrowheads="1" noChangeShapeType="1" noTextEdit="1"/>
          </p:cNvSpPr>
          <p:nvPr/>
        </p:nvSpPr>
        <p:spPr bwMode="auto">
          <a:xfrm>
            <a:off x="4729956" y="611849"/>
            <a:ext cx="2324100" cy="427509"/>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endParaRPr lang="ru-RU" sz="3600" b="1" kern="10" dirty="0">
              <a:ln w="19050">
                <a:solidFill>
                  <a:srgbClr val="000000"/>
                </a:solidFill>
                <a:round/>
                <a:headEnd/>
                <a:tailEnd/>
              </a:ln>
              <a:solidFill>
                <a:srgbClr val="FF0000"/>
              </a:solidFill>
              <a:latin typeface="Arial"/>
              <a:cs typeface="Arial"/>
            </a:endParaRPr>
          </a:p>
        </p:txBody>
      </p:sp>
      <p:sp>
        <p:nvSpPr>
          <p:cNvPr id="62476" name="WordArt 12"/>
          <p:cNvSpPr>
            <a:spLocks noChangeArrowheads="1" noChangeShapeType="1" noTextEdit="1"/>
          </p:cNvSpPr>
          <p:nvPr/>
        </p:nvSpPr>
        <p:spPr bwMode="auto">
          <a:xfrm>
            <a:off x="1633711" y="1628800"/>
            <a:ext cx="6192490" cy="864196"/>
          </a:xfrm>
          <a:prstGeom prst="rect">
            <a:avLst/>
          </a:prstGeom>
        </p:spPr>
        <p:txBody>
          <a:bodyPr wrap="none" fromWordArt="1">
            <a:prstTxWarp prst="textPlain">
              <a:avLst>
                <a:gd name="adj" fmla="val 50000"/>
              </a:avLst>
            </a:prstTxWarp>
          </a:bodyPr>
          <a:lstStyle/>
          <a:p>
            <a:pPr algn="ctr"/>
            <a:r>
              <a:rPr lang="en-US" sz="2400" b="1" kern="10" dirty="0" smtClean="0">
                <a:ln w="28575">
                  <a:solidFill>
                    <a:srgbClr val="000000"/>
                  </a:solidFill>
                  <a:round/>
                  <a:headEnd/>
                  <a:tailEnd/>
                </a:ln>
                <a:solidFill>
                  <a:srgbClr val="FFFFFF"/>
                </a:solidFill>
                <a:latin typeface="Arial"/>
                <a:cs typeface="Arial"/>
              </a:rPr>
              <a:t>You are right!</a:t>
            </a:r>
            <a:endParaRPr lang="ru-RU" sz="2400" b="1" kern="10" dirty="0">
              <a:ln w="28575">
                <a:solidFill>
                  <a:srgbClr val="000000"/>
                </a:solidFill>
                <a:round/>
                <a:headEnd/>
                <a:tailEnd/>
              </a:ln>
              <a:solidFill>
                <a:srgbClr val="FFFFFF"/>
              </a:solidFill>
              <a:latin typeface="Arial"/>
              <a:cs typeface="Aria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851778"/>
            <a:ext cx="3014885" cy="3314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ndAc>
      <p:stSnd>
        <p:snd r:embed="rId2" name="W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62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16388"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16389"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16390"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16391"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16392"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16393"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16394"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16395" name="AutoShape 16"/>
          <p:cNvSpPr>
            <a:spLocks noChangeArrowheads="1"/>
          </p:cNvSpPr>
          <p:nvPr/>
        </p:nvSpPr>
        <p:spPr bwMode="auto">
          <a:xfrm>
            <a:off x="7524750" y="4652963"/>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16396"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16397"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16398"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16399" name="Picture 21"/>
          <p:cNvPicPr>
            <a:picLocks noChangeAspect="1" noChangeArrowheads="1"/>
          </p:cNvPicPr>
          <p:nvPr/>
        </p:nvPicPr>
        <p:blipFill>
          <a:blip r:embed="rId2"/>
          <a:srcRect/>
          <a:stretch>
            <a:fillRect/>
          </a:stretch>
        </p:blipFill>
        <p:spPr bwMode="auto">
          <a:xfrm>
            <a:off x="4427538" y="333375"/>
            <a:ext cx="309562" cy="503238"/>
          </a:xfrm>
          <a:prstGeom prst="rect">
            <a:avLst/>
          </a:prstGeom>
          <a:noFill/>
          <a:ln w="9525">
            <a:noFill/>
            <a:miter lim="800000"/>
            <a:headEnd/>
            <a:tailEnd/>
          </a:ln>
        </p:spPr>
      </p:pic>
      <p:pic>
        <p:nvPicPr>
          <p:cNvPr id="16400" name="Picture 22"/>
          <p:cNvPicPr>
            <a:picLocks noChangeAspect="1" noChangeArrowheads="1"/>
          </p:cNvPicPr>
          <p:nvPr/>
        </p:nvPicPr>
        <p:blipFill>
          <a:blip r:embed="rId3"/>
          <a:srcRect/>
          <a:stretch>
            <a:fillRect/>
          </a:stretch>
        </p:blipFill>
        <p:spPr bwMode="auto">
          <a:xfrm>
            <a:off x="4140200" y="404813"/>
            <a:ext cx="273050" cy="552450"/>
          </a:xfrm>
          <a:prstGeom prst="rect">
            <a:avLst/>
          </a:prstGeom>
          <a:noFill/>
          <a:ln w="9525">
            <a:noFill/>
            <a:miter lim="800000"/>
            <a:headEnd/>
            <a:tailEnd/>
          </a:ln>
        </p:spPr>
      </p:pic>
      <p:pic>
        <p:nvPicPr>
          <p:cNvPr id="16401" name="Picture 23"/>
          <p:cNvPicPr>
            <a:picLocks noChangeAspect="1" noChangeArrowheads="1"/>
          </p:cNvPicPr>
          <p:nvPr/>
        </p:nvPicPr>
        <p:blipFill>
          <a:blip r:embed="rId3"/>
          <a:srcRect/>
          <a:stretch>
            <a:fillRect/>
          </a:stretch>
        </p:blipFill>
        <p:spPr bwMode="auto">
          <a:xfrm>
            <a:off x="4716463" y="404813"/>
            <a:ext cx="273050" cy="552450"/>
          </a:xfrm>
          <a:prstGeom prst="rect">
            <a:avLst/>
          </a:prstGeom>
          <a:noFill/>
          <a:ln w="9525">
            <a:noFill/>
            <a:miter lim="800000"/>
            <a:headEnd/>
            <a:tailEnd/>
          </a:ln>
        </p:spPr>
      </p:pic>
      <p:pic>
        <p:nvPicPr>
          <p:cNvPr id="16402" name="Picture 24"/>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ÐÐ°ÑÑÐ¸Ð½ÐºÐ¸ Ð¿Ð¾ Ð·Ð°Ð¿ÑÐ¾ÑÑ Ð²Ð¾Ð¿ÑÐ¾Ñ Ð·Ð°Ð´Ð°ÐµÑ ÑÐ¾Ð²Ð° Ð¿Ð½Ð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273" y="964079"/>
            <a:ext cx="2006446" cy="3112622"/>
          </a:xfrm>
          <a:prstGeom prst="rect">
            <a:avLst/>
          </a:prstGeom>
          <a:noFill/>
          <a:extLst>
            <a:ext uri="{909E8E84-426E-40DD-AFC4-6F175D3DCCD1}">
              <a14:hiddenFill xmlns:a14="http://schemas.microsoft.com/office/drawing/2010/main">
                <a:solidFill>
                  <a:srgbClr val="FFFFFF"/>
                </a:solidFill>
              </a14:hiddenFill>
            </a:ext>
          </a:extLst>
        </p:spPr>
      </p:pic>
      <p:sp>
        <p:nvSpPr>
          <p:cNvPr id="17411" name="AutoShape 3"/>
          <p:cNvSpPr>
            <a:spLocks noChangeArrowheads="1"/>
          </p:cNvSpPr>
          <p:nvPr/>
        </p:nvSpPr>
        <p:spPr bwMode="auto">
          <a:xfrm>
            <a:off x="2339975" y="1412876"/>
            <a:ext cx="4752305" cy="2736204"/>
          </a:xfrm>
          <a:prstGeom prst="wedgeRoundRectCallout">
            <a:avLst>
              <a:gd name="adj1" fmla="val -71785"/>
              <a:gd name="adj2" fmla="val -1085"/>
              <a:gd name="adj3" fmla="val 16667"/>
            </a:avLst>
          </a:prstGeom>
          <a:solidFill>
            <a:srgbClr val="CCFFFF"/>
          </a:solidFill>
          <a:ln w="9525">
            <a:solidFill>
              <a:schemeClr val="tx1"/>
            </a:solidFill>
            <a:miter lim="800000"/>
            <a:headEnd/>
            <a:tailEnd/>
          </a:ln>
        </p:spPr>
        <p:txBody>
          <a:bodyPr/>
          <a:lstStyle/>
          <a:p>
            <a:pPr algn="ctr"/>
            <a:r>
              <a:rPr lang="en-US" sz="2000" b="1" dirty="0" smtClean="0"/>
              <a:t>This is the </a:t>
            </a:r>
            <a:r>
              <a:rPr lang="en-US" sz="2000" b="1" dirty="0"/>
              <a:t>only bird with nostrils at the end of its </a:t>
            </a:r>
            <a:r>
              <a:rPr lang="en-US" sz="2000" b="1" dirty="0" smtClean="0"/>
              <a:t>beak. </a:t>
            </a:r>
            <a:r>
              <a:rPr lang="en-US" sz="2000" b="1" dirty="0"/>
              <a:t>This placement helps it sniff for food, such as worms and insects on the ground. It often snorts to clear its nostrils. </a:t>
            </a:r>
            <a:r>
              <a:rPr lang="en-US" sz="2000" b="1" dirty="0" smtClean="0"/>
              <a:t>Most of these birds are nocturnal ones, </a:t>
            </a:r>
            <a:r>
              <a:rPr lang="en-US" sz="2000" b="1" dirty="0"/>
              <a:t>like many of New Zealand's native animals.</a:t>
            </a:r>
            <a:endParaRPr lang="ru-RU" sz="2000" b="1" dirty="0"/>
          </a:p>
        </p:txBody>
      </p:sp>
      <p:sp>
        <p:nvSpPr>
          <p:cNvPr id="17412"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21509" name="AutoShape 5">
            <a:hlinkClick r:id="rId3" action="ppaction://hlinksldjump"/>
          </p:cNvPr>
          <p:cNvSpPr>
            <a:spLocks noChangeArrowheads="1"/>
          </p:cNvSpPr>
          <p:nvPr/>
        </p:nvSpPr>
        <p:spPr bwMode="auto">
          <a:xfrm>
            <a:off x="3708400" y="5661025"/>
            <a:ext cx="338388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ru-RU" sz="2400" b="1" dirty="0" smtClean="0"/>
              <a:t> </a:t>
            </a:r>
            <a:r>
              <a:rPr lang="en-US" b="1" dirty="0" smtClean="0"/>
              <a:t>Woodpecker</a:t>
            </a:r>
            <a:endParaRPr lang="ru-RU" sz="4000" b="1" dirty="0"/>
          </a:p>
        </p:txBody>
      </p:sp>
      <p:sp>
        <p:nvSpPr>
          <p:cNvPr id="17414" name="AutoShape 6">
            <a:hlinkClick r:id="rId3" action="ppaction://hlinksldjump"/>
          </p:cNvPr>
          <p:cNvSpPr>
            <a:spLocks noChangeArrowheads="1"/>
          </p:cNvSpPr>
          <p:nvPr/>
        </p:nvSpPr>
        <p:spPr bwMode="auto">
          <a:xfrm>
            <a:off x="323850" y="5661025"/>
            <a:ext cx="316803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a:t>
            </a:r>
            <a:r>
              <a:rPr lang="ru-RU" sz="2000" b="1" dirty="0"/>
              <a:t>    </a:t>
            </a:r>
            <a:r>
              <a:rPr lang="en-US" sz="2800" b="1" dirty="0" smtClean="0"/>
              <a:t>Crow</a:t>
            </a:r>
            <a:endParaRPr lang="ru-RU" sz="4000" b="1" dirty="0"/>
          </a:p>
        </p:txBody>
      </p:sp>
      <p:sp>
        <p:nvSpPr>
          <p:cNvPr id="17415" name="AutoShape 7">
            <a:hlinkClick r:id="rId4" action="ppaction://hlinksldjump"/>
          </p:cNvPr>
          <p:cNvSpPr>
            <a:spLocks noChangeArrowheads="1"/>
          </p:cNvSpPr>
          <p:nvPr/>
        </p:nvSpPr>
        <p:spPr bwMode="auto">
          <a:xfrm>
            <a:off x="3708400" y="4292600"/>
            <a:ext cx="338388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ru-RU" sz="2800" b="1" dirty="0"/>
              <a:t>    </a:t>
            </a:r>
            <a:r>
              <a:rPr lang="en-US" sz="2800" b="1" dirty="0" smtClean="0"/>
              <a:t>Kiwi</a:t>
            </a:r>
            <a:endParaRPr lang="ru-RU" sz="2800" b="1" dirty="0"/>
          </a:p>
        </p:txBody>
      </p:sp>
      <p:sp>
        <p:nvSpPr>
          <p:cNvPr id="21512" name="AutoShape 8">
            <a:hlinkClick r:id="rId3" action="ppaction://hlinksldjump"/>
          </p:cNvPr>
          <p:cNvSpPr>
            <a:spLocks noChangeArrowheads="1"/>
          </p:cNvSpPr>
          <p:nvPr/>
        </p:nvSpPr>
        <p:spPr bwMode="auto">
          <a:xfrm>
            <a:off x="323850" y="4292600"/>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 </a:t>
            </a:r>
            <a:r>
              <a:rPr lang="ru-RU" sz="2400" b="1" dirty="0"/>
              <a:t>   </a:t>
            </a:r>
            <a:r>
              <a:rPr lang="en-US" sz="2800" b="1" dirty="0" smtClean="0"/>
              <a:t>Owl</a:t>
            </a:r>
            <a:endParaRPr lang="ru-RU" sz="3600" b="1" dirty="0"/>
          </a:p>
        </p:txBody>
      </p:sp>
      <p:sp>
        <p:nvSpPr>
          <p:cNvPr id="17417"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17418"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17419"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17420"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17421"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17422"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17423"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17424" name="AutoShape 16"/>
          <p:cNvSpPr>
            <a:spLocks noChangeArrowheads="1"/>
          </p:cNvSpPr>
          <p:nvPr/>
        </p:nvSpPr>
        <p:spPr bwMode="auto">
          <a:xfrm>
            <a:off x="7524750" y="4652963"/>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17425"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21522"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17427"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17428" name="Picture 21"/>
          <p:cNvPicPr>
            <a:picLocks noChangeAspect="1" noChangeArrowheads="1"/>
          </p:cNvPicPr>
          <p:nvPr/>
        </p:nvPicPr>
        <p:blipFill>
          <a:blip r:embed="rId5"/>
          <a:srcRect/>
          <a:stretch>
            <a:fillRect/>
          </a:stretch>
        </p:blipFill>
        <p:spPr bwMode="auto">
          <a:xfrm>
            <a:off x="4427538" y="333375"/>
            <a:ext cx="309562" cy="503238"/>
          </a:xfrm>
          <a:prstGeom prst="rect">
            <a:avLst/>
          </a:prstGeom>
          <a:noFill/>
          <a:ln w="9525">
            <a:noFill/>
            <a:miter lim="800000"/>
            <a:headEnd/>
            <a:tailEnd/>
          </a:ln>
        </p:spPr>
      </p:pic>
      <p:pic>
        <p:nvPicPr>
          <p:cNvPr id="17429" name="Picture 22"/>
          <p:cNvPicPr>
            <a:picLocks noChangeAspect="1" noChangeArrowheads="1"/>
          </p:cNvPicPr>
          <p:nvPr/>
        </p:nvPicPr>
        <p:blipFill>
          <a:blip r:embed="rId6"/>
          <a:srcRect/>
          <a:stretch>
            <a:fillRect/>
          </a:stretch>
        </p:blipFill>
        <p:spPr bwMode="auto">
          <a:xfrm>
            <a:off x="4140200" y="404813"/>
            <a:ext cx="273050" cy="552450"/>
          </a:xfrm>
          <a:prstGeom prst="rect">
            <a:avLst/>
          </a:prstGeom>
          <a:noFill/>
          <a:ln w="9525">
            <a:noFill/>
            <a:miter lim="800000"/>
            <a:headEnd/>
            <a:tailEnd/>
          </a:ln>
        </p:spPr>
      </p:pic>
      <p:pic>
        <p:nvPicPr>
          <p:cNvPr id="17430" name="Picture 23"/>
          <p:cNvPicPr>
            <a:picLocks noChangeAspect="1" noChangeArrowheads="1"/>
          </p:cNvPicPr>
          <p:nvPr/>
        </p:nvPicPr>
        <p:blipFill>
          <a:blip r:embed="rId6"/>
          <a:srcRect/>
          <a:stretch>
            <a:fillRect/>
          </a:stretch>
        </p:blipFill>
        <p:spPr bwMode="auto">
          <a:xfrm>
            <a:off x="4716463" y="404813"/>
            <a:ext cx="273050" cy="552450"/>
          </a:xfrm>
          <a:prstGeom prst="rect">
            <a:avLst/>
          </a:prstGeom>
          <a:noFill/>
          <a:ln w="9525">
            <a:noFill/>
            <a:miter lim="800000"/>
            <a:headEnd/>
            <a:tailEnd/>
          </a:ln>
        </p:spPr>
      </p:pic>
      <p:pic>
        <p:nvPicPr>
          <p:cNvPr id="17431" name="Picture 24"/>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152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509"/>
                                        </p:tgtEl>
                                        <p:attrNameLst>
                                          <p:attrName>style.visibility</p:attrName>
                                        </p:attrNameLst>
                                      </p:cBhvr>
                                      <p:to>
                                        <p:strVal val="hidden"/>
                                      </p:to>
                                    </p:set>
                                  </p:childTnLst>
                                </p:cTn>
                              </p:par>
                            </p:childTnLst>
                          </p:cTn>
                        </p:par>
                      </p:childTnLst>
                    </p:cTn>
                  </p:par>
                </p:childTnLst>
              </p:cTn>
              <p:nextCondLst>
                <p:cond evt="onClick" delay="0">
                  <p:tgtEl>
                    <p:spTgt spid="21522"/>
                  </p:tgtEl>
                </p:cond>
              </p:nextCondLst>
            </p:seq>
          </p:childTnLst>
        </p:cTn>
      </p:par>
    </p:tnLst>
    <p:bldLst>
      <p:bldP spid="21509" grpId="0" animBg="1"/>
      <p:bldP spid="215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18437"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18438"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18439"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18440" name="AutoShape 10"/>
          <p:cNvSpPr>
            <a:spLocks noChangeArrowheads="1"/>
          </p:cNvSpPr>
          <p:nvPr/>
        </p:nvSpPr>
        <p:spPr bwMode="auto">
          <a:xfrm>
            <a:off x="3000375" y="47625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18441" name="WordArt 11"/>
          <p:cNvSpPr>
            <a:spLocks noChangeArrowheads="1" noChangeShapeType="1" noTextEdit="1"/>
          </p:cNvSpPr>
          <p:nvPr/>
        </p:nvSpPr>
        <p:spPr bwMode="auto">
          <a:xfrm>
            <a:off x="4563549" y="713240"/>
            <a:ext cx="2611438" cy="31432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endParaRPr lang="ru-RU" sz="3600" b="1" kern="10" dirty="0">
              <a:ln w="19050">
                <a:solidFill>
                  <a:srgbClr val="000000"/>
                </a:solidFill>
                <a:round/>
                <a:headEnd/>
                <a:tailEnd/>
              </a:ln>
              <a:solidFill>
                <a:srgbClr val="FF0000"/>
              </a:solidFill>
              <a:latin typeface="Arial"/>
              <a:cs typeface="Arial"/>
            </a:endParaRPr>
          </a:p>
        </p:txBody>
      </p:sp>
      <p:sp>
        <p:nvSpPr>
          <p:cNvPr id="58380" name="WordArt 12"/>
          <p:cNvSpPr>
            <a:spLocks noChangeArrowheads="1" noChangeShapeType="1" noTextEdit="1"/>
          </p:cNvSpPr>
          <p:nvPr/>
        </p:nvSpPr>
        <p:spPr bwMode="auto">
          <a:xfrm>
            <a:off x="538163" y="1772816"/>
            <a:ext cx="7920681" cy="935534"/>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solidFill>
                  <a:srgbClr val="FFFFFF"/>
                </a:solidFill>
                <a:latin typeface="Arial"/>
                <a:cs typeface="Arial"/>
              </a:rPr>
              <a:t>You have got 50 000 points!</a:t>
            </a:r>
            <a:endParaRPr lang="ru-RU" sz="3600" b="1" kern="10" dirty="0">
              <a:ln w="28575">
                <a:solidFill>
                  <a:srgbClr val="000000"/>
                </a:solidFill>
                <a:round/>
                <a:headEnd/>
                <a:tailEnd/>
              </a:ln>
              <a:solidFill>
                <a:srgbClr val="FFFFFF"/>
              </a:solidFill>
              <a:latin typeface="Arial"/>
              <a:cs typeface="Aria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96952"/>
            <a:ext cx="4579572" cy="3119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4000">
    <p:sndAc>
      <p:stSnd>
        <p:snd r:embed="rId2" name="W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58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19460"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19461"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19462"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19463"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19464"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19465"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19466"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19467" name="AutoShape 16"/>
          <p:cNvSpPr>
            <a:spLocks noChangeArrowheads="1"/>
          </p:cNvSpPr>
          <p:nvPr/>
        </p:nvSpPr>
        <p:spPr bwMode="auto">
          <a:xfrm>
            <a:off x="7524750" y="4652963"/>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19468"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19469"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19470"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19471" name="Picture 21"/>
          <p:cNvPicPr>
            <a:picLocks noChangeAspect="1" noChangeArrowheads="1"/>
          </p:cNvPicPr>
          <p:nvPr/>
        </p:nvPicPr>
        <p:blipFill>
          <a:blip r:embed="rId2"/>
          <a:srcRect/>
          <a:stretch>
            <a:fillRect/>
          </a:stretch>
        </p:blipFill>
        <p:spPr bwMode="auto">
          <a:xfrm>
            <a:off x="4427538" y="333375"/>
            <a:ext cx="309562" cy="503238"/>
          </a:xfrm>
          <a:prstGeom prst="rect">
            <a:avLst/>
          </a:prstGeom>
          <a:noFill/>
          <a:ln w="9525">
            <a:noFill/>
            <a:miter lim="800000"/>
            <a:headEnd/>
            <a:tailEnd/>
          </a:ln>
        </p:spPr>
      </p:pic>
      <p:pic>
        <p:nvPicPr>
          <p:cNvPr id="19472" name="Picture 22"/>
          <p:cNvPicPr>
            <a:picLocks noChangeAspect="1" noChangeArrowheads="1"/>
          </p:cNvPicPr>
          <p:nvPr/>
        </p:nvPicPr>
        <p:blipFill>
          <a:blip r:embed="rId3"/>
          <a:srcRect/>
          <a:stretch>
            <a:fillRect/>
          </a:stretch>
        </p:blipFill>
        <p:spPr bwMode="auto">
          <a:xfrm>
            <a:off x="4140200" y="404813"/>
            <a:ext cx="273050" cy="552450"/>
          </a:xfrm>
          <a:prstGeom prst="rect">
            <a:avLst/>
          </a:prstGeom>
          <a:noFill/>
          <a:ln w="9525">
            <a:noFill/>
            <a:miter lim="800000"/>
            <a:headEnd/>
            <a:tailEnd/>
          </a:ln>
        </p:spPr>
      </p:pic>
      <p:pic>
        <p:nvPicPr>
          <p:cNvPr id="19473" name="Picture 23"/>
          <p:cNvPicPr>
            <a:picLocks noChangeAspect="1" noChangeArrowheads="1"/>
          </p:cNvPicPr>
          <p:nvPr/>
        </p:nvPicPr>
        <p:blipFill>
          <a:blip r:embed="rId3"/>
          <a:srcRect/>
          <a:stretch>
            <a:fillRect/>
          </a:stretch>
        </p:blipFill>
        <p:spPr bwMode="auto">
          <a:xfrm>
            <a:off x="4716463" y="404813"/>
            <a:ext cx="273050" cy="552450"/>
          </a:xfrm>
          <a:prstGeom prst="rect">
            <a:avLst/>
          </a:prstGeom>
          <a:noFill/>
          <a:ln w="9525">
            <a:noFill/>
            <a:miter lim="800000"/>
            <a:headEnd/>
            <a:tailEnd/>
          </a:ln>
        </p:spPr>
      </p:pic>
      <p:pic>
        <p:nvPicPr>
          <p:cNvPr id="19474" name="Picture 24"/>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7071" y="1284131"/>
            <a:ext cx="4369858"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ÐÐ°ÑÑÐ¸Ð½ÐºÐ¸ Ð¿Ð¾ Ð·Ð°Ð¿ÑÐ¾ÑÑ ÑÐ°Ð¼ÐºÐ° Ð¿ÑÑÑÐ¾Ð¹  ÐºÑÑÐ³  Ð² ÑÐµÑÐµÐ´Ð¸Ð½Ðµ"/>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222" b="95111" l="2000" r="100000"/>
                    </a14:imgEffect>
                  </a14:imgLayer>
                </a14:imgProps>
              </a:ext>
              <a:ext uri="{28A0092B-C50C-407E-A947-70E740481C1C}">
                <a14:useLocalDpi xmlns:a14="http://schemas.microsoft.com/office/drawing/2010/main" val="0"/>
              </a:ext>
            </a:extLst>
          </a:blip>
          <a:srcRect/>
          <a:stretch>
            <a:fillRect/>
          </a:stretch>
        </p:blipFill>
        <p:spPr bwMode="auto">
          <a:xfrm>
            <a:off x="1127630" y="1"/>
            <a:ext cx="6828746" cy="6828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NEXT.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ÐÐ°ÑÑÐ¸Ð½ÐºÐ¸ Ð¿Ð¾ Ð·Ð°Ð¿ÑÐ¾ÑÑ Ð²Ð¾Ð¿ÑÐ¾Ñ Ð·Ð°Ð´Ð°ÐµÑ ÑÐ¾Ð²Ð° Ð¿Ð½Ð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273" y="1196975"/>
            <a:ext cx="2006446" cy="2879726"/>
          </a:xfrm>
          <a:prstGeom prst="rect">
            <a:avLst/>
          </a:prstGeom>
          <a:noFill/>
          <a:extLst>
            <a:ext uri="{909E8E84-426E-40DD-AFC4-6F175D3DCCD1}">
              <a14:hiddenFill xmlns:a14="http://schemas.microsoft.com/office/drawing/2010/main">
                <a:solidFill>
                  <a:srgbClr val="FFFFFF"/>
                </a:solidFill>
              </a14:hiddenFill>
            </a:ext>
          </a:extLst>
        </p:spPr>
      </p:pic>
      <p:sp>
        <p:nvSpPr>
          <p:cNvPr id="20483" name="AutoShape 3"/>
          <p:cNvSpPr>
            <a:spLocks noChangeArrowheads="1"/>
          </p:cNvSpPr>
          <p:nvPr/>
        </p:nvSpPr>
        <p:spPr bwMode="auto">
          <a:xfrm>
            <a:off x="2195737" y="1318418"/>
            <a:ext cx="5072654" cy="2758283"/>
          </a:xfrm>
          <a:prstGeom prst="wedgeRoundRectCallout">
            <a:avLst>
              <a:gd name="adj1" fmla="val -67554"/>
              <a:gd name="adj2" fmla="val 6086"/>
              <a:gd name="adj3" fmla="val 16667"/>
            </a:avLst>
          </a:prstGeom>
          <a:solidFill>
            <a:srgbClr val="CCFFFF"/>
          </a:solidFill>
          <a:ln w="9525">
            <a:solidFill>
              <a:schemeClr val="tx1"/>
            </a:solidFill>
            <a:miter lim="800000"/>
            <a:headEnd/>
            <a:tailEnd/>
          </a:ln>
        </p:spPr>
        <p:txBody>
          <a:bodyPr/>
          <a:lstStyle/>
          <a:p>
            <a:pPr algn="ctr"/>
            <a:r>
              <a:rPr lang="en-US" sz="2400" dirty="0"/>
              <a:t>The </a:t>
            </a:r>
            <a:r>
              <a:rPr lang="en-US" sz="2400" dirty="0" smtClean="0"/>
              <a:t>name of this bird </a:t>
            </a:r>
            <a:r>
              <a:rPr lang="en-US" sz="2400" dirty="0"/>
              <a:t>comes from the Spanish and Latin word </a:t>
            </a:r>
            <a:r>
              <a:rPr lang="en-US" sz="2400" dirty="0" smtClean="0"/>
              <a:t>which </a:t>
            </a:r>
            <a:r>
              <a:rPr lang="en-US" sz="2400" dirty="0"/>
              <a:t>means fire, and refers to the bright color of the birds' feathers</a:t>
            </a:r>
            <a:r>
              <a:rPr lang="en-US" sz="2400" dirty="0" smtClean="0"/>
              <a:t>.</a:t>
            </a:r>
            <a:r>
              <a:rPr lang="en-US" sz="2400" dirty="0"/>
              <a:t> </a:t>
            </a:r>
            <a:r>
              <a:rPr lang="en-US" sz="2400" dirty="0" smtClean="0"/>
              <a:t>They usually are pink because their food contains an organic chemical called beta carotene</a:t>
            </a:r>
            <a:r>
              <a:rPr lang="en-US" sz="2400" dirty="0"/>
              <a:t>.</a:t>
            </a:r>
            <a:endParaRPr lang="ru-RU" sz="2400" dirty="0"/>
          </a:p>
        </p:txBody>
      </p:sp>
      <p:sp>
        <p:nvSpPr>
          <p:cNvPr id="20484"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25605" name="AutoShape 5">
            <a:hlinkClick r:id="rId3" action="ppaction://hlinksldjump"/>
          </p:cNvPr>
          <p:cNvSpPr>
            <a:spLocks noChangeArrowheads="1"/>
          </p:cNvSpPr>
          <p:nvPr/>
        </p:nvSpPr>
        <p:spPr bwMode="auto">
          <a:xfrm>
            <a:off x="370840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en-US" b="1" dirty="0" smtClean="0"/>
              <a:t>Swan</a:t>
            </a:r>
            <a:endParaRPr lang="ru-RU" b="1" dirty="0"/>
          </a:p>
        </p:txBody>
      </p:sp>
      <p:sp>
        <p:nvSpPr>
          <p:cNvPr id="20486" name="AutoShape 6">
            <a:hlinkClick r:id="rId4" action="ppaction://hlinksldjump"/>
          </p:cNvPr>
          <p:cNvSpPr>
            <a:spLocks noChangeArrowheads="1"/>
          </p:cNvSpPr>
          <p:nvPr/>
        </p:nvSpPr>
        <p:spPr bwMode="auto">
          <a:xfrm>
            <a:off x="32385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en-US" b="1" dirty="0" smtClean="0"/>
              <a:t> Flamingo</a:t>
            </a:r>
            <a:endParaRPr lang="ru-RU" b="1" dirty="0"/>
          </a:p>
        </p:txBody>
      </p:sp>
      <p:sp>
        <p:nvSpPr>
          <p:cNvPr id="25607" name="AutoShape 7">
            <a:hlinkClick r:id="rId3" action="ppaction://hlinksldjump"/>
          </p:cNvPr>
          <p:cNvSpPr>
            <a:spLocks noChangeArrowheads="1"/>
          </p:cNvSpPr>
          <p:nvPr/>
        </p:nvSpPr>
        <p:spPr bwMode="auto">
          <a:xfrm>
            <a:off x="3708400" y="4292600"/>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en-US" b="1" dirty="0" smtClean="0"/>
              <a:t>Crane</a:t>
            </a:r>
            <a:endParaRPr lang="ru-RU" b="1" dirty="0"/>
          </a:p>
        </p:txBody>
      </p:sp>
      <p:sp>
        <p:nvSpPr>
          <p:cNvPr id="20488" name="AutoShape 8">
            <a:hlinkClick r:id="rId3" action="ppaction://hlinksldjump"/>
          </p:cNvPr>
          <p:cNvSpPr>
            <a:spLocks noChangeArrowheads="1"/>
          </p:cNvSpPr>
          <p:nvPr/>
        </p:nvSpPr>
        <p:spPr bwMode="auto">
          <a:xfrm>
            <a:off x="323850" y="4292600"/>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  </a:t>
            </a:r>
            <a:r>
              <a:rPr lang="ru-RU" b="1" dirty="0" smtClean="0"/>
              <a:t>   </a:t>
            </a:r>
            <a:r>
              <a:rPr lang="en-US" b="1" dirty="0" smtClean="0"/>
              <a:t>Heron</a:t>
            </a:r>
            <a:endParaRPr lang="ru-RU" b="1" dirty="0"/>
          </a:p>
        </p:txBody>
      </p:sp>
      <p:sp>
        <p:nvSpPr>
          <p:cNvPr id="20489"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20490"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20491"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20492"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20493"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20494"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20495"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20496" name="AutoShape 16"/>
          <p:cNvSpPr>
            <a:spLocks noChangeArrowheads="1"/>
          </p:cNvSpPr>
          <p:nvPr/>
        </p:nvSpPr>
        <p:spPr bwMode="auto">
          <a:xfrm>
            <a:off x="7524750" y="4652963"/>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20497"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25618"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20499"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20500" name="Picture 21"/>
          <p:cNvPicPr>
            <a:picLocks noChangeAspect="1" noChangeArrowheads="1"/>
          </p:cNvPicPr>
          <p:nvPr/>
        </p:nvPicPr>
        <p:blipFill>
          <a:blip r:embed="rId5"/>
          <a:srcRect/>
          <a:stretch>
            <a:fillRect/>
          </a:stretch>
        </p:blipFill>
        <p:spPr bwMode="auto">
          <a:xfrm>
            <a:off x="4427538" y="333375"/>
            <a:ext cx="309562" cy="503238"/>
          </a:xfrm>
          <a:prstGeom prst="rect">
            <a:avLst/>
          </a:prstGeom>
          <a:noFill/>
          <a:ln w="9525">
            <a:noFill/>
            <a:miter lim="800000"/>
            <a:headEnd/>
            <a:tailEnd/>
          </a:ln>
        </p:spPr>
      </p:pic>
      <p:pic>
        <p:nvPicPr>
          <p:cNvPr id="20501" name="Picture 22"/>
          <p:cNvPicPr>
            <a:picLocks noChangeAspect="1" noChangeArrowheads="1"/>
          </p:cNvPicPr>
          <p:nvPr/>
        </p:nvPicPr>
        <p:blipFill>
          <a:blip r:embed="rId6"/>
          <a:srcRect/>
          <a:stretch>
            <a:fillRect/>
          </a:stretch>
        </p:blipFill>
        <p:spPr bwMode="auto">
          <a:xfrm>
            <a:off x="4140200" y="404813"/>
            <a:ext cx="273050" cy="552450"/>
          </a:xfrm>
          <a:prstGeom prst="rect">
            <a:avLst/>
          </a:prstGeom>
          <a:noFill/>
          <a:ln w="9525">
            <a:noFill/>
            <a:miter lim="800000"/>
            <a:headEnd/>
            <a:tailEnd/>
          </a:ln>
        </p:spPr>
      </p:pic>
      <p:pic>
        <p:nvPicPr>
          <p:cNvPr id="20502" name="Picture 23"/>
          <p:cNvPicPr>
            <a:picLocks noChangeAspect="1" noChangeArrowheads="1"/>
          </p:cNvPicPr>
          <p:nvPr/>
        </p:nvPicPr>
        <p:blipFill>
          <a:blip r:embed="rId6"/>
          <a:srcRect/>
          <a:stretch>
            <a:fillRect/>
          </a:stretch>
        </p:blipFill>
        <p:spPr bwMode="auto">
          <a:xfrm>
            <a:off x="4716463" y="404813"/>
            <a:ext cx="273050" cy="552450"/>
          </a:xfrm>
          <a:prstGeom prst="rect">
            <a:avLst/>
          </a:prstGeom>
          <a:noFill/>
          <a:ln w="9525">
            <a:noFill/>
            <a:miter lim="800000"/>
            <a:headEnd/>
            <a:tailEnd/>
          </a:ln>
        </p:spPr>
      </p:pic>
      <p:pic>
        <p:nvPicPr>
          <p:cNvPr id="20503" name="Picture 24"/>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60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605"/>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childTnLst>
        </p:cTn>
      </p:par>
    </p:tnLst>
    <p:bldLst>
      <p:bldP spid="25605" grpId="0" animBg="1"/>
      <p:bldP spid="256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21509"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21510"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21511"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21512" name="AutoShape 10"/>
          <p:cNvSpPr>
            <a:spLocks noChangeArrowheads="1"/>
          </p:cNvSpPr>
          <p:nvPr/>
        </p:nvSpPr>
        <p:spPr bwMode="auto">
          <a:xfrm>
            <a:off x="3000375" y="47625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21513" name="WordArt 11"/>
          <p:cNvSpPr>
            <a:spLocks noChangeArrowheads="1" noChangeShapeType="1" noTextEdit="1"/>
          </p:cNvSpPr>
          <p:nvPr/>
        </p:nvSpPr>
        <p:spPr bwMode="auto">
          <a:xfrm>
            <a:off x="4572000" y="720724"/>
            <a:ext cx="2611438" cy="31432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r>
              <a:rPr lang="ru-RU" sz="3600" b="1" kern="10" dirty="0" smtClean="0">
                <a:ln w="19050">
                  <a:solidFill>
                    <a:srgbClr val="000000"/>
                  </a:solidFill>
                  <a:round/>
                  <a:headEnd/>
                  <a:tailEnd/>
                </a:ln>
                <a:solidFill>
                  <a:srgbClr val="FF0000"/>
                </a:solidFill>
                <a:latin typeface="Arial"/>
                <a:cs typeface="Arial"/>
              </a:rPr>
              <a:t>!</a:t>
            </a:r>
            <a:endParaRPr lang="ru-RU" sz="3600" b="1" kern="10" dirty="0">
              <a:ln w="19050">
                <a:solidFill>
                  <a:srgbClr val="000000"/>
                </a:solidFill>
                <a:round/>
                <a:headEnd/>
                <a:tailEnd/>
              </a:ln>
              <a:solidFill>
                <a:srgbClr val="FF0000"/>
              </a:solidFill>
              <a:latin typeface="Arial"/>
              <a:cs typeface="Arial"/>
            </a:endParaRPr>
          </a:p>
        </p:txBody>
      </p:sp>
      <p:sp>
        <p:nvSpPr>
          <p:cNvPr id="57356" name="WordArt 12"/>
          <p:cNvSpPr>
            <a:spLocks noChangeArrowheads="1" noChangeShapeType="1" noTextEdit="1"/>
          </p:cNvSpPr>
          <p:nvPr/>
        </p:nvSpPr>
        <p:spPr bwMode="auto">
          <a:xfrm>
            <a:off x="501651" y="1446816"/>
            <a:ext cx="8281987" cy="1259855"/>
          </a:xfrm>
          <a:prstGeom prst="rect">
            <a:avLst/>
          </a:prstGeom>
        </p:spPr>
        <p:txBody>
          <a:bodyPr wrap="none" fromWordArt="1">
            <a:prstTxWarp prst="textPlain">
              <a:avLst>
                <a:gd name="adj" fmla="val 50000"/>
              </a:avLst>
            </a:prstTxWarp>
          </a:bodyPr>
          <a:lstStyle/>
          <a:p>
            <a:pPr algn="ctr"/>
            <a:r>
              <a:rPr lang="en-US" sz="3600" b="1" kern="10" dirty="0">
                <a:ln w="19050">
                  <a:solidFill>
                    <a:srgbClr val="000000"/>
                  </a:solidFill>
                  <a:round/>
                  <a:headEnd/>
                  <a:tailEnd/>
                </a:ln>
                <a:solidFill>
                  <a:srgbClr val="FFFFFF"/>
                </a:solidFill>
                <a:latin typeface="Arial"/>
                <a:cs typeface="Arial"/>
              </a:rPr>
              <a:t>You have got </a:t>
            </a:r>
          </a:p>
          <a:p>
            <a:pPr algn="ctr"/>
            <a:r>
              <a:rPr lang="en-US" sz="3600" b="1" kern="10" dirty="0" smtClean="0">
                <a:ln w="19050">
                  <a:solidFill>
                    <a:srgbClr val="000000"/>
                  </a:solidFill>
                  <a:round/>
                  <a:headEnd/>
                  <a:tailEnd/>
                </a:ln>
                <a:solidFill>
                  <a:srgbClr val="FFFFFF"/>
                </a:solidFill>
                <a:latin typeface="Arial"/>
                <a:cs typeface="Arial"/>
              </a:rPr>
              <a:t>100 000 </a:t>
            </a:r>
            <a:r>
              <a:rPr lang="en-US" sz="3600" b="1" kern="10" dirty="0">
                <a:ln w="19050">
                  <a:solidFill>
                    <a:srgbClr val="000000"/>
                  </a:solidFill>
                  <a:round/>
                  <a:headEnd/>
                  <a:tailEnd/>
                </a:ln>
                <a:solidFill>
                  <a:srgbClr val="FFFFFF"/>
                </a:solidFill>
                <a:latin typeface="Arial"/>
                <a:cs typeface="Arial"/>
              </a:rPr>
              <a:t>unburnable points!</a:t>
            </a:r>
            <a:endParaRPr lang="en-US" sz="3600" b="1" kern="10" dirty="0">
              <a:ln w="19050">
                <a:solidFill>
                  <a:srgbClr val="000000"/>
                </a:solidFill>
                <a:round/>
                <a:headEnd/>
                <a:tailEnd/>
              </a:ln>
              <a:solidFill>
                <a:srgbClr val="FFFFFF"/>
              </a:solidFill>
              <a:latin typeface="Arial"/>
              <a:cs typeface="Aria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706671"/>
            <a:ext cx="2952328" cy="3446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ndAc>
      <p:stSnd>
        <p:snd r:embed="rId2" name="NEX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57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22532"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22533"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22534"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22535"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22536"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22537"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22538"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22539"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22540"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22541"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22542" name="Group 20"/>
          <p:cNvGrpSpPr>
            <a:grpSpLocks/>
          </p:cNvGrpSpPr>
          <p:nvPr/>
        </p:nvGrpSpPr>
        <p:grpSpPr bwMode="auto">
          <a:xfrm>
            <a:off x="3995738" y="188913"/>
            <a:ext cx="1079500" cy="1008062"/>
            <a:chOff x="2517" y="119"/>
            <a:chExt cx="680" cy="635"/>
          </a:xfrm>
        </p:grpSpPr>
        <p:sp>
          <p:nvSpPr>
            <p:cNvPr id="22544" name="Oval 21"/>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22545" name="Picture 22"/>
            <p:cNvPicPr>
              <a:picLocks noChangeAspect="1" noChangeArrowheads="1"/>
            </p:cNvPicPr>
            <p:nvPr/>
          </p:nvPicPr>
          <p:blipFill>
            <a:blip r:embed="rId2"/>
            <a:srcRect/>
            <a:stretch>
              <a:fillRect/>
            </a:stretch>
          </p:blipFill>
          <p:spPr bwMode="auto">
            <a:xfrm>
              <a:off x="2789" y="210"/>
              <a:ext cx="195" cy="317"/>
            </a:xfrm>
            <a:prstGeom prst="rect">
              <a:avLst/>
            </a:prstGeom>
            <a:noFill/>
            <a:ln w="9525">
              <a:noFill/>
              <a:miter lim="800000"/>
              <a:headEnd/>
              <a:tailEnd/>
            </a:ln>
          </p:spPr>
        </p:pic>
        <p:pic>
          <p:nvPicPr>
            <p:cNvPr id="22546" name="Picture 23"/>
            <p:cNvPicPr>
              <a:picLocks noChangeAspect="1" noChangeArrowheads="1"/>
            </p:cNvPicPr>
            <p:nvPr/>
          </p:nvPicPr>
          <p:blipFill>
            <a:blip r:embed="rId3"/>
            <a:srcRect/>
            <a:stretch>
              <a:fillRect/>
            </a:stretch>
          </p:blipFill>
          <p:spPr bwMode="auto">
            <a:xfrm>
              <a:off x="2608" y="255"/>
              <a:ext cx="172" cy="348"/>
            </a:xfrm>
            <a:prstGeom prst="rect">
              <a:avLst/>
            </a:prstGeom>
            <a:noFill/>
            <a:ln w="9525">
              <a:noFill/>
              <a:miter lim="800000"/>
              <a:headEnd/>
              <a:tailEnd/>
            </a:ln>
          </p:spPr>
        </p:pic>
        <p:pic>
          <p:nvPicPr>
            <p:cNvPr id="22547" name="Picture 24"/>
            <p:cNvPicPr>
              <a:picLocks noChangeAspect="1" noChangeArrowheads="1"/>
            </p:cNvPicPr>
            <p:nvPr/>
          </p:nvPicPr>
          <p:blipFill>
            <a:blip r:embed="rId3"/>
            <a:srcRect/>
            <a:stretch>
              <a:fillRect/>
            </a:stretch>
          </p:blipFill>
          <p:spPr bwMode="auto">
            <a:xfrm>
              <a:off x="2971" y="255"/>
              <a:ext cx="172" cy="348"/>
            </a:xfrm>
            <a:prstGeom prst="rect">
              <a:avLst/>
            </a:prstGeom>
            <a:noFill/>
            <a:ln w="9525">
              <a:noFill/>
              <a:miter lim="800000"/>
              <a:headEnd/>
              <a:tailEnd/>
            </a:ln>
          </p:spPr>
        </p:pic>
      </p:grpSp>
      <p:pic>
        <p:nvPicPr>
          <p:cNvPr id="22543" name="Picture 25"/>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ÐÐ°ÑÑÐ¸Ð½ÐºÐ¸ Ð¿Ð¾ Ð·Ð°Ð¿ÑÐ¾ÑÑ Ð²Ð¾Ð¿ÑÐ¾Ñ Ð·Ð°Ð´Ð°ÐµÑ ÑÐ¾Ð²Ð° Ð¿Ð½Ð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273" y="1196975"/>
            <a:ext cx="2006446" cy="2879726"/>
          </a:xfrm>
          <a:prstGeom prst="rect">
            <a:avLst/>
          </a:prstGeom>
          <a:noFill/>
          <a:extLst>
            <a:ext uri="{909E8E84-426E-40DD-AFC4-6F175D3DCCD1}">
              <a14:hiddenFill xmlns:a14="http://schemas.microsoft.com/office/drawing/2010/main">
                <a:solidFill>
                  <a:srgbClr val="FFFFFF"/>
                </a:solidFill>
              </a14:hiddenFill>
            </a:ext>
          </a:extLst>
        </p:spPr>
      </p:pic>
      <p:sp>
        <p:nvSpPr>
          <p:cNvPr id="23555" name="AutoShape 3"/>
          <p:cNvSpPr>
            <a:spLocks noChangeArrowheads="1"/>
          </p:cNvSpPr>
          <p:nvPr/>
        </p:nvSpPr>
        <p:spPr bwMode="auto">
          <a:xfrm>
            <a:off x="2195735" y="1412875"/>
            <a:ext cx="5141417" cy="3095625"/>
          </a:xfrm>
          <a:prstGeom prst="wedgeRoundRectCallout">
            <a:avLst>
              <a:gd name="adj1" fmla="val -68185"/>
              <a:gd name="adj2" fmla="val -1338"/>
              <a:gd name="adj3" fmla="val 16667"/>
            </a:avLst>
          </a:prstGeom>
          <a:solidFill>
            <a:srgbClr val="CCFFFF"/>
          </a:solidFill>
          <a:ln w="9525">
            <a:solidFill>
              <a:schemeClr val="tx1"/>
            </a:solidFill>
            <a:miter lim="800000"/>
            <a:headEnd/>
            <a:tailEnd/>
          </a:ln>
        </p:spPr>
        <p:txBody>
          <a:bodyPr/>
          <a:lstStyle/>
          <a:p>
            <a:pPr algn="ctr"/>
            <a:r>
              <a:rPr lang="en-US" sz="2400" dirty="0" smtClean="0"/>
              <a:t>They have </a:t>
            </a:r>
            <a:r>
              <a:rPr lang="en-US" sz="2400" dirty="0"/>
              <a:t>been described as “the most legendary of all birds.” There is a myth that sailors do not shoot or eat </a:t>
            </a:r>
            <a:r>
              <a:rPr lang="en-US" sz="2400" dirty="0" smtClean="0"/>
              <a:t>them </a:t>
            </a:r>
            <a:r>
              <a:rPr lang="en-US" sz="2400" dirty="0"/>
              <a:t>because they think it will bring bad luck, but in reality sailors regularly killed and ate them, as reported by James Cook in 1772</a:t>
            </a:r>
            <a:r>
              <a:rPr lang="en-US" sz="2400" dirty="0" smtClean="0"/>
              <a:t>. This is a (an) ………. .</a:t>
            </a:r>
            <a:endParaRPr lang="ru-RU" dirty="0"/>
          </a:p>
        </p:txBody>
      </p:sp>
      <p:sp>
        <p:nvSpPr>
          <p:cNvPr id="23556"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23557" name="AutoShape 5">
            <a:hlinkClick r:id="rId3" action="ppaction://hlinksldjump"/>
          </p:cNvPr>
          <p:cNvSpPr>
            <a:spLocks noChangeArrowheads="1"/>
          </p:cNvSpPr>
          <p:nvPr/>
        </p:nvSpPr>
        <p:spPr bwMode="auto">
          <a:xfrm>
            <a:off x="3708399" y="5661025"/>
            <a:ext cx="3628753"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en-US" b="1" dirty="0" smtClean="0"/>
              <a:t>Albatross</a:t>
            </a:r>
            <a:endParaRPr lang="ru-RU" b="1" dirty="0"/>
          </a:p>
        </p:txBody>
      </p:sp>
      <p:sp>
        <p:nvSpPr>
          <p:cNvPr id="29702" name="AutoShape 6">
            <a:hlinkClick r:id="rId4" action="ppaction://hlinksldjump"/>
          </p:cNvPr>
          <p:cNvSpPr>
            <a:spLocks noChangeArrowheads="1"/>
          </p:cNvSpPr>
          <p:nvPr/>
        </p:nvSpPr>
        <p:spPr bwMode="auto">
          <a:xfrm>
            <a:off x="32385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en-US" b="1" dirty="0"/>
              <a:t>P</a:t>
            </a:r>
            <a:r>
              <a:rPr lang="en-US" b="1" dirty="0" smtClean="0"/>
              <a:t>uffin </a:t>
            </a:r>
            <a:endParaRPr lang="ru-RU" b="1" dirty="0"/>
          </a:p>
        </p:txBody>
      </p:sp>
      <p:sp>
        <p:nvSpPr>
          <p:cNvPr id="23559" name="AutoShape 7">
            <a:hlinkClick r:id="rId4" action="ppaction://hlinksldjump"/>
          </p:cNvPr>
          <p:cNvSpPr>
            <a:spLocks noChangeArrowheads="1"/>
          </p:cNvSpPr>
          <p:nvPr/>
        </p:nvSpPr>
        <p:spPr bwMode="auto">
          <a:xfrm>
            <a:off x="3708400" y="4652963"/>
            <a:ext cx="3628752"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en-US" b="1" dirty="0" smtClean="0"/>
              <a:t>Seagull</a:t>
            </a:r>
            <a:endParaRPr lang="ru-RU" b="1" dirty="0"/>
          </a:p>
        </p:txBody>
      </p:sp>
      <p:sp>
        <p:nvSpPr>
          <p:cNvPr id="29704" name="AutoShape 8">
            <a:hlinkClick r:id="rId4" action="ppaction://hlinksldjump"/>
          </p:cNvPr>
          <p:cNvSpPr>
            <a:spLocks noChangeArrowheads="1"/>
          </p:cNvSpPr>
          <p:nvPr/>
        </p:nvSpPr>
        <p:spPr bwMode="auto">
          <a:xfrm>
            <a:off x="323850" y="4652963"/>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   </a:t>
            </a:r>
            <a:r>
              <a:rPr lang="en-US" b="1" dirty="0" smtClean="0"/>
              <a:t>Ibis</a:t>
            </a:r>
            <a:r>
              <a:rPr lang="ru-RU" b="1" dirty="0" smtClean="0"/>
              <a:t> </a:t>
            </a:r>
            <a:endParaRPr lang="ru-RU" b="1" dirty="0"/>
          </a:p>
        </p:txBody>
      </p:sp>
      <p:sp>
        <p:nvSpPr>
          <p:cNvPr id="23561"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23562"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23563"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23564"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23565"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23566"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23567"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23568"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23569"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29714" name="Oval 18"/>
          <p:cNvSpPr>
            <a:spLocks noChangeArrowheads="1"/>
          </p:cNvSpPr>
          <p:nvPr/>
        </p:nvSpPr>
        <p:spPr bwMode="auto">
          <a:xfrm>
            <a:off x="2627313" y="188913"/>
            <a:ext cx="1079500" cy="1025525"/>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23571" name="Group 20"/>
          <p:cNvGrpSpPr>
            <a:grpSpLocks/>
          </p:cNvGrpSpPr>
          <p:nvPr/>
        </p:nvGrpSpPr>
        <p:grpSpPr bwMode="auto">
          <a:xfrm>
            <a:off x="3995738" y="188913"/>
            <a:ext cx="1079500" cy="1008062"/>
            <a:chOff x="2517" y="119"/>
            <a:chExt cx="680" cy="635"/>
          </a:xfrm>
        </p:grpSpPr>
        <p:sp>
          <p:nvSpPr>
            <p:cNvPr id="23573" name="Oval 21"/>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23574" name="Picture 22"/>
            <p:cNvPicPr>
              <a:picLocks noChangeAspect="1" noChangeArrowheads="1"/>
            </p:cNvPicPr>
            <p:nvPr/>
          </p:nvPicPr>
          <p:blipFill>
            <a:blip r:embed="rId5"/>
            <a:srcRect/>
            <a:stretch>
              <a:fillRect/>
            </a:stretch>
          </p:blipFill>
          <p:spPr bwMode="auto">
            <a:xfrm>
              <a:off x="2789" y="210"/>
              <a:ext cx="195" cy="317"/>
            </a:xfrm>
            <a:prstGeom prst="rect">
              <a:avLst/>
            </a:prstGeom>
            <a:noFill/>
            <a:ln w="9525">
              <a:noFill/>
              <a:miter lim="800000"/>
              <a:headEnd/>
              <a:tailEnd/>
            </a:ln>
          </p:spPr>
        </p:pic>
        <p:pic>
          <p:nvPicPr>
            <p:cNvPr id="23575" name="Picture 23"/>
            <p:cNvPicPr>
              <a:picLocks noChangeAspect="1" noChangeArrowheads="1"/>
            </p:cNvPicPr>
            <p:nvPr/>
          </p:nvPicPr>
          <p:blipFill>
            <a:blip r:embed="rId6"/>
            <a:srcRect/>
            <a:stretch>
              <a:fillRect/>
            </a:stretch>
          </p:blipFill>
          <p:spPr bwMode="auto">
            <a:xfrm>
              <a:off x="2608" y="255"/>
              <a:ext cx="172" cy="348"/>
            </a:xfrm>
            <a:prstGeom prst="rect">
              <a:avLst/>
            </a:prstGeom>
            <a:noFill/>
            <a:ln w="9525">
              <a:noFill/>
              <a:miter lim="800000"/>
              <a:headEnd/>
              <a:tailEnd/>
            </a:ln>
          </p:spPr>
        </p:pic>
        <p:pic>
          <p:nvPicPr>
            <p:cNvPr id="23576" name="Picture 24"/>
            <p:cNvPicPr>
              <a:picLocks noChangeAspect="1" noChangeArrowheads="1"/>
            </p:cNvPicPr>
            <p:nvPr/>
          </p:nvPicPr>
          <p:blipFill>
            <a:blip r:embed="rId6"/>
            <a:srcRect/>
            <a:stretch>
              <a:fillRect/>
            </a:stretch>
          </p:blipFill>
          <p:spPr bwMode="auto">
            <a:xfrm>
              <a:off x="2971" y="255"/>
              <a:ext cx="172" cy="348"/>
            </a:xfrm>
            <a:prstGeom prst="rect">
              <a:avLst/>
            </a:prstGeom>
            <a:noFill/>
            <a:ln w="9525">
              <a:noFill/>
              <a:miter lim="800000"/>
              <a:headEnd/>
              <a:tailEnd/>
            </a:ln>
          </p:spPr>
        </p:pic>
      </p:grpSp>
      <p:pic>
        <p:nvPicPr>
          <p:cNvPr id="23572" name="Picture 25"/>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97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702"/>
                                        </p:tgtEl>
                                        <p:attrNameLst>
                                          <p:attrName>style.visibility</p:attrName>
                                        </p:attrNameLst>
                                      </p:cBhvr>
                                      <p:to>
                                        <p:strVal val="hidden"/>
                                      </p:to>
                                    </p:set>
                                  </p:childTnLst>
                                </p:cTn>
                              </p:par>
                            </p:childTnLst>
                          </p:cTn>
                        </p:par>
                      </p:childTnLst>
                    </p:cTn>
                  </p:par>
                </p:childTnLst>
              </p:cTn>
              <p:nextCondLst>
                <p:cond evt="onClick" delay="0">
                  <p:tgtEl>
                    <p:spTgt spid="29714"/>
                  </p:tgtEl>
                </p:cond>
              </p:nextCondLst>
            </p:seq>
          </p:childTnLst>
        </p:cTn>
      </p:par>
    </p:tnLst>
    <p:bldLst>
      <p:bldP spid="29702" grpId="0" animBg="1"/>
      <p:bldP spid="297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24581"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24582"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24583"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24584" name="AutoShape 10"/>
          <p:cNvSpPr>
            <a:spLocks noChangeArrowheads="1"/>
          </p:cNvSpPr>
          <p:nvPr/>
        </p:nvSpPr>
        <p:spPr bwMode="auto">
          <a:xfrm>
            <a:off x="3000375" y="47625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24585" name="WordArt 11"/>
          <p:cNvSpPr>
            <a:spLocks noChangeArrowheads="1" noChangeShapeType="1" noTextEdit="1"/>
          </p:cNvSpPr>
          <p:nvPr/>
        </p:nvSpPr>
        <p:spPr bwMode="auto">
          <a:xfrm>
            <a:off x="4586287" y="695089"/>
            <a:ext cx="2611438" cy="427509"/>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endParaRPr lang="ru-RU" sz="3600" b="1" kern="10" dirty="0">
              <a:ln w="19050">
                <a:solidFill>
                  <a:srgbClr val="000000"/>
                </a:solidFill>
                <a:round/>
                <a:headEnd/>
                <a:tailEnd/>
              </a:ln>
              <a:solidFill>
                <a:srgbClr val="FF0000"/>
              </a:solidFill>
              <a:latin typeface="Arial"/>
              <a:cs typeface="Arial"/>
            </a:endParaRPr>
          </a:p>
        </p:txBody>
      </p:sp>
      <p:sp>
        <p:nvSpPr>
          <p:cNvPr id="56332" name="WordArt 12"/>
          <p:cNvSpPr>
            <a:spLocks noChangeArrowheads="1" noChangeShapeType="1" noTextEdit="1"/>
          </p:cNvSpPr>
          <p:nvPr/>
        </p:nvSpPr>
        <p:spPr bwMode="auto">
          <a:xfrm>
            <a:off x="514769" y="1700808"/>
            <a:ext cx="8066086" cy="827882"/>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FFFF"/>
                </a:solidFill>
                <a:latin typeface="Arial Black" panose="020B0A04020102020204" pitchFamily="34" charset="0"/>
                <a:cs typeface="Arial"/>
              </a:rPr>
              <a:t>You have got 125 000 points!</a:t>
            </a:r>
            <a:endParaRPr lang="ru-RU" sz="3600" b="1" kern="10" dirty="0">
              <a:ln w="19050">
                <a:solidFill>
                  <a:srgbClr val="000000"/>
                </a:solidFill>
                <a:round/>
                <a:headEnd/>
                <a:tailEnd/>
              </a:ln>
              <a:solidFill>
                <a:srgbClr val="FFFFFF"/>
              </a:solidFill>
              <a:latin typeface="Arial Black" panose="020B0A04020102020204" pitchFamily="34" charset="0"/>
              <a:cs typeface="Arial"/>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455" r="15600"/>
          <a:stretch/>
        </p:blipFill>
        <p:spPr bwMode="auto">
          <a:xfrm>
            <a:off x="683567" y="2616280"/>
            <a:ext cx="3384377" cy="3528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ndAc>
      <p:stSnd>
        <p:snd r:embed="rId2" name="W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56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25604"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25605"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25606"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25607" name="AutoShape 12"/>
          <p:cNvSpPr>
            <a:spLocks noChangeArrowheads="1"/>
          </p:cNvSpPr>
          <p:nvPr/>
        </p:nvSpPr>
        <p:spPr bwMode="auto">
          <a:xfrm>
            <a:off x="7524750" y="20605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125 000</a:t>
            </a:r>
          </a:p>
        </p:txBody>
      </p:sp>
      <p:sp>
        <p:nvSpPr>
          <p:cNvPr id="25608"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25609"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25610"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25611"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25612"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25613"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25614" name="Group 20"/>
          <p:cNvGrpSpPr>
            <a:grpSpLocks/>
          </p:cNvGrpSpPr>
          <p:nvPr/>
        </p:nvGrpSpPr>
        <p:grpSpPr bwMode="auto">
          <a:xfrm>
            <a:off x="3995738" y="188913"/>
            <a:ext cx="1079500" cy="1008062"/>
            <a:chOff x="2517" y="119"/>
            <a:chExt cx="680" cy="635"/>
          </a:xfrm>
        </p:grpSpPr>
        <p:sp>
          <p:nvSpPr>
            <p:cNvPr id="25616" name="Oval 21"/>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25617" name="Picture 22"/>
            <p:cNvPicPr>
              <a:picLocks noChangeAspect="1" noChangeArrowheads="1"/>
            </p:cNvPicPr>
            <p:nvPr/>
          </p:nvPicPr>
          <p:blipFill>
            <a:blip r:embed="rId2"/>
            <a:srcRect/>
            <a:stretch>
              <a:fillRect/>
            </a:stretch>
          </p:blipFill>
          <p:spPr bwMode="auto">
            <a:xfrm>
              <a:off x="2789" y="210"/>
              <a:ext cx="195" cy="317"/>
            </a:xfrm>
            <a:prstGeom prst="rect">
              <a:avLst/>
            </a:prstGeom>
            <a:noFill/>
            <a:ln w="9525">
              <a:noFill/>
              <a:miter lim="800000"/>
              <a:headEnd/>
              <a:tailEnd/>
            </a:ln>
          </p:spPr>
        </p:pic>
        <p:pic>
          <p:nvPicPr>
            <p:cNvPr id="25618" name="Picture 23"/>
            <p:cNvPicPr>
              <a:picLocks noChangeAspect="1" noChangeArrowheads="1"/>
            </p:cNvPicPr>
            <p:nvPr/>
          </p:nvPicPr>
          <p:blipFill>
            <a:blip r:embed="rId3"/>
            <a:srcRect/>
            <a:stretch>
              <a:fillRect/>
            </a:stretch>
          </p:blipFill>
          <p:spPr bwMode="auto">
            <a:xfrm>
              <a:off x="2608" y="255"/>
              <a:ext cx="172" cy="348"/>
            </a:xfrm>
            <a:prstGeom prst="rect">
              <a:avLst/>
            </a:prstGeom>
            <a:noFill/>
            <a:ln w="9525">
              <a:noFill/>
              <a:miter lim="800000"/>
              <a:headEnd/>
              <a:tailEnd/>
            </a:ln>
          </p:spPr>
        </p:pic>
        <p:pic>
          <p:nvPicPr>
            <p:cNvPr id="25619" name="Picture 24"/>
            <p:cNvPicPr>
              <a:picLocks noChangeAspect="1" noChangeArrowheads="1"/>
            </p:cNvPicPr>
            <p:nvPr/>
          </p:nvPicPr>
          <p:blipFill>
            <a:blip r:embed="rId3"/>
            <a:srcRect/>
            <a:stretch>
              <a:fillRect/>
            </a:stretch>
          </p:blipFill>
          <p:spPr bwMode="auto">
            <a:xfrm>
              <a:off x="2971" y="255"/>
              <a:ext cx="172" cy="348"/>
            </a:xfrm>
            <a:prstGeom prst="rect">
              <a:avLst/>
            </a:prstGeom>
            <a:noFill/>
            <a:ln w="9525">
              <a:noFill/>
              <a:miter lim="800000"/>
              <a:headEnd/>
              <a:tailEnd/>
            </a:ln>
          </p:spPr>
        </p:pic>
      </p:grpSp>
      <p:pic>
        <p:nvPicPr>
          <p:cNvPr id="25615" name="Picture 25"/>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ÐÐ°ÑÑÐ¸Ð½ÐºÐ¸ Ð¿Ð¾ Ð·Ð°Ð¿ÑÐ¾ÑÑ Ð²Ð¾Ð¿ÑÐ¾Ñ Ð·Ð°Ð´Ð°ÐµÑ ÑÐ¾Ð²Ð° Ð¿Ð½Ð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273" y="1196975"/>
            <a:ext cx="2006446" cy="2879726"/>
          </a:xfrm>
          <a:prstGeom prst="rect">
            <a:avLst/>
          </a:prstGeom>
          <a:noFill/>
          <a:extLst>
            <a:ext uri="{909E8E84-426E-40DD-AFC4-6F175D3DCCD1}">
              <a14:hiddenFill xmlns:a14="http://schemas.microsoft.com/office/drawing/2010/main">
                <a:solidFill>
                  <a:srgbClr val="FFFFFF"/>
                </a:solidFill>
              </a14:hiddenFill>
            </a:ext>
          </a:extLst>
        </p:spPr>
      </p:pic>
      <p:sp>
        <p:nvSpPr>
          <p:cNvPr id="26627" name="AutoShape 3"/>
          <p:cNvSpPr>
            <a:spLocks noChangeArrowheads="1"/>
          </p:cNvSpPr>
          <p:nvPr/>
        </p:nvSpPr>
        <p:spPr bwMode="auto">
          <a:xfrm>
            <a:off x="2195737" y="1263650"/>
            <a:ext cx="4608511" cy="2713038"/>
          </a:xfrm>
          <a:prstGeom prst="wedgeRoundRectCallout">
            <a:avLst>
              <a:gd name="adj1" fmla="val -70862"/>
              <a:gd name="adj2" fmla="val 8945"/>
              <a:gd name="adj3" fmla="val 16667"/>
            </a:avLst>
          </a:prstGeom>
          <a:solidFill>
            <a:srgbClr val="CCFFFF"/>
          </a:solidFill>
          <a:ln w="9525">
            <a:solidFill>
              <a:schemeClr val="tx1"/>
            </a:solidFill>
            <a:miter lim="800000"/>
            <a:headEnd/>
            <a:tailEnd/>
          </a:ln>
        </p:spPr>
        <p:txBody>
          <a:bodyPr/>
          <a:lstStyle/>
          <a:p>
            <a:pPr algn="ctr"/>
            <a:r>
              <a:rPr lang="en-US" sz="2000" b="1" dirty="0" smtClean="0"/>
              <a:t>It is  </a:t>
            </a:r>
            <a:r>
              <a:rPr lang="en-US" sz="2000" b="1" dirty="0"/>
              <a:t>is the national bird of Iran. </a:t>
            </a:r>
            <a:r>
              <a:rPr lang="en-US" sz="2000" b="1" dirty="0" smtClean="0"/>
              <a:t>These birds’  songs </a:t>
            </a:r>
            <a:r>
              <a:rPr lang="en-US" sz="2000" b="1" dirty="0"/>
              <a:t>served as inspiration for many famous musicians (Beethoven and Tchaikovsky), writers (Homer, Sophocles, William Shakespeare and John Keats) and even philosophers (Aristotle). </a:t>
            </a:r>
            <a:endParaRPr lang="ru-RU" sz="2000" b="1" dirty="0"/>
          </a:p>
        </p:txBody>
      </p:sp>
      <p:sp>
        <p:nvSpPr>
          <p:cNvPr id="26628"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33797" name="AutoShape 5">
            <a:hlinkClick r:id="rId3" action="ppaction://hlinksldjump"/>
          </p:cNvPr>
          <p:cNvSpPr>
            <a:spLocks noChangeArrowheads="1"/>
          </p:cNvSpPr>
          <p:nvPr/>
        </p:nvSpPr>
        <p:spPr bwMode="auto">
          <a:xfrm>
            <a:off x="3708400" y="5661025"/>
            <a:ext cx="3006725" cy="768350"/>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en-US" b="1" dirty="0" smtClean="0"/>
              <a:t>Magpies</a:t>
            </a:r>
            <a:endParaRPr lang="ru-RU" sz="2800" b="1" dirty="0"/>
          </a:p>
        </p:txBody>
      </p:sp>
      <p:sp>
        <p:nvSpPr>
          <p:cNvPr id="26630" name="AutoShape 6">
            <a:hlinkClick r:id="rId3" action="ppaction://hlinksldjump"/>
          </p:cNvPr>
          <p:cNvSpPr>
            <a:spLocks noChangeArrowheads="1"/>
          </p:cNvSpPr>
          <p:nvPr/>
        </p:nvSpPr>
        <p:spPr bwMode="auto">
          <a:xfrm>
            <a:off x="32385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ru-RU" b="1" dirty="0" smtClean="0"/>
              <a:t> </a:t>
            </a:r>
            <a:r>
              <a:rPr lang="en-US" b="1" dirty="0" smtClean="0"/>
              <a:t>Swallows</a:t>
            </a:r>
            <a:endParaRPr lang="ru-RU" b="1" dirty="0"/>
          </a:p>
        </p:txBody>
      </p:sp>
      <p:sp>
        <p:nvSpPr>
          <p:cNvPr id="26631" name="AutoShape 7">
            <a:hlinkClick r:id="rId4" action="ppaction://hlinksldjump"/>
          </p:cNvPr>
          <p:cNvSpPr>
            <a:spLocks noChangeArrowheads="1"/>
          </p:cNvSpPr>
          <p:nvPr/>
        </p:nvSpPr>
        <p:spPr bwMode="auto">
          <a:xfrm>
            <a:off x="3708400" y="4292600"/>
            <a:ext cx="3311872"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en-US" b="1" dirty="0" smtClean="0"/>
              <a:t>Nightingales</a:t>
            </a:r>
            <a:r>
              <a:rPr lang="ru-RU" b="1" dirty="0" smtClean="0"/>
              <a:t> </a:t>
            </a:r>
            <a:endParaRPr lang="ru-RU" b="1" dirty="0"/>
          </a:p>
        </p:txBody>
      </p:sp>
      <p:sp>
        <p:nvSpPr>
          <p:cNvPr id="33800" name="AutoShape 8">
            <a:hlinkClick r:id="rId3" action="ppaction://hlinksldjump"/>
          </p:cNvPr>
          <p:cNvSpPr>
            <a:spLocks noChangeArrowheads="1"/>
          </p:cNvSpPr>
          <p:nvPr/>
        </p:nvSpPr>
        <p:spPr bwMode="auto">
          <a:xfrm>
            <a:off x="323850" y="4292600"/>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  </a:t>
            </a:r>
            <a:r>
              <a:rPr lang="en-US" b="1" dirty="0" smtClean="0"/>
              <a:t>Robins </a:t>
            </a:r>
            <a:endParaRPr lang="ru-RU" b="1" dirty="0"/>
          </a:p>
        </p:txBody>
      </p:sp>
      <p:sp>
        <p:nvSpPr>
          <p:cNvPr id="26633"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26634"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26635"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26636" name="AutoShape 12"/>
          <p:cNvSpPr>
            <a:spLocks noChangeArrowheads="1"/>
          </p:cNvSpPr>
          <p:nvPr/>
        </p:nvSpPr>
        <p:spPr bwMode="auto">
          <a:xfrm>
            <a:off x="7524750" y="20605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125 000</a:t>
            </a:r>
          </a:p>
        </p:txBody>
      </p:sp>
      <p:sp>
        <p:nvSpPr>
          <p:cNvPr id="26637"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26638"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26639"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26640"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26641"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33810"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26643" name="Group 20"/>
          <p:cNvGrpSpPr>
            <a:grpSpLocks/>
          </p:cNvGrpSpPr>
          <p:nvPr/>
        </p:nvGrpSpPr>
        <p:grpSpPr bwMode="auto">
          <a:xfrm>
            <a:off x="3995738" y="188913"/>
            <a:ext cx="1079500" cy="1008062"/>
            <a:chOff x="2517" y="119"/>
            <a:chExt cx="680" cy="635"/>
          </a:xfrm>
        </p:grpSpPr>
        <p:sp>
          <p:nvSpPr>
            <p:cNvPr id="26645" name="Oval 21"/>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26646" name="Picture 22"/>
            <p:cNvPicPr>
              <a:picLocks noChangeAspect="1" noChangeArrowheads="1"/>
            </p:cNvPicPr>
            <p:nvPr/>
          </p:nvPicPr>
          <p:blipFill>
            <a:blip r:embed="rId5"/>
            <a:srcRect/>
            <a:stretch>
              <a:fillRect/>
            </a:stretch>
          </p:blipFill>
          <p:spPr bwMode="auto">
            <a:xfrm>
              <a:off x="2789" y="210"/>
              <a:ext cx="195" cy="317"/>
            </a:xfrm>
            <a:prstGeom prst="rect">
              <a:avLst/>
            </a:prstGeom>
            <a:noFill/>
            <a:ln w="9525">
              <a:noFill/>
              <a:miter lim="800000"/>
              <a:headEnd/>
              <a:tailEnd/>
            </a:ln>
          </p:spPr>
        </p:pic>
        <p:pic>
          <p:nvPicPr>
            <p:cNvPr id="26647" name="Picture 23"/>
            <p:cNvPicPr>
              <a:picLocks noChangeAspect="1" noChangeArrowheads="1"/>
            </p:cNvPicPr>
            <p:nvPr/>
          </p:nvPicPr>
          <p:blipFill>
            <a:blip r:embed="rId6"/>
            <a:srcRect/>
            <a:stretch>
              <a:fillRect/>
            </a:stretch>
          </p:blipFill>
          <p:spPr bwMode="auto">
            <a:xfrm>
              <a:off x="2608" y="255"/>
              <a:ext cx="172" cy="348"/>
            </a:xfrm>
            <a:prstGeom prst="rect">
              <a:avLst/>
            </a:prstGeom>
            <a:noFill/>
            <a:ln w="9525">
              <a:noFill/>
              <a:miter lim="800000"/>
              <a:headEnd/>
              <a:tailEnd/>
            </a:ln>
          </p:spPr>
        </p:pic>
        <p:pic>
          <p:nvPicPr>
            <p:cNvPr id="26648" name="Picture 24"/>
            <p:cNvPicPr>
              <a:picLocks noChangeAspect="1" noChangeArrowheads="1"/>
            </p:cNvPicPr>
            <p:nvPr/>
          </p:nvPicPr>
          <p:blipFill>
            <a:blip r:embed="rId6"/>
            <a:srcRect/>
            <a:stretch>
              <a:fillRect/>
            </a:stretch>
          </p:blipFill>
          <p:spPr bwMode="auto">
            <a:xfrm>
              <a:off x="2971" y="255"/>
              <a:ext cx="172" cy="348"/>
            </a:xfrm>
            <a:prstGeom prst="rect">
              <a:avLst/>
            </a:prstGeom>
            <a:noFill/>
            <a:ln w="9525">
              <a:noFill/>
              <a:miter lim="800000"/>
              <a:headEnd/>
              <a:tailEnd/>
            </a:ln>
          </p:spPr>
        </p:pic>
      </p:grpSp>
      <p:pic>
        <p:nvPicPr>
          <p:cNvPr id="26644" name="Picture 25"/>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38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380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797"/>
                                        </p:tgtEl>
                                        <p:attrNameLst>
                                          <p:attrName>style.visibility</p:attrName>
                                        </p:attrNameLst>
                                      </p:cBhvr>
                                      <p:to>
                                        <p:strVal val="hidden"/>
                                      </p:to>
                                    </p:set>
                                  </p:childTnLst>
                                </p:cTn>
                              </p:par>
                            </p:childTnLst>
                          </p:cTn>
                        </p:par>
                      </p:childTnLst>
                    </p:cTn>
                  </p:par>
                </p:childTnLst>
              </p:cTn>
              <p:nextCondLst>
                <p:cond evt="onClick" delay="0">
                  <p:tgtEl>
                    <p:spTgt spid="33810"/>
                  </p:tgtEl>
                </p:cond>
              </p:nextCondLst>
            </p:seq>
          </p:childTnLst>
        </p:cTn>
      </p:par>
    </p:tnLst>
    <p:bldLst>
      <p:bldP spid="33797" grpId="0" animBg="1"/>
      <p:bldP spid="338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27653"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27654"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27655"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27656" name="AutoShape 10"/>
          <p:cNvSpPr>
            <a:spLocks noChangeArrowheads="1"/>
          </p:cNvSpPr>
          <p:nvPr/>
        </p:nvSpPr>
        <p:spPr bwMode="auto">
          <a:xfrm>
            <a:off x="1768315" y="49530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27657" name="WordArt 11"/>
          <p:cNvSpPr>
            <a:spLocks noChangeArrowheads="1" noChangeShapeType="1" noTextEdit="1"/>
          </p:cNvSpPr>
          <p:nvPr/>
        </p:nvSpPr>
        <p:spPr bwMode="auto">
          <a:xfrm>
            <a:off x="3354228" y="756717"/>
            <a:ext cx="2611438" cy="342354"/>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r>
              <a:rPr lang="ru-RU" sz="3600" b="1" kern="10" dirty="0" smtClean="0">
                <a:ln w="19050">
                  <a:solidFill>
                    <a:srgbClr val="000000"/>
                  </a:solidFill>
                  <a:round/>
                  <a:headEnd/>
                  <a:tailEnd/>
                </a:ln>
                <a:solidFill>
                  <a:srgbClr val="FF0000"/>
                </a:solidFill>
                <a:latin typeface="Arial"/>
                <a:cs typeface="Arial"/>
              </a:rPr>
              <a:t>!</a:t>
            </a:r>
            <a:endParaRPr lang="ru-RU" sz="3600" b="1" kern="10" dirty="0">
              <a:ln w="19050">
                <a:solidFill>
                  <a:srgbClr val="000000"/>
                </a:solidFill>
                <a:round/>
                <a:headEnd/>
                <a:tailEnd/>
              </a:ln>
              <a:solidFill>
                <a:srgbClr val="FF0000"/>
              </a:solidFill>
              <a:latin typeface="Arial"/>
              <a:cs typeface="Arial"/>
            </a:endParaRPr>
          </a:p>
        </p:txBody>
      </p:sp>
      <p:sp>
        <p:nvSpPr>
          <p:cNvPr id="55308" name="WordArt 12"/>
          <p:cNvSpPr>
            <a:spLocks noChangeArrowheads="1" noChangeShapeType="1" noTextEdit="1"/>
          </p:cNvSpPr>
          <p:nvPr/>
        </p:nvSpPr>
        <p:spPr bwMode="auto">
          <a:xfrm>
            <a:off x="683568" y="1556792"/>
            <a:ext cx="7952758" cy="935980"/>
          </a:xfrm>
          <a:prstGeom prst="rect">
            <a:avLst/>
          </a:prstGeom>
        </p:spPr>
        <p:txBody>
          <a:bodyPr wrap="none" fromWordArt="1">
            <a:prstTxWarp prst="textPlain">
              <a:avLst>
                <a:gd name="adj" fmla="val 50000"/>
              </a:avLst>
            </a:prstTxWarp>
          </a:bodyPr>
          <a:lstStyle/>
          <a:p>
            <a:pPr algn="ctr"/>
            <a:r>
              <a:rPr lang="ru-RU" sz="3600" b="1" kern="10" dirty="0" smtClean="0">
                <a:ln w="28575">
                  <a:solidFill>
                    <a:srgbClr val="000000"/>
                  </a:solidFill>
                  <a:round/>
                  <a:headEnd/>
                  <a:tailEnd/>
                </a:ln>
                <a:solidFill>
                  <a:srgbClr val="FF0000"/>
                </a:solidFill>
                <a:latin typeface="Arial"/>
                <a:cs typeface="Arial"/>
              </a:rPr>
              <a:t>250 </a:t>
            </a:r>
            <a:r>
              <a:rPr lang="ru-RU" sz="3600" b="1" kern="10" dirty="0">
                <a:ln w="28575">
                  <a:solidFill>
                    <a:srgbClr val="000000"/>
                  </a:solidFill>
                  <a:round/>
                  <a:headEnd/>
                  <a:tailEnd/>
                </a:ln>
                <a:solidFill>
                  <a:srgbClr val="FF0000"/>
                </a:solidFill>
                <a:latin typeface="Arial"/>
                <a:cs typeface="Arial"/>
              </a:rPr>
              <a:t>000 </a:t>
            </a:r>
            <a:r>
              <a:rPr lang="en-US" sz="3600" b="1" kern="10" dirty="0" smtClean="0">
                <a:ln w="28575">
                  <a:solidFill>
                    <a:srgbClr val="000000"/>
                  </a:solidFill>
                  <a:round/>
                  <a:headEnd/>
                  <a:tailEnd/>
                </a:ln>
                <a:solidFill>
                  <a:srgbClr val="FF0000"/>
                </a:solidFill>
                <a:latin typeface="Arial"/>
                <a:cs typeface="Arial"/>
              </a:rPr>
              <a:t>points!</a:t>
            </a:r>
          </a:p>
          <a:p>
            <a:pPr algn="ctr"/>
            <a:r>
              <a:rPr lang="en-US" sz="3600" b="1" kern="10" dirty="0" smtClean="0">
                <a:ln w="28575">
                  <a:solidFill>
                    <a:srgbClr val="000000"/>
                  </a:solidFill>
                  <a:round/>
                  <a:headEnd/>
                  <a:tailEnd/>
                </a:ln>
                <a:solidFill>
                  <a:srgbClr val="FF0000"/>
                </a:solidFill>
                <a:latin typeface="Arial"/>
                <a:cs typeface="Arial"/>
              </a:rPr>
              <a:t>You are so near to be a Millionaire!</a:t>
            </a:r>
            <a:endParaRPr lang="ru-RU" sz="3600" b="1" kern="10" dirty="0">
              <a:ln w="28575">
                <a:solidFill>
                  <a:srgbClr val="000000"/>
                </a:solidFill>
                <a:round/>
                <a:headEnd/>
                <a:tailEnd/>
              </a:ln>
              <a:solidFill>
                <a:srgbClr val="FF0000"/>
              </a:solidFill>
              <a:latin typeface="Arial"/>
              <a:cs typeface="Aria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593025"/>
            <a:ext cx="3384376" cy="3428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4000">
    <p:sndAc>
      <p:stSnd>
        <p:snd r:embed="rId2" name="W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55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28676"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28677"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28678" name="AutoShape 11"/>
          <p:cNvSpPr>
            <a:spLocks noChangeArrowheads="1"/>
          </p:cNvSpPr>
          <p:nvPr/>
        </p:nvSpPr>
        <p:spPr bwMode="auto">
          <a:xfrm>
            <a:off x="7524750" y="14128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250 000</a:t>
            </a:r>
          </a:p>
        </p:txBody>
      </p:sp>
      <p:sp>
        <p:nvSpPr>
          <p:cNvPr id="28679" name="AutoShape 12"/>
          <p:cNvSpPr>
            <a:spLocks noChangeArrowheads="1"/>
          </p:cNvSpPr>
          <p:nvPr/>
        </p:nvSpPr>
        <p:spPr bwMode="auto">
          <a:xfrm>
            <a:off x="7524750" y="20605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125 000</a:t>
            </a:r>
          </a:p>
        </p:txBody>
      </p:sp>
      <p:sp>
        <p:nvSpPr>
          <p:cNvPr id="28680"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28681"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28682"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28683"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28684"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28685"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28686" name="Group 20"/>
          <p:cNvGrpSpPr>
            <a:grpSpLocks/>
          </p:cNvGrpSpPr>
          <p:nvPr/>
        </p:nvGrpSpPr>
        <p:grpSpPr bwMode="auto">
          <a:xfrm>
            <a:off x="3995738" y="188913"/>
            <a:ext cx="1079500" cy="1008062"/>
            <a:chOff x="2517" y="119"/>
            <a:chExt cx="680" cy="635"/>
          </a:xfrm>
        </p:grpSpPr>
        <p:sp>
          <p:nvSpPr>
            <p:cNvPr id="28689" name="Oval 21"/>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28690" name="Picture 22"/>
            <p:cNvPicPr>
              <a:picLocks noChangeAspect="1" noChangeArrowheads="1"/>
            </p:cNvPicPr>
            <p:nvPr/>
          </p:nvPicPr>
          <p:blipFill>
            <a:blip r:embed="rId2"/>
            <a:srcRect/>
            <a:stretch>
              <a:fillRect/>
            </a:stretch>
          </p:blipFill>
          <p:spPr bwMode="auto">
            <a:xfrm>
              <a:off x="2789" y="210"/>
              <a:ext cx="195" cy="317"/>
            </a:xfrm>
            <a:prstGeom prst="rect">
              <a:avLst/>
            </a:prstGeom>
            <a:noFill/>
            <a:ln w="9525">
              <a:noFill/>
              <a:miter lim="800000"/>
              <a:headEnd/>
              <a:tailEnd/>
            </a:ln>
          </p:spPr>
        </p:pic>
        <p:pic>
          <p:nvPicPr>
            <p:cNvPr id="28691" name="Picture 23"/>
            <p:cNvPicPr>
              <a:picLocks noChangeAspect="1" noChangeArrowheads="1"/>
            </p:cNvPicPr>
            <p:nvPr/>
          </p:nvPicPr>
          <p:blipFill>
            <a:blip r:embed="rId3"/>
            <a:srcRect/>
            <a:stretch>
              <a:fillRect/>
            </a:stretch>
          </p:blipFill>
          <p:spPr bwMode="auto">
            <a:xfrm>
              <a:off x="2608" y="255"/>
              <a:ext cx="172" cy="348"/>
            </a:xfrm>
            <a:prstGeom prst="rect">
              <a:avLst/>
            </a:prstGeom>
            <a:noFill/>
            <a:ln w="9525">
              <a:noFill/>
              <a:miter lim="800000"/>
              <a:headEnd/>
              <a:tailEnd/>
            </a:ln>
          </p:spPr>
        </p:pic>
        <p:pic>
          <p:nvPicPr>
            <p:cNvPr id="28692" name="Picture 24"/>
            <p:cNvPicPr>
              <a:picLocks noChangeAspect="1" noChangeArrowheads="1"/>
            </p:cNvPicPr>
            <p:nvPr/>
          </p:nvPicPr>
          <p:blipFill>
            <a:blip r:embed="rId3"/>
            <a:srcRect/>
            <a:stretch>
              <a:fillRect/>
            </a:stretch>
          </p:blipFill>
          <p:spPr bwMode="auto">
            <a:xfrm>
              <a:off x="2971" y="255"/>
              <a:ext cx="172" cy="348"/>
            </a:xfrm>
            <a:prstGeom prst="rect">
              <a:avLst/>
            </a:prstGeom>
            <a:noFill/>
            <a:ln w="9525">
              <a:noFill/>
              <a:miter lim="800000"/>
              <a:headEnd/>
              <a:tailEnd/>
            </a:ln>
          </p:spPr>
        </p:pic>
      </p:grpSp>
      <p:pic>
        <p:nvPicPr>
          <p:cNvPr id="28687" name="Picture 25"/>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0401" y="1263650"/>
            <a:ext cx="2249573" cy="292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AutoShape 3"/>
          <p:cNvSpPr>
            <a:spLocks noChangeArrowheads="1"/>
          </p:cNvSpPr>
          <p:nvPr/>
        </p:nvSpPr>
        <p:spPr bwMode="auto">
          <a:xfrm>
            <a:off x="2339975" y="1628774"/>
            <a:ext cx="4608513" cy="2447925"/>
          </a:xfrm>
          <a:prstGeom prst="wedgeRoundRectCallout">
            <a:avLst>
              <a:gd name="adj1" fmla="val -68149"/>
              <a:gd name="adj2" fmla="val 6531"/>
              <a:gd name="adj3" fmla="val 16667"/>
            </a:avLst>
          </a:prstGeom>
          <a:solidFill>
            <a:srgbClr val="CCFFFF"/>
          </a:solidFill>
          <a:ln w="9525">
            <a:solidFill>
              <a:schemeClr val="tx1"/>
            </a:solidFill>
            <a:miter lim="800000"/>
            <a:headEnd/>
            <a:tailEnd/>
          </a:ln>
        </p:spPr>
        <p:txBody>
          <a:bodyPr/>
          <a:lstStyle/>
          <a:p>
            <a:pPr algn="ctr"/>
            <a:r>
              <a:rPr lang="en-US" sz="2000" b="1" dirty="0"/>
              <a:t>They are the only birds that fly  backward! Despite their small size, hummingbirds are one of the most aggressive bird species. They will regularly attack jays, crows and hawks that infringe on their territory. </a:t>
            </a:r>
            <a:endParaRPr lang="ru-RU" sz="2000" b="1" dirty="0"/>
          </a:p>
        </p:txBody>
      </p:sp>
      <p:sp>
        <p:nvSpPr>
          <p:cNvPr id="29700"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29701" name="AutoShape 5">
            <a:hlinkClick r:id="rId3" action="ppaction://hlinksldjump"/>
          </p:cNvPr>
          <p:cNvSpPr>
            <a:spLocks noChangeArrowheads="1"/>
          </p:cNvSpPr>
          <p:nvPr/>
        </p:nvSpPr>
        <p:spPr bwMode="auto">
          <a:xfrm>
            <a:off x="3491880" y="5661025"/>
            <a:ext cx="3744416"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en-US" b="1" dirty="0" smtClean="0"/>
              <a:t>Hummingbirds</a:t>
            </a:r>
            <a:endParaRPr lang="ru-RU" b="1" dirty="0"/>
          </a:p>
        </p:txBody>
      </p:sp>
      <p:sp>
        <p:nvSpPr>
          <p:cNvPr id="37894" name="AutoShape 6">
            <a:hlinkClick r:id="rId4" action="ppaction://hlinksldjump"/>
          </p:cNvPr>
          <p:cNvSpPr>
            <a:spLocks noChangeArrowheads="1"/>
          </p:cNvSpPr>
          <p:nvPr/>
        </p:nvSpPr>
        <p:spPr bwMode="auto">
          <a:xfrm>
            <a:off x="32385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en-US" b="1" dirty="0" smtClean="0"/>
              <a:t>Cardinals</a:t>
            </a:r>
            <a:endParaRPr lang="ru-RU" b="1" dirty="0"/>
          </a:p>
        </p:txBody>
      </p:sp>
      <p:sp>
        <p:nvSpPr>
          <p:cNvPr id="29703" name="AutoShape 7">
            <a:hlinkClick r:id="rId4" action="ppaction://hlinksldjump"/>
          </p:cNvPr>
          <p:cNvSpPr>
            <a:spLocks noChangeArrowheads="1"/>
          </p:cNvSpPr>
          <p:nvPr/>
        </p:nvSpPr>
        <p:spPr bwMode="auto">
          <a:xfrm>
            <a:off x="3491880" y="4292600"/>
            <a:ext cx="3744416"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en-US" b="1" dirty="0" smtClean="0"/>
              <a:t>Canaries</a:t>
            </a:r>
            <a:endParaRPr lang="en-US" b="1" dirty="0"/>
          </a:p>
        </p:txBody>
      </p:sp>
      <p:sp>
        <p:nvSpPr>
          <p:cNvPr id="37896" name="AutoShape 8">
            <a:hlinkClick r:id="rId4" action="ppaction://hlinksldjump"/>
          </p:cNvPr>
          <p:cNvSpPr>
            <a:spLocks noChangeArrowheads="1"/>
          </p:cNvSpPr>
          <p:nvPr/>
        </p:nvSpPr>
        <p:spPr bwMode="auto">
          <a:xfrm>
            <a:off x="323850" y="4292600"/>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en-US" b="1" dirty="0" smtClean="0"/>
              <a:t>A  Tits</a:t>
            </a:r>
            <a:endParaRPr lang="ru-RU" b="1" dirty="0"/>
          </a:p>
        </p:txBody>
      </p:sp>
      <p:sp>
        <p:nvSpPr>
          <p:cNvPr id="29705"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29706"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29707" name="AutoShape 11"/>
          <p:cNvSpPr>
            <a:spLocks noChangeArrowheads="1"/>
          </p:cNvSpPr>
          <p:nvPr/>
        </p:nvSpPr>
        <p:spPr bwMode="auto">
          <a:xfrm>
            <a:off x="7524750" y="14128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250 000</a:t>
            </a:r>
          </a:p>
        </p:txBody>
      </p:sp>
      <p:sp>
        <p:nvSpPr>
          <p:cNvPr id="29708" name="AutoShape 12"/>
          <p:cNvSpPr>
            <a:spLocks noChangeArrowheads="1"/>
          </p:cNvSpPr>
          <p:nvPr/>
        </p:nvSpPr>
        <p:spPr bwMode="auto">
          <a:xfrm>
            <a:off x="7524750" y="20605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125 000</a:t>
            </a:r>
          </a:p>
        </p:txBody>
      </p:sp>
      <p:sp>
        <p:nvSpPr>
          <p:cNvPr id="29709"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29710"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29711"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29712"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29713"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37906"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29715" name="Group 20"/>
          <p:cNvGrpSpPr>
            <a:grpSpLocks/>
          </p:cNvGrpSpPr>
          <p:nvPr/>
        </p:nvGrpSpPr>
        <p:grpSpPr bwMode="auto">
          <a:xfrm>
            <a:off x="3995738" y="188913"/>
            <a:ext cx="1079500" cy="1008062"/>
            <a:chOff x="2517" y="119"/>
            <a:chExt cx="680" cy="635"/>
          </a:xfrm>
        </p:grpSpPr>
        <p:sp>
          <p:nvSpPr>
            <p:cNvPr id="29717" name="Oval 21"/>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29718" name="Picture 22"/>
            <p:cNvPicPr>
              <a:picLocks noChangeAspect="1" noChangeArrowheads="1"/>
            </p:cNvPicPr>
            <p:nvPr/>
          </p:nvPicPr>
          <p:blipFill>
            <a:blip r:embed="rId5"/>
            <a:srcRect/>
            <a:stretch>
              <a:fillRect/>
            </a:stretch>
          </p:blipFill>
          <p:spPr bwMode="auto">
            <a:xfrm>
              <a:off x="2789" y="210"/>
              <a:ext cx="195" cy="317"/>
            </a:xfrm>
            <a:prstGeom prst="rect">
              <a:avLst/>
            </a:prstGeom>
            <a:noFill/>
            <a:ln w="9525">
              <a:noFill/>
              <a:miter lim="800000"/>
              <a:headEnd/>
              <a:tailEnd/>
            </a:ln>
          </p:spPr>
        </p:pic>
        <p:pic>
          <p:nvPicPr>
            <p:cNvPr id="29719" name="Picture 23"/>
            <p:cNvPicPr>
              <a:picLocks noChangeAspect="1" noChangeArrowheads="1"/>
            </p:cNvPicPr>
            <p:nvPr/>
          </p:nvPicPr>
          <p:blipFill>
            <a:blip r:embed="rId6"/>
            <a:srcRect/>
            <a:stretch>
              <a:fillRect/>
            </a:stretch>
          </p:blipFill>
          <p:spPr bwMode="auto">
            <a:xfrm>
              <a:off x="2608" y="255"/>
              <a:ext cx="172" cy="348"/>
            </a:xfrm>
            <a:prstGeom prst="rect">
              <a:avLst/>
            </a:prstGeom>
            <a:noFill/>
            <a:ln w="9525">
              <a:noFill/>
              <a:miter lim="800000"/>
              <a:headEnd/>
              <a:tailEnd/>
            </a:ln>
          </p:spPr>
        </p:pic>
        <p:pic>
          <p:nvPicPr>
            <p:cNvPr id="29720" name="Picture 24"/>
            <p:cNvPicPr>
              <a:picLocks noChangeAspect="1" noChangeArrowheads="1"/>
            </p:cNvPicPr>
            <p:nvPr/>
          </p:nvPicPr>
          <p:blipFill>
            <a:blip r:embed="rId6"/>
            <a:srcRect/>
            <a:stretch>
              <a:fillRect/>
            </a:stretch>
          </p:blipFill>
          <p:spPr bwMode="auto">
            <a:xfrm>
              <a:off x="2971" y="255"/>
              <a:ext cx="172" cy="348"/>
            </a:xfrm>
            <a:prstGeom prst="rect">
              <a:avLst/>
            </a:prstGeom>
            <a:noFill/>
            <a:ln w="9525">
              <a:noFill/>
              <a:miter lim="800000"/>
              <a:headEnd/>
              <a:tailEnd/>
            </a:ln>
          </p:spPr>
        </p:pic>
      </p:grpSp>
      <p:pic>
        <p:nvPicPr>
          <p:cNvPr id="29716" name="Picture 25"/>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790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89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894"/>
                                        </p:tgtEl>
                                        <p:attrNameLst>
                                          <p:attrName>style.visibility</p:attrName>
                                        </p:attrNameLst>
                                      </p:cBhvr>
                                      <p:to>
                                        <p:strVal val="hidden"/>
                                      </p:to>
                                    </p:set>
                                  </p:childTnLst>
                                </p:cTn>
                              </p:par>
                            </p:childTnLst>
                          </p:cTn>
                        </p:par>
                      </p:childTnLst>
                    </p:cTn>
                  </p:par>
                </p:childTnLst>
              </p:cTn>
              <p:nextCondLst>
                <p:cond evt="onClick" delay="0">
                  <p:tgtEl>
                    <p:spTgt spid="37906"/>
                  </p:tgtEl>
                </p:cond>
              </p:nextCondLst>
            </p:seq>
          </p:childTnLst>
        </p:cTn>
      </p:par>
    </p:tnLst>
    <p:bldLst>
      <p:bldP spid="37894" grpId="0" animBg="1"/>
      <p:bldP spid="378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70" y="620688"/>
            <a:ext cx="9255611" cy="4524315"/>
          </a:xfrm>
          <a:prstGeom prst="rect">
            <a:avLst/>
          </a:prstGeom>
          <a:noFill/>
        </p:spPr>
        <p:txBody>
          <a:bodyPr wrap="none">
            <a:spAutoFit/>
          </a:bodyPr>
          <a:lstStyle/>
          <a:p>
            <a:pPr algn="ctr">
              <a:defRPr/>
            </a:pPr>
            <a:r>
              <a:rPr lang="en-US" sz="3600" b="1" dirty="0" smtClean="0">
                <a:ln w="12700">
                  <a:solidFill>
                    <a:schemeClr val="bg1"/>
                  </a:solidFill>
                  <a:prstDash val="solid"/>
                </a:ln>
                <a:solidFill>
                  <a:srgbClr val="FFFFFF"/>
                </a:solidFill>
                <a:effectLst>
                  <a:outerShdw blurRad="41275" dist="20320" dir="1800000" algn="tl" rotWithShape="0">
                    <a:srgbClr val="000000">
                      <a:alpha val="40000"/>
                    </a:srgbClr>
                  </a:outerShdw>
                </a:effectLst>
              </a:rPr>
              <a:t>The Game</a:t>
            </a:r>
          </a:p>
          <a:p>
            <a:pPr algn="ctr">
              <a:defRPr/>
            </a:pPr>
            <a:r>
              <a:rPr lang="en-US" sz="36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“Who wants to be a Millio</a:t>
            </a:r>
            <a:r>
              <a:rPr lang="en-US" sz="36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n</a:t>
            </a:r>
            <a:r>
              <a:rPr lang="en-US" sz="36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aire?” </a:t>
            </a:r>
          </a:p>
          <a:p>
            <a:pPr algn="ctr">
              <a:defRPr/>
            </a:pPr>
            <a:r>
              <a:rPr lang="en-US" sz="3600" b="1" dirty="0" smtClean="0">
                <a:ln w="12700">
                  <a:solidFill>
                    <a:schemeClr val="bg1"/>
                  </a:solidFill>
                  <a:prstDash val="solid"/>
                </a:ln>
                <a:solidFill>
                  <a:srgbClr val="FFFFFF"/>
                </a:solidFill>
                <a:effectLst>
                  <a:outerShdw blurRad="41275" dist="20320" dir="1800000" algn="tl" rotWithShape="0">
                    <a:srgbClr val="000000">
                      <a:alpha val="40000"/>
                    </a:srgbClr>
                  </a:outerShdw>
                </a:effectLst>
              </a:rPr>
              <a:t>Contains Questions about Birds.</a:t>
            </a:r>
            <a:endParaRPr lang="ru-RU" sz="3600" b="1" dirty="0">
              <a:ln w="12700">
                <a:solidFill>
                  <a:schemeClr val="bg1"/>
                </a:solidFill>
                <a:prstDash val="solid"/>
              </a:ln>
              <a:solidFill>
                <a:srgbClr val="FFFFFF"/>
              </a:solidFill>
              <a:effectLst>
                <a:outerShdw blurRad="41275" dist="20320" dir="1800000" algn="tl" rotWithShape="0">
                  <a:srgbClr val="000000">
                    <a:alpha val="40000"/>
                  </a:srgbClr>
                </a:outerShdw>
              </a:effectLst>
            </a:endParaRPr>
          </a:p>
          <a:p>
            <a:pPr algn="ctr">
              <a:defRPr/>
            </a:pPr>
            <a:endParaRPr lang="ru-RU" sz="3600" b="1" dirty="0">
              <a:ln w="12700">
                <a:solidFill>
                  <a:schemeClr val="bg1"/>
                </a:solidFill>
                <a:prstDash val="solid"/>
              </a:ln>
              <a:solidFill>
                <a:srgbClr val="FFFFFF"/>
              </a:solidFill>
              <a:effectLst>
                <a:outerShdw blurRad="41275" dist="20320" dir="1800000" algn="tl" rotWithShape="0">
                  <a:srgbClr val="000000">
                    <a:alpha val="40000"/>
                  </a:srgbClr>
                </a:outerShdw>
              </a:effectLst>
            </a:endParaRPr>
          </a:p>
          <a:p>
            <a:pPr algn="ctr">
              <a:defRPr/>
            </a:pPr>
            <a:r>
              <a:rPr lang="en-US" sz="3600" b="1" dirty="0" smtClean="0">
                <a:ln w="12700">
                  <a:solidFill>
                    <a:schemeClr val="bg1"/>
                  </a:solidFill>
                  <a:prstDash val="solid"/>
                </a:ln>
                <a:solidFill>
                  <a:srgbClr val="FFFFFF"/>
                </a:solidFill>
                <a:effectLst>
                  <a:outerShdw blurRad="41275" dist="20320" dir="1800000" algn="tl" rotWithShape="0">
                    <a:srgbClr val="000000">
                      <a:alpha val="40000"/>
                    </a:srgbClr>
                  </a:outerShdw>
                </a:effectLst>
              </a:rPr>
              <a:t>Your Task is to Choose the </a:t>
            </a:r>
            <a:r>
              <a:rPr lang="en-US" sz="3600" b="1" dirty="0">
                <a:ln w="12700">
                  <a:solidFill>
                    <a:schemeClr val="bg1"/>
                  </a:solidFill>
                  <a:prstDash val="solid"/>
                </a:ln>
                <a:solidFill>
                  <a:srgbClr val="FFFFFF"/>
                </a:solidFill>
                <a:effectLst>
                  <a:outerShdw blurRad="41275" dist="20320" dir="1800000" algn="tl" rotWithShape="0">
                    <a:srgbClr val="000000">
                      <a:alpha val="40000"/>
                    </a:srgbClr>
                  </a:outerShdw>
                </a:effectLst>
              </a:rPr>
              <a:t>R</a:t>
            </a:r>
            <a:r>
              <a:rPr lang="en-US" sz="3600" b="1" dirty="0" smtClean="0">
                <a:ln w="12700">
                  <a:solidFill>
                    <a:schemeClr val="bg1"/>
                  </a:solidFill>
                  <a:prstDash val="solid"/>
                </a:ln>
                <a:solidFill>
                  <a:srgbClr val="FFFFFF"/>
                </a:solidFill>
                <a:effectLst>
                  <a:outerShdw blurRad="41275" dist="20320" dir="1800000" algn="tl" rotWithShape="0">
                    <a:srgbClr val="000000">
                      <a:alpha val="40000"/>
                    </a:srgbClr>
                  </a:outerShdw>
                </a:effectLst>
              </a:rPr>
              <a:t>ight Answer.</a:t>
            </a:r>
            <a:endParaRPr lang="ru-RU" sz="3600" b="1" dirty="0">
              <a:ln w="12700">
                <a:solidFill>
                  <a:schemeClr val="bg1"/>
                </a:solidFill>
                <a:prstDash val="solid"/>
              </a:ln>
              <a:solidFill>
                <a:srgbClr val="FFFFFF"/>
              </a:solidFill>
              <a:effectLst>
                <a:outerShdw blurRad="41275" dist="20320" dir="1800000" algn="tl" rotWithShape="0">
                  <a:srgbClr val="000000">
                    <a:alpha val="40000"/>
                  </a:srgbClr>
                </a:outerShdw>
              </a:effectLst>
            </a:endParaRPr>
          </a:p>
          <a:p>
            <a:pPr algn="ctr">
              <a:defRPr/>
            </a:pPr>
            <a:endParaRPr lang="ru-RU" sz="3600" b="1" dirty="0">
              <a:ln w="12700">
                <a:solidFill>
                  <a:schemeClr val="bg1"/>
                </a:solidFill>
                <a:prstDash val="solid"/>
              </a:ln>
              <a:solidFill>
                <a:srgbClr val="FFFFFF"/>
              </a:solidFill>
              <a:effectLst>
                <a:outerShdw blurRad="41275" dist="20320" dir="1800000" algn="tl" rotWithShape="0">
                  <a:srgbClr val="000000">
                    <a:alpha val="40000"/>
                  </a:srgbClr>
                </a:outerShdw>
              </a:effectLst>
            </a:endParaRPr>
          </a:p>
          <a:p>
            <a:pPr algn="ctr">
              <a:defRPr/>
            </a:pPr>
            <a:endParaRPr lang="ru-RU" sz="3600" b="1" dirty="0">
              <a:ln w="12700">
                <a:solidFill>
                  <a:schemeClr val="bg1"/>
                </a:solidFill>
                <a:prstDash val="solid"/>
              </a:ln>
              <a:solidFill>
                <a:srgbClr val="FFFFFF"/>
              </a:solidFill>
              <a:effectLst>
                <a:outerShdw blurRad="41275" dist="20320" dir="1800000" algn="tl" rotWithShape="0">
                  <a:srgbClr val="000000">
                    <a:alpha val="40000"/>
                  </a:srgbClr>
                </a:outerShdw>
              </a:effectLst>
            </a:endParaRPr>
          </a:p>
          <a:p>
            <a:pPr algn="ctr">
              <a:defRPr/>
            </a:pPr>
            <a:r>
              <a:rPr lang="en-US" sz="3600" b="1" dirty="0" smtClean="0">
                <a:ln w="12700">
                  <a:solidFill>
                    <a:schemeClr val="bg1"/>
                  </a:solidFill>
                  <a:prstDash val="solid"/>
                </a:ln>
                <a:solidFill>
                  <a:srgbClr val="FFFFFF"/>
                </a:solidFill>
                <a:effectLst>
                  <a:outerShdw blurRad="41275" dist="20320" dir="1800000" algn="tl" rotWithShape="0">
                    <a:srgbClr val="000000">
                      <a:alpha val="40000"/>
                    </a:srgbClr>
                  </a:outerShdw>
                </a:effectLst>
              </a:rPr>
              <a:t>Good Luck!</a:t>
            </a:r>
            <a:endParaRPr lang="ru-RU" sz="3600" b="1" dirty="0">
              <a:ln w="12700">
                <a:solidFill>
                  <a:schemeClr val="bg1"/>
                </a:solidFill>
                <a:prstDash val="solid"/>
              </a:ln>
              <a:solidFill>
                <a:srgbClr val="FFFFFF"/>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30725"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30726"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30727"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30728" name="AutoShape 10"/>
          <p:cNvSpPr>
            <a:spLocks noChangeArrowheads="1"/>
          </p:cNvSpPr>
          <p:nvPr/>
        </p:nvSpPr>
        <p:spPr bwMode="auto">
          <a:xfrm>
            <a:off x="1547664" y="587375"/>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30729" name="WordArt 11"/>
          <p:cNvSpPr>
            <a:spLocks noChangeArrowheads="1" noChangeShapeType="1" noTextEdit="1"/>
          </p:cNvSpPr>
          <p:nvPr/>
        </p:nvSpPr>
        <p:spPr bwMode="auto">
          <a:xfrm>
            <a:off x="3104679" y="852260"/>
            <a:ext cx="2484305" cy="31432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r>
              <a:rPr lang="ru-RU" sz="3600" b="1" kern="10" dirty="0" smtClean="0">
                <a:ln w="19050">
                  <a:solidFill>
                    <a:srgbClr val="000000"/>
                  </a:solidFill>
                  <a:round/>
                  <a:headEnd/>
                  <a:tailEnd/>
                </a:ln>
                <a:solidFill>
                  <a:srgbClr val="FF0000"/>
                </a:solidFill>
                <a:latin typeface="Arial"/>
                <a:cs typeface="Arial"/>
              </a:rPr>
              <a:t>!</a:t>
            </a:r>
            <a:endParaRPr lang="ru-RU" sz="3600" b="1" kern="10" dirty="0">
              <a:ln w="19050">
                <a:solidFill>
                  <a:srgbClr val="000000"/>
                </a:solidFill>
                <a:round/>
                <a:headEnd/>
                <a:tailEnd/>
              </a:ln>
              <a:solidFill>
                <a:srgbClr val="FF0000"/>
              </a:solidFill>
              <a:latin typeface="Arial"/>
              <a:cs typeface="Arial"/>
            </a:endParaRPr>
          </a:p>
        </p:txBody>
      </p:sp>
      <p:sp>
        <p:nvSpPr>
          <p:cNvPr id="54284" name="WordArt 12"/>
          <p:cNvSpPr>
            <a:spLocks noChangeArrowheads="1" noChangeShapeType="1" noTextEdit="1"/>
          </p:cNvSpPr>
          <p:nvPr/>
        </p:nvSpPr>
        <p:spPr bwMode="auto">
          <a:xfrm>
            <a:off x="683568" y="1556792"/>
            <a:ext cx="7704856" cy="1110287"/>
          </a:xfrm>
          <a:prstGeom prst="rect">
            <a:avLst/>
          </a:prstGeom>
        </p:spPr>
        <p:txBody>
          <a:bodyPr wrap="none" fromWordArt="1">
            <a:prstTxWarp prst="textPlain">
              <a:avLst>
                <a:gd name="adj" fmla="val 50000"/>
              </a:avLst>
            </a:prstTxWarp>
          </a:bodyPr>
          <a:lstStyle/>
          <a:p>
            <a:pPr algn="ctr"/>
            <a:r>
              <a:rPr lang="ru-RU" sz="1800" b="1" kern="10" dirty="0" smtClean="0">
                <a:ln w="28575">
                  <a:solidFill>
                    <a:srgbClr val="000000"/>
                  </a:solidFill>
                  <a:round/>
                  <a:headEnd/>
                  <a:tailEnd/>
                </a:ln>
                <a:solidFill>
                  <a:srgbClr val="FFFF00"/>
                </a:solidFill>
                <a:latin typeface="Arial Black" panose="020B0A04020102020204" pitchFamily="34" charset="0"/>
                <a:cs typeface="Arial"/>
              </a:rPr>
              <a:t>500 000 </a:t>
            </a:r>
            <a:r>
              <a:rPr lang="en-US" sz="1800" b="1" kern="10" dirty="0" smtClean="0">
                <a:ln w="28575">
                  <a:solidFill>
                    <a:srgbClr val="000000"/>
                  </a:solidFill>
                  <a:round/>
                  <a:headEnd/>
                  <a:tailEnd/>
                </a:ln>
                <a:solidFill>
                  <a:srgbClr val="FFFF00"/>
                </a:solidFill>
                <a:latin typeface="Arial Black" panose="020B0A04020102020204" pitchFamily="34" charset="0"/>
                <a:cs typeface="Arial"/>
              </a:rPr>
              <a:t>points</a:t>
            </a:r>
            <a:r>
              <a:rPr lang="ru-RU" sz="1800" b="1" kern="10" dirty="0" smtClean="0">
                <a:ln w="28575">
                  <a:solidFill>
                    <a:srgbClr val="000000"/>
                  </a:solidFill>
                  <a:round/>
                  <a:headEnd/>
                  <a:tailEnd/>
                </a:ln>
                <a:solidFill>
                  <a:srgbClr val="FFFF00"/>
                </a:solidFill>
                <a:latin typeface="Arial Black" panose="020B0A04020102020204" pitchFamily="34" charset="0"/>
                <a:cs typeface="Arial"/>
              </a:rPr>
              <a:t>!</a:t>
            </a:r>
            <a:r>
              <a:rPr lang="en-US" sz="1800" b="1" kern="10" dirty="0" smtClean="0">
                <a:ln w="28575">
                  <a:solidFill>
                    <a:srgbClr val="000000"/>
                  </a:solidFill>
                  <a:round/>
                  <a:headEnd/>
                  <a:tailEnd/>
                </a:ln>
                <a:solidFill>
                  <a:srgbClr val="FFFF00"/>
                </a:solidFill>
                <a:latin typeface="Arial Black" panose="020B0A04020102020204" pitchFamily="34" charset="0"/>
                <a:cs typeface="Arial"/>
              </a:rPr>
              <a:t> </a:t>
            </a:r>
          </a:p>
          <a:p>
            <a:pPr algn="ctr"/>
            <a:r>
              <a:rPr lang="en-US" sz="1800" b="1" kern="10" dirty="0" smtClean="0">
                <a:ln w="28575">
                  <a:solidFill>
                    <a:srgbClr val="000000"/>
                  </a:solidFill>
                  <a:round/>
                  <a:headEnd/>
                  <a:tailEnd/>
                </a:ln>
                <a:solidFill>
                  <a:srgbClr val="FFFF00"/>
                </a:solidFill>
                <a:latin typeface="Arial Black" panose="020B0A04020102020204" pitchFamily="34" charset="0"/>
                <a:cs typeface="Arial"/>
              </a:rPr>
              <a:t>A  real Chance  to be  the Winner!</a:t>
            </a:r>
            <a:endParaRPr lang="ru-RU" sz="1800" b="1" kern="10" dirty="0">
              <a:ln w="28575">
                <a:solidFill>
                  <a:srgbClr val="000000"/>
                </a:solidFill>
                <a:round/>
                <a:headEnd/>
                <a:tailEnd/>
              </a:ln>
              <a:solidFill>
                <a:srgbClr val="FFFF00"/>
              </a:solidFill>
              <a:latin typeface="Arial Black" panose="020B0A04020102020204" pitchFamily="34" charset="0"/>
              <a:cs typeface="Aria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34394"/>
            <a:ext cx="3096270" cy="3158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118" y="3586069"/>
            <a:ext cx="1875209" cy="257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4000">
    <p:sndAc>
      <p:stSnd>
        <p:snd r:embed="rId2" name="W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54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31748" name="AutoShape 9"/>
          <p:cNvSpPr>
            <a:spLocks noChangeArrowheads="1"/>
          </p:cNvSpPr>
          <p:nvPr/>
        </p:nvSpPr>
        <p:spPr bwMode="auto">
          <a:xfrm>
            <a:off x="7524750" y="7651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500 000</a:t>
            </a:r>
          </a:p>
        </p:txBody>
      </p:sp>
      <p:sp>
        <p:nvSpPr>
          <p:cNvPr id="31749"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31750" name="AutoShape 11"/>
          <p:cNvSpPr>
            <a:spLocks noChangeArrowheads="1"/>
          </p:cNvSpPr>
          <p:nvPr/>
        </p:nvSpPr>
        <p:spPr bwMode="auto">
          <a:xfrm>
            <a:off x="7524750" y="14128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250 000</a:t>
            </a:r>
          </a:p>
        </p:txBody>
      </p:sp>
      <p:sp>
        <p:nvSpPr>
          <p:cNvPr id="31751" name="AutoShape 12"/>
          <p:cNvSpPr>
            <a:spLocks noChangeArrowheads="1"/>
          </p:cNvSpPr>
          <p:nvPr/>
        </p:nvSpPr>
        <p:spPr bwMode="auto">
          <a:xfrm>
            <a:off x="7524750" y="20605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125 000</a:t>
            </a:r>
          </a:p>
        </p:txBody>
      </p:sp>
      <p:sp>
        <p:nvSpPr>
          <p:cNvPr id="31752"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31753"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31754"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31755"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31756"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31757"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31758" name="Group 19"/>
          <p:cNvGrpSpPr>
            <a:grpSpLocks/>
          </p:cNvGrpSpPr>
          <p:nvPr/>
        </p:nvGrpSpPr>
        <p:grpSpPr bwMode="auto">
          <a:xfrm>
            <a:off x="3995738" y="188913"/>
            <a:ext cx="1079500" cy="1008062"/>
            <a:chOff x="2517" y="119"/>
            <a:chExt cx="680" cy="635"/>
          </a:xfrm>
        </p:grpSpPr>
        <p:sp>
          <p:nvSpPr>
            <p:cNvPr id="31760" name="Oval 20"/>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31761" name="Picture 21"/>
            <p:cNvPicPr>
              <a:picLocks noChangeAspect="1" noChangeArrowheads="1"/>
            </p:cNvPicPr>
            <p:nvPr/>
          </p:nvPicPr>
          <p:blipFill>
            <a:blip r:embed="rId2"/>
            <a:srcRect/>
            <a:stretch>
              <a:fillRect/>
            </a:stretch>
          </p:blipFill>
          <p:spPr bwMode="auto">
            <a:xfrm>
              <a:off x="2789" y="210"/>
              <a:ext cx="195" cy="317"/>
            </a:xfrm>
            <a:prstGeom prst="rect">
              <a:avLst/>
            </a:prstGeom>
            <a:noFill/>
            <a:ln w="9525">
              <a:noFill/>
              <a:miter lim="800000"/>
              <a:headEnd/>
              <a:tailEnd/>
            </a:ln>
          </p:spPr>
        </p:pic>
        <p:pic>
          <p:nvPicPr>
            <p:cNvPr id="31762" name="Picture 22"/>
            <p:cNvPicPr>
              <a:picLocks noChangeAspect="1" noChangeArrowheads="1"/>
            </p:cNvPicPr>
            <p:nvPr/>
          </p:nvPicPr>
          <p:blipFill>
            <a:blip r:embed="rId3"/>
            <a:srcRect/>
            <a:stretch>
              <a:fillRect/>
            </a:stretch>
          </p:blipFill>
          <p:spPr bwMode="auto">
            <a:xfrm>
              <a:off x="2608" y="255"/>
              <a:ext cx="172" cy="348"/>
            </a:xfrm>
            <a:prstGeom prst="rect">
              <a:avLst/>
            </a:prstGeom>
            <a:noFill/>
            <a:ln w="9525">
              <a:noFill/>
              <a:miter lim="800000"/>
              <a:headEnd/>
              <a:tailEnd/>
            </a:ln>
          </p:spPr>
        </p:pic>
        <p:pic>
          <p:nvPicPr>
            <p:cNvPr id="31763" name="Picture 23"/>
            <p:cNvPicPr>
              <a:picLocks noChangeAspect="1" noChangeArrowheads="1"/>
            </p:cNvPicPr>
            <p:nvPr/>
          </p:nvPicPr>
          <p:blipFill>
            <a:blip r:embed="rId3"/>
            <a:srcRect/>
            <a:stretch>
              <a:fillRect/>
            </a:stretch>
          </p:blipFill>
          <p:spPr bwMode="auto">
            <a:xfrm>
              <a:off x="2971" y="255"/>
              <a:ext cx="172" cy="348"/>
            </a:xfrm>
            <a:prstGeom prst="rect">
              <a:avLst/>
            </a:prstGeom>
            <a:noFill/>
            <a:ln w="9525">
              <a:noFill/>
              <a:miter lim="800000"/>
              <a:headEnd/>
              <a:tailEnd/>
            </a:ln>
          </p:spPr>
        </p:pic>
      </p:grpSp>
      <p:pic>
        <p:nvPicPr>
          <p:cNvPr id="31759" name="Picture 24"/>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0404" y="1263650"/>
            <a:ext cx="2332619" cy="292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AutoShape 3"/>
          <p:cNvSpPr>
            <a:spLocks noChangeArrowheads="1"/>
          </p:cNvSpPr>
          <p:nvPr/>
        </p:nvSpPr>
        <p:spPr bwMode="auto">
          <a:xfrm>
            <a:off x="2195737" y="1263650"/>
            <a:ext cx="5112567" cy="2669406"/>
          </a:xfrm>
          <a:prstGeom prst="wedgeRoundRectCallout">
            <a:avLst>
              <a:gd name="adj1" fmla="val -63842"/>
              <a:gd name="adj2" fmla="val 15063"/>
              <a:gd name="adj3" fmla="val 16667"/>
            </a:avLst>
          </a:prstGeom>
          <a:solidFill>
            <a:srgbClr val="CCFFFF"/>
          </a:solidFill>
          <a:ln w="9525">
            <a:solidFill>
              <a:schemeClr val="tx1"/>
            </a:solidFill>
            <a:miter lim="800000"/>
            <a:headEnd/>
            <a:tailEnd/>
          </a:ln>
        </p:spPr>
        <p:txBody>
          <a:bodyPr/>
          <a:lstStyle/>
          <a:p>
            <a:pPr algn="ctr"/>
            <a:r>
              <a:rPr lang="en-US" sz="2000" b="1" dirty="0"/>
              <a:t>There are some states in USA which use </a:t>
            </a:r>
            <a:r>
              <a:rPr lang="en-US" sz="2000" b="1" dirty="0" smtClean="0"/>
              <a:t>this bird </a:t>
            </a:r>
            <a:r>
              <a:rPr lang="en-US" sz="2000" b="1" dirty="0"/>
              <a:t>as the official state bird. They are Tennessee, Mississippi, Florida, Arkansas and Texas</a:t>
            </a:r>
            <a:r>
              <a:rPr lang="en-US" sz="2000" b="1" dirty="0" smtClean="0"/>
              <a:t>.</a:t>
            </a:r>
          </a:p>
          <a:p>
            <a:pPr algn="ctr"/>
            <a:r>
              <a:rPr lang="en-US" sz="2000" b="1" dirty="0"/>
              <a:t>The unique feature that a mockingbird has is on the sound. It can imitate many sounds such as the barking dogs and sirens. </a:t>
            </a:r>
            <a:endParaRPr lang="en-US" sz="2000" b="1" dirty="0" smtClean="0"/>
          </a:p>
          <a:p>
            <a:pPr algn="ctr"/>
            <a:endParaRPr lang="ru-RU" sz="2000" b="1" dirty="0"/>
          </a:p>
        </p:txBody>
      </p:sp>
      <p:sp>
        <p:nvSpPr>
          <p:cNvPr id="32772"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32773" name="AutoShape 5">
            <a:hlinkClick r:id="rId3" action="ppaction://hlinksldjump"/>
          </p:cNvPr>
          <p:cNvSpPr>
            <a:spLocks noChangeArrowheads="1"/>
          </p:cNvSpPr>
          <p:nvPr/>
        </p:nvSpPr>
        <p:spPr bwMode="auto">
          <a:xfrm>
            <a:off x="4413250" y="5661025"/>
            <a:ext cx="2895054"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en-US" b="1" dirty="0" smtClean="0"/>
              <a:t>Cuckoo</a:t>
            </a:r>
            <a:endParaRPr lang="ru-RU" b="1" dirty="0"/>
          </a:p>
        </p:txBody>
      </p:sp>
      <p:sp>
        <p:nvSpPr>
          <p:cNvPr id="41990" name="AutoShape 6">
            <a:hlinkClick r:id="rId3" action="ppaction://hlinksldjump"/>
          </p:cNvPr>
          <p:cNvSpPr>
            <a:spLocks noChangeArrowheads="1"/>
          </p:cNvSpPr>
          <p:nvPr/>
        </p:nvSpPr>
        <p:spPr bwMode="auto">
          <a:xfrm>
            <a:off x="323850" y="5661025"/>
            <a:ext cx="3671888"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en-US" b="1" dirty="0" smtClean="0"/>
              <a:t>Flycatcher</a:t>
            </a:r>
            <a:endParaRPr lang="ru-RU" b="1" dirty="0"/>
          </a:p>
        </p:txBody>
      </p:sp>
      <p:sp>
        <p:nvSpPr>
          <p:cNvPr id="41991" name="AutoShape 7">
            <a:hlinkClick r:id="rId3" action="ppaction://hlinksldjump"/>
          </p:cNvPr>
          <p:cNvSpPr>
            <a:spLocks noChangeArrowheads="1"/>
          </p:cNvSpPr>
          <p:nvPr/>
        </p:nvSpPr>
        <p:spPr bwMode="auto">
          <a:xfrm>
            <a:off x="4413250" y="4472781"/>
            <a:ext cx="2895053"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smtClean="0"/>
              <a:t>В</a:t>
            </a:r>
            <a:r>
              <a:rPr lang="en-US" b="1" dirty="0" smtClean="0"/>
              <a:t>   Siskin </a:t>
            </a:r>
            <a:endParaRPr lang="ru-RU" b="1" dirty="0"/>
          </a:p>
        </p:txBody>
      </p:sp>
      <p:sp>
        <p:nvSpPr>
          <p:cNvPr id="32776" name="AutoShape 8">
            <a:hlinkClick r:id="rId4" action="ppaction://hlinksldjump"/>
          </p:cNvPr>
          <p:cNvSpPr>
            <a:spLocks noChangeArrowheads="1"/>
          </p:cNvSpPr>
          <p:nvPr/>
        </p:nvSpPr>
        <p:spPr bwMode="auto">
          <a:xfrm>
            <a:off x="335682" y="4472781"/>
            <a:ext cx="3660056"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smtClean="0"/>
              <a:t>А</a:t>
            </a:r>
            <a:r>
              <a:rPr lang="en-US" b="1" dirty="0"/>
              <a:t>  Mockingbird </a:t>
            </a:r>
          </a:p>
        </p:txBody>
      </p:sp>
      <p:sp>
        <p:nvSpPr>
          <p:cNvPr id="32777" name="AutoShape 9"/>
          <p:cNvSpPr>
            <a:spLocks noChangeArrowheads="1"/>
          </p:cNvSpPr>
          <p:nvPr/>
        </p:nvSpPr>
        <p:spPr bwMode="auto">
          <a:xfrm>
            <a:off x="7524750" y="7651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500 000</a:t>
            </a:r>
          </a:p>
        </p:txBody>
      </p:sp>
      <p:sp>
        <p:nvSpPr>
          <p:cNvPr id="32778"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32779" name="AutoShape 11"/>
          <p:cNvSpPr>
            <a:spLocks noChangeArrowheads="1"/>
          </p:cNvSpPr>
          <p:nvPr/>
        </p:nvSpPr>
        <p:spPr bwMode="auto">
          <a:xfrm>
            <a:off x="7524750" y="14128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250 000</a:t>
            </a:r>
          </a:p>
        </p:txBody>
      </p:sp>
      <p:sp>
        <p:nvSpPr>
          <p:cNvPr id="32780" name="AutoShape 12"/>
          <p:cNvSpPr>
            <a:spLocks noChangeArrowheads="1"/>
          </p:cNvSpPr>
          <p:nvPr/>
        </p:nvSpPr>
        <p:spPr bwMode="auto">
          <a:xfrm>
            <a:off x="7524750" y="2060575"/>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125 000</a:t>
            </a:r>
          </a:p>
        </p:txBody>
      </p:sp>
      <p:sp>
        <p:nvSpPr>
          <p:cNvPr id="32781" name="AutoShape 13"/>
          <p:cNvSpPr>
            <a:spLocks noChangeArrowheads="1"/>
          </p:cNvSpPr>
          <p:nvPr/>
        </p:nvSpPr>
        <p:spPr bwMode="auto">
          <a:xfrm>
            <a:off x="7524750" y="2708275"/>
            <a:ext cx="1439863" cy="431800"/>
          </a:xfrm>
          <a:prstGeom prst="roundRect">
            <a:avLst>
              <a:gd name="adj" fmla="val 16667"/>
            </a:avLst>
          </a:prstGeom>
          <a:solidFill>
            <a:srgbClr val="FFCCFF"/>
          </a:solidFill>
          <a:ln w="38100">
            <a:solidFill>
              <a:srgbClr val="FF0066"/>
            </a:solidFill>
            <a:round/>
            <a:headEnd/>
            <a:tailEnd/>
          </a:ln>
        </p:spPr>
        <p:txBody>
          <a:bodyPr wrap="none" anchor="ctr"/>
          <a:lstStyle/>
          <a:p>
            <a:pPr algn="ctr"/>
            <a:r>
              <a:rPr lang="ru-RU" sz="2400" b="1">
                <a:solidFill>
                  <a:srgbClr val="FF0000"/>
                </a:solidFill>
              </a:rPr>
              <a:t>100 000</a:t>
            </a:r>
          </a:p>
        </p:txBody>
      </p:sp>
      <p:sp>
        <p:nvSpPr>
          <p:cNvPr id="32782" name="AutoShape 14"/>
          <p:cNvSpPr>
            <a:spLocks noChangeArrowheads="1"/>
          </p:cNvSpPr>
          <p:nvPr/>
        </p:nvSpPr>
        <p:spPr bwMode="auto">
          <a:xfrm>
            <a:off x="7524750" y="33575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50 000</a:t>
            </a:r>
          </a:p>
        </p:txBody>
      </p:sp>
      <p:sp>
        <p:nvSpPr>
          <p:cNvPr id="32783" name="AutoShape 15"/>
          <p:cNvSpPr>
            <a:spLocks noChangeArrowheads="1"/>
          </p:cNvSpPr>
          <p:nvPr/>
        </p:nvSpPr>
        <p:spPr bwMode="auto">
          <a:xfrm>
            <a:off x="7524750" y="407670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5 000</a:t>
            </a:r>
          </a:p>
        </p:txBody>
      </p:sp>
      <p:sp>
        <p:nvSpPr>
          <p:cNvPr id="32784" name="AutoShape 16"/>
          <p:cNvSpPr>
            <a:spLocks noChangeArrowheads="1"/>
          </p:cNvSpPr>
          <p:nvPr/>
        </p:nvSpPr>
        <p:spPr bwMode="auto">
          <a:xfrm>
            <a:off x="7524750" y="4652963"/>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1000</a:t>
            </a:r>
          </a:p>
        </p:txBody>
      </p:sp>
      <p:sp>
        <p:nvSpPr>
          <p:cNvPr id="32785" name="AutoShape 17"/>
          <p:cNvSpPr>
            <a:spLocks noChangeArrowheads="1"/>
          </p:cNvSpPr>
          <p:nvPr/>
        </p:nvSpPr>
        <p:spPr bwMode="auto">
          <a:xfrm>
            <a:off x="7524750" y="5373688"/>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500</a:t>
            </a:r>
          </a:p>
        </p:txBody>
      </p:sp>
      <p:sp>
        <p:nvSpPr>
          <p:cNvPr id="42002"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32787" name="Group 20"/>
          <p:cNvGrpSpPr>
            <a:grpSpLocks/>
          </p:cNvGrpSpPr>
          <p:nvPr/>
        </p:nvGrpSpPr>
        <p:grpSpPr bwMode="auto">
          <a:xfrm>
            <a:off x="3995738" y="188913"/>
            <a:ext cx="1079500" cy="1008062"/>
            <a:chOff x="2517" y="119"/>
            <a:chExt cx="680" cy="635"/>
          </a:xfrm>
        </p:grpSpPr>
        <p:sp>
          <p:nvSpPr>
            <p:cNvPr id="32790" name="Oval 21"/>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32791" name="Picture 22"/>
            <p:cNvPicPr>
              <a:picLocks noChangeAspect="1" noChangeArrowheads="1"/>
            </p:cNvPicPr>
            <p:nvPr/>
          </p:nvPicPr>
          <p:blipFill>
            <a:blip r:embed="rId5"/>
            <a:srcRect/>
            <a:stretch>
              <a:fillRect/>
            </a:stretch>
          </p:blipFill>
          <p:spPr bwMode="auto">
            <a:xfrm>
              <a:off x="2789" y="210"/>
              <a:ext cx="195" cy="317"/>
            </a:xfrm>
            <a:prstGeom prst="rect">
              <a:avLst/>
            </a:prstGeom>
            <a:noFill/>
            <a:ln w="9525">
              <a:noFill/>
              <a:miter lim="800000"/>
              <a:headEnd/>
              <a:tailEnd/>
            </a:ln>
          </p:spPr>
        </p:pic>
        <p:pic>
          <p:nvPicPr>
            <p:cNvPr id="32792" name="Picture 23"/>
            <p:cNvPicPr>
              <a:picLocks noChangeAspect="1" noChangeArrowheads="1"/>
            </p:cNvPicPr>
            <p:nvPr/>
          </p:nvPicPr>
          <p:blipFill>
            <a:blip r:embed="rId6"/>
            <a:srcRect/>
            <a:stretch>
              <a:fillRect/>
            </a:stretch>
          </p:blipFill>
          <p:spPr bwMode="auto">
            <a:xfrm>
              <a:off x="2608" y="255"/>
              <a:ext cx="172" cy="348"/>
            </a:xfrm>
            <a:prstGeom prst="rect">
              <a:avLst/>
            </a:prstGeom>
            <a:noFill/>
            <a:ln w="9525">
              <a:noFill/>
              <a:miter lim="800000"/>
              <a:headEnd/>
              <a:tailEnd/>
            </a:ln>
          </p:spPr>
        </p:pic>
        <p:pic>
          <p:nvPicPr>
            <p:cNvPr id="32793" name="Picture 24"/>
            <p:cNvPicPr>
              <a:picLocks noChangeAspect="1" noChangeArrowheads="1"/>
            </p:cNvPicPr>
            <p:nvPr/>
          </p:nvPicPr>
          <p:blipFill>
            <a:blip r:embed="rId6"/>
            <a:srcRect/>
            <a:stretch>
              <a:fillRect/>
            </a:stretch>
          </p:blipFill>
          <p:spPr bwMode="auto">
            <a:xfrm>
              <a:off x="2971" y="255"/>
              <a:ext cx="172" cy="348"/>
            </a:xfrm>
            <a:prstGeom prst="rect">
              <a:avLst/>
            </a:prstGeom>
            <a:noFill/>
            <a:ln w="9525">
              <a:noFill/>
              <a:miter lim="800000"/>
              <a:headEnd/>
              <a:tailEnd/>
            </a:ln>
          </p:spPr>
        </p:pic>
      </p:grpSp>
      <p:pic>
        <p:nvPicPr>
          <p:cNvPr id="32788" name="Picture 25"/>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pic>
        <p:nvPicPr>
          <p:cNvPr id="32789" name="Picture 26"/>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200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199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1991"/>
                                        </p:tgtEl>
                                        <p:attrNameLst>
                                          <p:attrName>style.visibility</p:attrName>
                                        </p:attrNameLst>
                                      </p:cBhvr>
                                      <p:to>
                                        <p:strVal val="hidden"/>
                                      </p:to>
                                    </p:set>
                                  </p:childTnLst>
                                </p:cTn>
                              </p:par>
                            </p:childTnLst>
                          </p:cTn>
                        </p:par>
                      </p:childTnLst>
                    </p:cTn>
                  </p:par>
                </p:childTnLst>
              </p:cTn>
              <p:nextCondLst>
                <p:cond evt="onClick" delay="0">
                  <p:tgtEl>
                    <p:spTgt spid="42002"/>
                  </p:tgtEl>
                </p:cond>
              </p:nextCondLst>
            </p:seq>
          </p:childTnLst>
        </p:cTn>
      </p:par>
    </p:tnLst>
    <p:bldLst>
      <p:bldP spid="41990" grpId="0" animBg="1"/>
      <p:bldP spid="419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33797" name="Picture 5"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33798" name="Picture 6"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33799" name="Picture 7"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33800" name="AutoShape 8"/>
          <p:cNvSpPr>
            <a:spLocks noChangeArrowheads="1"/>
          </p:cNvSpPr>
          <p:nvPr/>
        </p:nvSpPr>
        <p:spPr bwMode="auto">
          <a:xfrm>
            <a:off x="1680368" y="547687"/>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33801" name="WordArt 9"/>
          <p:cNvSpPr>
            <a:spLocks noChangeArrowheads="1" noChangeShapeType="1" noTextEdit="1"/>
          </p:cNvSpPr>
          <p:nvPr/>
        </p:nvSpPr>
        <p:spPr bwMode="auto">
          <a:xfrm>
            <a:off x="3230561" y="764948"/>
            <a:ext cx="2682875" cy="31432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r>
              <a:rPr lang="ru-RU" sz="3600" b="1" kern="10" dirty="0" smtClean="0">
                <a:ln w="19050">
                  <a:solidFill>
                    <a:srgbClr val="000000"/>
                  </a:solidFill>
                  <a:round/>
                  <a:headEnd/>
                  <a:tailEnd/>
                </a:ln>
                <a:solidFill>
                  <a:srgbClr val="FF0000"/>
                </a:solidFill>
                <a:latin typeface="Arial"/>
                <a:cs typeface="Arial"/>
              </a:rPr>
              <a:t>!</a:t>
            </a:r>
            <a:endParaRPr lang="ru-RU" sz="3600" b="1" kern="10" dirty="0">
              <a:ln w="19050">
                <a:solidFill>
                  <a:srgbClr val="000000"/>
                </a:solidFill>
                <a:round/>
                <a:headEnd/>
                <a:tailEnd/>
              </a:ln>
              <a:solidFill>
                <a:srgbClr val="FF0000"/>
              </a:solidFill>
              <a:latin typeface="Arial"/>
              <a:cs typeface="Arial"/>
            </a:endParaRPr>
          </a:p>
        </p:txBody>
      </p:sp>
      <p:sp>
        <p:nvSpPr>
          <p:cNvPr id="47114" name="WordArt 10"/>
          <p:cNvSpPr>
            <a:spLocks noChangeArrowheads="1" noChangeShapeType="1" noTextEdit="1"/>
          </p:cNvSpPr>
          <p:nvPr/>
        </p:nvSpPr>
        <p:spPr bwMode="auto">
          <a:xfrm>
            <a:off x="411824" y="1772816"/>
            <a:ext cx="8165578" cy="72122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FFFF"/>
                </a:solidFill>
                <a:latin typeface="Arial"/>
                <a:cs typeface="Arial"/>
              </a:rPr>
              <a:t>You are a Millionaire!</a:t>
            </a:r>
            <a:endParaRPr lang="ru-RU" sz="3600" b="1" kern="10" dirty="0">
              <a:ln w="19050">
                <a:solidFill>
                  <a:srgbClr val="000000"/>
                </a:solidFill>
                <a:round/>
                <a:headEnd/>
                <a:tailEnd/>
              </a:ln>
              <a:solidFill>
                <a:srgbClr val="FFFFFF"/>
              </a:solidFill>
              <a:latin typeface="Arial"/>
              <a:cs typeface="Aria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72" y="2755492"/>
            <a:ext cx="3557388" cy="3336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317766"/>
            <a:ext cx="2016224" cy="277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5000">
    <p:sndAc>
      <p:stSnd>
        <p:snd r:embed="rId2" name="NEX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251520" y="1772816"/>
            <a:ext cx="8712968" cy="3484340"/>
          </a:xfrm>
          <a:prstGeom prst="rect">
            <a:avLst/>
          </a:prstGeom>
        </p:spPr>
        <p:txBody>
          <a:bodyPr wrap="none" fromWordArt="1">
            <a:prstTxWarp prst="textPlain">
              <a:avLst>
                <a:gd name="adj" fmla="val 50335"/>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cs typeface="Arial"/>
              </a:rPr>
              <a:t>The End</a:t>
            </a:r>
            <a:endParaRPr lang="en-US" sz="3600" b="1" kern="1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cs typeface="Arial"/>
            </a:endParaRPr>
          </a:p>
          <a:p>
            <a:pPr algn="ctr"/>
            <a:endPar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a:endParaRPr>
          </a:p>
          <a:p>
            <a:pPr algn="ctr"/>
            <a:r>
              <a:rPr lang="en-US" sz="3600" kern="10" dirty="0">
                <a:solidFill>
                  <a:srgbClr val="FF0000"/>
                </a:solidFill>
                <a:latin typeface="Arial Black" panose="020B0A04020102020204" pitchFamily="34" charset="0"/>
                <a:cs typeface="Arial"/>
              </a:rPr>
              <a:t>Hooray </a:t>
            </a:r>
            <a:r>
              <a:rPr lang="en-US" sz="3600" kern="10" dirty="0" smtClean="0">
                <a:solidFill>
                  <a:srgbClr val="FF0000"/>
                </a:solidFill>
                <a:latin typeface="Arial Black" panose="020B0A04020102020204" pitchFamily="34" charset="0"/>
                <a:cs typeface="Arial"/>
              </a:rPr>
              <a:t>For</a:t>
            </a:r>
            <a:r>
              <a:rPr lang="en-US" sz="3600" kern="10" dirty="0" smtClean="0">
                <a:solidFill>
                  <a:srgbClr val="FF0000"/>
                </a:solidFill>
                <a:latin typeface="Arial Black" panose="020B0A04020102020204" pitchFamily="34" charset="0"/>
                <a:cs typeface="Arial"/>
              </a:rPr>
              <a:t> </a:t>
            </a:r>
            <a:r>
              <a:rPr lang="en-US" sz="3600" kern="10" dirty="0">
                <a:solidFill>
                  <a:srgbClr val="FF0000"/>
                </a:solidFill>
                <a:latin typeface="Arial Black" panose="020B0A04020102020204" pitchFamily="34" charset="0"/>
                <a:cs typeface="Arial"/>
              </a:rPr>
              <a:t>the Winner</a:t>
            </a:r>
            <a:r>
              <a:rPr lang="en-US" sz="3600" kern="10" dirty="0" smtClean="0">
                <a:solidFill>
                  <a:srgbClr val="FF0000"/>
                </a:solidFill>
                <a:latin typeface="Arial Black" panose="020B0A04020102020204" pitchFamily="34" charset="0"/>
                <a:cs typeface="Arial"/>
              </a:rPr>
              <a:t>!</a:t>
            </a:r>
          </a:p>
          <a:p>
            <a:pPr algn="ctr"/>
            <a:endParaRPr lang="en-US" sz="3600" kern="10" dirty="0" smtClean="0">
              <a:solidFill>
                <a:srgbClr val="FF0000"/>
              </a:solidFill>
              <a:latin typeface="Arial Black" panose="020B0A04020102020204" pitchFamily="34" charset="0"/>
              <a:cs typeface="Arial"/>
            </a:endParaRPr>
          </a:p>
          <a:p>
            <a:pPr algn="ctr"/>
            <a:r>
              <a:rPr lang="en-US" sz="3600" kern="10" dirty="0" smtClean="0">
                <a:solidFill>
                  <a:srgbClr val="FFFF00"/>
                </a:solidFill>
                <a:latin typeface="Arial Black" panose="020B0A04020102020204" pitchFamily="34" charset="0"/>
                <a:cs typeface="Arial"/>
              </a:rPr>
              <a:t>See YOU!</a:t>
            </a:r>
            <a:endParaRPr lang="ru-RU" sz="3600" kern="10" dirty="0">
              <a:solidFill>
                <a:srgbClr val="FFFF00"/>
              </a:solidFill>
              <a:latin typeface="Arial Black" panose="020B0A04020102020204" pitchFamily="34" charset="0"/>
              <a:cs typeface="Aria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3492500" y="260350"/>
            <a:ext cx="5472113" cy="3168650"/>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Очень жаль!</a:t>
            </a:r>
          </a:p>
          <a:p>
            <a:pPr algn="ctr"/>
            <a:r>
              <a:rPr lang="ru-RU" sz="3600" b="1" kern="10">
                <a:ln w="19050">
                  <a:solidFill>
                    <a:srgbClr val="000000"/>
                  </a:solidFill>
                  <a:round/>
                  <a:headEnd/>
                  <a:tailEnd/>
                </a:ln>
                <a:solidFill>
                  <a:srgbClr val="FFFF00"/>
                </a:solidFill>
                <a:latin typeface="Arial"/>
                <a:cs typeface="Arial"/>
              </a:rPr>
              <a:t> Вы покидаете игру</a:t>
            </a:r>
          </a:p>
          <a:p>
            <a:pPr algn="ctr"/>
            <a:r>
              <a:rPr lang="ru-RU" sz="3600" b="1" kern="10">
                <a:ln w="19050">
                  <a:solidFill>
                    <a:srgbClr val="000000"/>
                  </a:solidFill>
                  <a:round/>
                  <a:headEnd/>
                  <a:tailEnd/>
                </a:ln>
                <a:solidFill>
                  <a:srgbClr val="FFFF00"/>
                </a:solidFill>
                <a:latin typeface="Arial"/>
                <a:cs typeface="Arial"/>
              </a:rPr>
              <a:t> без выигрыша.</a:t>
            </a:r>
          </a:p>
        </p:txBody>
      </p:sp>
      <p:pic>
        <p:nvPicPr>
          <p:cNvPr id="8200" name="Picture 8"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8202" name="Picture 10"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8205" name="Text Box 13"/>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8210" name="Text Box 18"/>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3492500" y="260350"/>
            <a:ext cx="5472113" cy="3168650"/>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Очень жаль!</a:t>
            </a:r>
          </a:p>
          <a:p>
            <a:pPr algn="ctr"/>
            <a:r>
              <a:rPr lang="ru-RU" sz="3600" b="1" kern="10">
                <a:ln w="19050">
                  <a:solidFill>
                    <a:srgbClr val="000000"/>
                  </a:solidFill>
                  <a:round/>
                  <a:headEnd/>
                  <a:tailEnd/>
                </a:ln>
                <a:solidFill>
                  <a:srgbClr val="FFFF00"/>
                </a:solidFill>
                <a:latin typeface="Arial"/>
                <a:cs typeface="Arial"/>
              </a:rPr>
              <a:t> Вы покидаете игру</a:t>
            </a:r>
          </a:p>
          <a:p>
            <a:pPr algn="ctr"/>
            <a:r>
              <a:rPr lang="ru-RU" sz="3600" b="1" kern="10">
                <a:ln w="19050">
                  <a:solidFill>
                    <a:srgbClr val="000000"/>
                  </a:solidFill>
                  <a:round/>
                  <a:headEnd/>
                  <a:tailEnd/>
                </a:ln>
                <a:solidFill>
                  <a:srgbClr val="FFFF00"/>
                </a:solidFill>
                <a:latin typeface="Arial"/>
                <a:cs typeface="Arial"/>
              </a:rPr>
              <a:t> без выигрыша.</a:t>
            </a:r>
          </a:p>
        </p:txBody>
      </p:sp>
      <p:pic>
        <p:nvPicPr>
          <p:cNvPr id="68611" name="Picture 3"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68612" name="Picture 4"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68614" name="Text Box 6"/>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68616" name="Text Box 8"/>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p:cNvSpPr>
            <a:spLocks noChangeArrowheads="1" noChangeShapeType="1" noTextEdit="1"/>
          </p:cNvSpPr>
          <p:nvPr/>
        </p:nvSpPr>
        <p:spPr bwMode="auto">
          <a:xfrm>
            <a:off x="3492500" y="260350"/>
            <a:ext cx="5472113" cy="3168650"/>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Очень жаль!</a:t>
            </a:r>
          </a:p>
          <a:p>
            <a:pPr algn="ctr"/>
            <a:r>
              <a:rPr lang="ru-RU" sz="3600" b="1" kern="10">
                <a:ln w="19050">
                  <a:solidFill>
                    <a:srgbClr val="000000"/>
                  </a:solidFill>
                  <a:round/>
                  <a:headEnd/>
                  <a:tailEnd/>
                </a:ln>
                <a:solidFill>
                  <a:srgbClr val="FFFF00"/>
                </a:solidFill>
                <a:latin typeface="Arial"/>
                <a:cs typeface="Arial"/>
              </a:rPr>
              <a:t> Вы покидаете игру</a:t>
            </a:r>
          </a:p>
          <a:p>
            <a:pPr algn="ctr"/>
            <a:r>
              <a:rPr lang="ru-RU" sz="3600" b="1" kern="10">
                <a:ln w="19050">
                  <a:solidFill>
                    <a:srgbClr val="000000"/>
                  </a:solidFill>
                  <a:round/>
                  <a:headEnd/>
                  <a:tailEnd/>
                </a:ln>
                <a:solidFill>
                  <a:srgbClr val="FFFF00"/>
                </a:solidFill>
                <a:latin typeface="Arial"/>
                <a:cs typeface="Arial"/>
              </a:rPr>
              <a:t> без выигрыша.</a:t>
            </a:r>
          </a:p>
        </p:txBody>
      </p:sp>
      <p:pic>
        <p:nvPicPr>
          <p:cNvPr id="69635" name="Picture 3"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69636" name="Picture 4"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69638" name="Text Box 6"/>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69640" name="Text Box 8"/>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67588" name="Picture 4"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67590" name="Text Box 6"/>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38918" name="WordArt 2"/>
          <p:cNvSpPr>
            <a:spLocks noChangeArrowheads="1" noChangeShapeType="1" noTextEdit="1"/>
          </p:cNvSpPr>
          <p:nvPr/>
        </p:nvSpPr>
        <p:spPr bwMode="auto">
          <a:xfrm>
            <a:off x="3311525" y="1412875"/>
            <a:ext cx="5832475" cy="16557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Ваш выигрыш составил </a:t>
            </a:r>
          </a:p>
          <a:p>
            <a:pPr algn="ctr"/>
            <a:r>
              <a:rPr lang="ru-RU" sz="3600" b="1" kern="10">
                <a:ln w="19050">
                  <a:solidFill>
                    <a:srgbClr val="000000"/>
                  </a:solidFill>
                  <a:round/>
                  <a:headEnd/>
                  <a:tailEnd/>
                </a:ln>
                <a:solidFill>
                  <a:srgbClr val="FFFF00"/>
                </a:solidFill>
                <a:latin typeface="Arial"/>
                <a:cs typeface="Arial"/>
              </a:rPr>
              <a:t>1 000 рублей.</a:t>
            </a:r>
          </a:p>
        </p:txBody>
      </p:sp>
      <p:sp>
        <p:nvSpPr>
          <p:cNvPr id="38919" name="WordArt 8"/>
          <p:cNvSpPr>
            <a:spLocks noChangeArrowheads="1" noChangeShapeType="1" noTextEdit="1"/>
          </p:cNvSpPr>
          <p:nvPr/>
        </p:nvSpPr>
        <p:spPr bwMode="auto">
          <a:xfrm>
            <a:off x="3022600" y="476250"/>
            <a:ext cx="6121400" cy="7921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Вы покидаете игру.</a:t>
            </a:r>
          </a:p>
        </p:txBody>
      </p:sp>
      <p:sp>
        <p:nvSpPr>
          <p:cNvPr id="67593" name="Text Box 9"/>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9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5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74755" name="Picture 3"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74757" name="Text Box 5"/>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39942" name="WordArt 7"/>
          <p:cNvSpPr>
            <a:spLocks noChangeArrowheads="1" noChangeShapeType="1" noTextEdit="1"/>
          </p:cNvSpPr>
          <p:nvPr/>
        </p:nvSpPr>
        <p:spPr bwMode="auto">
          <a:xfrm>
            <a:off x="3311525" y="1412875"/>
            <a:ext cx="5832475" cy="16557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Ваш выигрыш составил </a:t>
            </a:r>
          </a:p>
          <a:p>
            <a:pPr algn="ctr"/>
            <a:r>
              <a:rPr lang="ru-RU" sz="3600" b="1" kern="10">
                <a:ln w="19050">
                  <a:solidFill>
                    <a:srgbClr val="000000"/>
                  </a:solidFill>
                  <a:round/>
                  <a:headEnd/>
                  <a:tailEnd/>
                </a:ln>
                <a:solidFill>
                  <a:srgbClr val="FFFF00"/>
                </a:solidFill>
                <a:latin typeface="Arial"/>
                <a:cs typeface="Arial"/>
              </a:rPr>
              <a:t>1 000 рублей.</a:t>
            </a:r>
          </a:p>
        </p:txBody>
      </p:sp>
      <p:sp>
        <p:nvSpPr>
          <p:cNvPr id="39943" name="WordArt 8"/>
          <p:cNvSpPr>
            <a:spLocks noChangeArrowheads="1" noChangeShapeType="1" noTextEdit="1"/>
          </p:cNvSpPr>
          <p:nvPr/>
        </p:nvSpPr>
        <p:spPr bwMode="auto">
          <a:xfrm>
            <a:off x="3022600" y="476250"/>
            <a:ext cx="6121400" cy="7921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Вы покидаете игру.</a:t>
            </a:r>
          </a:p>
        </p:txBody>
      </p:sp>
      <p:sp>
        <p:nvSpPr>
          <p:cNvPr id="74761" name="Text Box 9"/>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4"/>
          <p:cNvPicPr>
            <a:picLocks noChangeAspect="1" noChangeArrowheads="1"/>
          </p:cNvPicPr>
          <p:nvPr/>
        </p:nvPicPr>
        <p:blipFill>
          <a:blip r:embed="rId2"/>
          <a:srcRect/>
          <a:stretch>
            <a:fillRect/>
          </a:stretch>
        </p:blipFill>
        <p:spPr bwMode="auto">
          <a:xfrm>
            <a:off x="5364163" y="188913"/>
            <a:ext cx="1079500" cy="1074737"/>
          </a:xfrm>
          <a:prstGeom prst="rect">
            <a:avLst/>
          </a:prstGeom>
          <a:noFill/>
          <a:ln w="9525">
            <a:noFill/>
            <a:miter lim="800000"/>
            <a:headEnd/>
            <a:tailEnd/>
          </a:ln>
        </p:spPr>
      </p:pic>
      <p:sp>
        <p:nvSpPr>
          <p:cNvPr id="4100" name="AutoShape 53"/>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4101" name="AutoShape 67"/>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4102" name="AutoShape 68"/>
          <p:cNvSpPr>
            <a:spLocks noChangeArrowheads="1"/>
          </p:cNvSpPr>
          <p:nvPr/>
        </p:nvSpPr>
        <p:spPr bwMode="auto">
          <a:xfrm>
            <a:off x="7524750" y="594995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100</a:t>
            </a:r>
          </a:p>
        </p:txBody>
      </p:sp>
      <p:sp>
        <p:nvSpPr>
          <p:cNvPr id="4103" name="AutoShape 69"/>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4104" name="AutoShape 70"/>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4105" name="AutoShape 71"/>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4106" name="AutoShape 72"/>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4107" name="AutoShape 73"/>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4108" name="AutoShape 74"/>
          <p:cNvSpPr>
            <a:spLocks noChangeArrowheads="1"/>
          </p:cNvSpPr>
          <p:nvPr/>
        </p:nvSpPr>
        <p:spPr bwMode="auto">
          <a:xfrm>
            <a:off x="7524750" y="465296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1000</a:t>
            </a:r>
          </a:p>
        </p:txBody>
      </p:sp>
      <p:sp>
        <p:nvSpPr>
          <p:cNvPr id="4109" name="AutoShape 75"/>
          <p:cNvSpPr>
            <a:spLocks noChangeArrowheads="1"/>
          </p:cNvSpPr>
          <p:nvPr/>
        </p:nvSpPr>
        <p:spPr bwMode="auto">
          <a:xfrm>
            <a:off x="7524750" y="5373688"/>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a:t>
            </a:r>
          </a:p>
        </p:txBody>
      </p:sp>
      <p:sp>
        <p:nvSpPr>
          <p:cNvPr id="4110" name="Oval 77"/>
          <p:cNvSpPr>
            <a:spLocks noChangeArrowheads="1"/>
          </p:cNvSpPr>
          <p:nvPr/>
        </p:nvSpPr>
        <p:spPr bwMode="auto">
          <a:xfrm>
            <a:off x="2627313" y="188913"/>
            <a:ext cx="1079500" cy="1008062"/>
          </a:xfrm>
          <a:prstGeom prst="ellipse">
            <a:avLst/>
          </a:prstGeom>
          <a:solidFill>
            <a:schemeClr val="bg1"/>
          </a:solidFill>
          <a:ln w="28575">
            <a:solidFill>
              <a:schemeClr val="tx1"/>
            </a:solidFill>
            <a:round/>
            <a:headEnd/>
            <a:tailEnd/>
          </a:ln>
        </p:spPr>
        <p:txBody>
          <a:bodyPr wrap="none" anchor="ctr"/>
          <a:lstStyle/>
          <a:p>
            <a:pPr algn="ctr"/>
            <a:r>
              <a:rPr lang="ru-RU"/>
              <a:t>50/50</a:t>
            </a:r>
          </a:p>
        </p:txBody>
      </p:sp>
      <p:grpSp>
        <p:nvGrpSpPr>
          <p:cNvPr id="4111" name="Group 90"/>
          <p:cNvGrpSpPr>
            <a:grpSpLocks/>
          </p:cNvGrpSpPr>
          <p:nvPr/>
        </p:nvGrpSpPr>
        <p:grpSpPr bwMode="auto">
          <a:xfrm>
            <a:off x="3995738" y="188913"/>
            <a:ext cx="1079500" cy="1008062"/>
            <a:chOff x="2517" y="119"/>
            <a:chExt cx="680" cy="635"/>
          </a:xfrm>
        </p:grpSpPr>
        <p:sp>
          <p:nvSpPr>
            <p:cNvPr id="4112" name="Oval 78"/>
            <p:cNvSpPr>
              <a:spLocks noChangeArrowheads="1"/>
            </p:cNvSpPr>
            <p:nvPr/>
          </p:nvSpPr>
          <p:spPr bwMode="auto">
            <a:xfrm>
              <a:off x="2517" y="119"/>
              <a:ext cx="680" cy="635"/>
            </a:xfrm>
            <a:prstGeom prst="ellipse">
              <a:avLst/>
            </a:prstGeom>
            <a:solidFill>
              <a:schemeClr val="bg1"/>
            </a:solidFill>
            <a:ln w="9525">
              <a:solidFill>
                <a:schemeClr val="tx1"/>
              </a:solidFill>
              <a:round/>
              <a:headEnd/>
              <a:tailEnd/>
            </a:ln>
          </p:spPr>
          <p:txBody>
            <a:bodyPr wrap="none" anchor="ctr"/>
            <a:lstStyle/>
            <a:p>
              <a:endParaRPr lang="ru-RU"/>
            </a:p>
          </p:txBody>
        </p:sp>
        <p:pic>
          <p:nvPicPr>
            <p:cNvPr id="4113" name="Picture 85"/>
            <p:cNvPicPr>
              <a:picLocks noChangeAspect="1" noChangeArrowheads="1"/>
            </p:cNvPicPr>
            <p:nvPr/>
          </p:nvPicPr>
          <p:blipFill>
            <a:blip r:embed="rId3"/>
            <a:srcRect/>
            <a:stretch>
              <a:fillRect/>
            </a:stretch>
          </p:blipFill>
          <p:spPr bwMode="auto">
            <a:xfrm>
              <a:off x="2789" y="210"/>
              <a:ext cx="195" cy="317"/>
            </a:xfrm>
            <a:prstGeom prst="rect">
              <a:avLst/>
            </a:prstGeom>
            <a:noFill/>
            <a:ln w="9525">
              <a:noFill/>
              <a:miter lim="800000"/>
              <a:headEnd/>
              <a:tailEnd/>
            </a:ln>
          </p:spPr>
        </p:pic>
        <p:pic>
          <p:nvPicPr>
            <p:cNvPr id="4114" name="Picture 86"/>
            <p:cNvPicPr>
              <a:picLocks noChangeAspect="1" noChangeArrowheads="1"/>
            </p:cNvPicPr>
            <p:nvPr/>
          </p:nvPicPr>
          <p:blipFill>
            <a:blip r:embed="rId4"/>
            <a:srcRect/>
            <a:stretch>
              <a:fillRect/>
            </a:stretch>
          </p:blipFill>
          <p:spPr bwMode="auto">
            <a:xfrm>
              <a:off x="2608" y="255"/>
              <a:ext cx="172" cy="348"/>
            </a:xfrm>
            <a:prstGeom prst="rect">
              <a:avLst/>
            </a:prstGeom>
            <a:noFill/>
            <a:ln w="9525">
              <a:noFill/>
              <a:miter lim="800000"/>
              <a:headEnd/>
              <a:tailEnd/>
            </a:ln>
          </p:spPr>
        </p:pic>
        <p:pic>
          <p:nvPicPr>
            <p:cNvPr id="4115" name="Picture 88"/>
            <p:cNvPicPr>
              <a:picLocks noChangeAspect="1" noChangeArrowheads="1"/>
            </p:cNvPicPr>
            <p:nvPr/>
          </p:nvPicPr>
          <p:blipFill>
            <a:blip r:embed="rId4"/>
            <a:srcRect/>
            <a:stretch>
              <a:fillRect/>
            </a:stretch>
          </p:blipFill>
          <p:spPr bwMode="auto">
            <a:xfrm>
              <a:off x="2971" y="255"/>
              <a:ext cx="172" cy="348"/>
            </a:xfrm>
            <a:prstGeom prst="rect">
              <a:avLst/>
            </a:prstGeom>
            <a:noFill/>
            <a:ln w="9525">
              <a:noFill/>
              <a:miter lim="800000"/>
              <a:headEnd/>
              <a:tailEnd/>
            </a:ln>
          </p:spPr>
        </p:pic>
      </p:gr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00527" y="1479782"/>
            <a:ext cx="2226786" cy="317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73731" name="Picture 3"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73733" name="Text Box 5"/>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40966" name="WordArt 7"/>
          <p:cNvSpPr>
            <a:spLocks noChangeArrowheads="1" noChangeShapeType="1" noTextEdit="1"/>
          </p:cNvSpPr>
          <p:nvPr/>
        </p:nvSpPr>
        <p:spPr bwMode="auto">
          <a:xfrm>
            <a:off x="3311525" y="1412875"/>
            <a:ext cx="5832475" cy="16557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Ваш выигрыш составил </a:t>
            </a:r>
          </a:p>
          <a:p>
            <a:pPr algn="ctr"/>
            <a:r>
              <a:rPr lang="ru-RU" sz="3600" b="1" kern="10">
                <a:ln w="19050">
                  <a:solidFill>
                    <a:srgbClr val="000000"/>
                  </a:solidFill>
                  <a:round/>
                  <a:headEnd/>
                  <a:tailEnd/>
                </a:ln>
                <a:solidFill>
                  <a:srgbClr val="FFFF00"/>
                </a:solidFill>
                <a:latin typeface="Arial"/>
                <a:cs typeface="Arial"/>
              </a:rPr>
              <a:t>1 000 рублей.</a:t>
            </a:r>
          </a:p>
        </p:txBody>
      </p:sp>
      <p:sp>
        <p:nvSpPr>
          <p:cNvPr id="40967" name="WordArt 8"/>
          <p:cNvSpPr>
            <a:spLocks noChangeArrowheads="1" noChangeShapeType="1" noTextEdit="1"/>
          </p:cNvSpPr>
          <p:nvPr/>
        </p:nvSpPr>
        <p:spPr bwMode="auto">
          <a:xfrm>
            <a:off x="3022600" y="476250"/>
            <a:ext cx="6121400" cy="7921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Вы покидаете игру.</a:t>
            </a:r>
          </a:p>
        </p:txBody>
      </p:sp>
      <p:sp>
        <p:nvSpPr>
          <p:cNvPr id="73737" name="Text Box 9"/>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66564" name="Picture 4"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66566" name="Text Box 6"/>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41990" name="WordArt 2"/>
          <p:cNvSpPr>
            <a:spLocks noChangeArrowheads="1" noChangeShapeType="1" noTextEdit="1"/>
          </p:cNvSpPr>
          <p:nvPr/>
        </p:nvSpPr>
        <p:spPr bwMode="auto">
          <a:xfrm>
            <a:off x="2987675" y="2060575"/>
            <a:ext cx="5976938" cy="720725"/>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У Вас 100 000 рублей!</a:t>
            </a:r>
          </a:p>
        </p:txBody>
      </p:sp>
      <p:sp>
        <p:nvSpPr>
          <p:cNvPr id="41991" name="WordArt 8"/>
          <p:cNvSpPr>
            <a:spLocks noChangeArrowheads="1" noChangeShapeType="1" noTextEdit="1"/>
          </p:cNvSpPr>
          <p:nvPr/>
        </p:nvSpPr>
        <p:spPr bwMode="auto">
          <a:xfrm>
            <a:off x="3022600" y="476250"/>
            <a:ext cx="6121400" cy="7921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Вы покидаете игру.</a:t>
            </a:r>
          </a:p>
        </p:txBody>
      </p:sp>
      <p:sp>
        <p:nvSpPr>
          <p:cNvPr id="66569" name="Text Box 9"/>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75779" name="Picture 3"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75780" name="Text Box 4"/>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43014" name="WordArt 6"/>
          <p:cNvSpPr>
            <a:spLocks noChangeArrowheads="1" noChangeShapeType="1" noTextEdit="1"/>
          </p:cNvSpPr>
          <p:nvPr/>
        </p:nvSpPr>
        <p:spPr bwMode="auto">
          <a:xfrm>
            <a:off x="2987675" y="2060575"/>
            <a:ext cx="5976938" cy="720725"/>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У Вас 100 000 рублей!</a:t>
            </a:r>
          </a:p>
        </p:txBody>
      </p:sp>
      <p:sp>
        <p:nvSpPr>
          <p:cNvPr id="43015" name="WordArt 7"/>
          <p:cNvSpPr>
            <a:spLocks noChangeArrowheads="1" noChangeShapeType="1" noTextEdit="1"/>
          </p:cNvSpPr>
          <p:nvPr/>
        </p:nvSpPr>
        <p:spPr bwMode="auto">
          <a:xfrm>
            <a:off x="3022600" y="476250"/>
            <a:ext cx="6121400" cy="7921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Вы покидаете игру.</a:t>
            </a:r>
          </a:p>
        </p:txBody>
      </p:sp>
      <p:sp>
        <p:nvSpPr>
          <p:cNvPr id="75784" name="Text Box 8"/>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72707" name="Picture 3"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72709" name="Text Box 5"/>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44038" name="WordArt 7"/>
          <p:cNvSpPr>
            <a:spLocks noChangeArrowheads="1" noChangeShapeType="1" noTextEdit="1"/>
          </p:cNvSpPr>
          <p:nvPr/>
        </p:nvSpPr>
        <p:spPr bwMode="auto">
          <a:xfrm>
            <a:off x="2987675" y="2060575"/>
            <a:ext cx="5976938" cy="720725"/>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У Вас 100 000 рублей!</a:t>
            </a:r>
          </a:p>
        </p:txBody>
      </p:sp>
      <p:sp>
        <p:nvSpPr>
          <p:cNvPr id="44039" name="WordArt 8"/>
          <p:cNvSpPr>
            <a:spLocks noChangeArrowheads="1" noChangeShapeType="1" noTextEdit="1"/>
          </p:cNvSpPr>
          <p:nvPr/>
        </p:nvSpPr>
        <p:spPr bwMode="auto">
          <a:xfrm>
            <a:off x="3022600" y="476250"/>
            <a:ext cx="6121400" cy="7921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Вы покидаете игру.</a:t>
            </a:r>
          </a:p>
        </p:txBody>
      </p:sp>
      <p:sp>
        <p:nvSpPr>
          <p:cNvPr id="72713" name="Text Box 9"/>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3402">
            <a:hlinkClick r:id="rId3" action="ppaction://hlinksldjump"/>
          </p:cNvPr>
          <p:cNvPicPr>
            <a:picLocks noChangeAspect="1" noChangeArrowheads="1" noCrop="1"/>
          </p:cNvPicPr>
          <p:nvPr/>
        </p:nvPicPr>
        <p:blipFill>
          <a:blip r:embed="rId4"/>
          <a:srcRect/>
          <a:stretch>
            <a:fillRect/>
          </a:stretch>
        </p:blipFill>
        <p:spPr bwMode="auto">
          <a:xfrm>
            <a:off x="755650" y="5084763"/>
            <a:ext cx="1655763" cy="950912"/>
          </a:xfrm>
          <a:prstGeom prst="rect">
            <a:avLst/>
          </a:prstGeom>
          <a:noFill/>
          <a:ln w="9525">
            <a:noFill/>
            <a:miter lim="800000"/>
            <a:headEnd/>
            <a:tailEnd/>
          </a:ln>
        </p:spPr>
      </p:pic>
      <p:pic>
        <p:nvPicPr>
          <p:cNvPr id="71683" name="Picture 3" descr="3402">
            <a:hlinkClick r:id="rId5" action="ppaction://hlinksldjump"/>
          </p:cNvPr>
          <p:cNvPicPr>
            <a:picLocks noChangeAspect="1" noChangeArrowheads="1" noCrop="1"/>
          </p:cNvPicPr>
          <p:nvPr/>
        </p:nvPicPr>
        <p:blipFill>
          <a:blip r:embed="rId4"/>
          <a:srcRect/>
          <a:stretch>
            <a:fillRect/>
          </a:stretch>
        </p:blipFill>
        <p:spPr bwMode="auto">
          <a:xfrm flipH="1">
            <a:off x="6804025" y="5157788"/>
            <a:ext cx="1655763" cy="877887"/>
          </a:xfrm>
          <a:prstGeom prst="rect">
            <a:avLst/>
          </a:prstGeom>
          <a:noFill/>
          <a:ln w="9525">
            <a:noFill/>
            <a:miter lim="800000"/>
            <a:headEnd/>
            <a:tailEnd/>
          </a:ln>
        </p:spPr>
      </p:pic>
      <p:sp>
        <p:nvSpPr>
          <p:cNvPr id="71684" name="Text Box 4"/>
          <p:cNvSpPr txBox="1">
            <a:spLocks noChangeArrowheads="1"/>
          </p:cNvSpPr>
          <p:nvPr/>
        </p:nvSpPr>
        <p:spPr bwMode="auto">
          <a:xfrm>
            <a:off x="323850" y="6165850"/>
            <a:ext cx="2841625" cy="457200"/>
          </a:xfrm>
          <a:prstGeom prst="rect">
            <a:avLst/>
          </a:prstGeom>
          <a:noFill/>
          <a:ln w="9525">
            <a:noFill/>
            <a:miter lim="800000"/>
            <a:headEnd/>
            <a:tailEnd/>
          </a:ln>
        </p:spPr>
        <p:txBody>
          <a:bodyPr wrap="none">
            <a:spAutoFit/>
          </a:bodyPr>
          <a:lstStyle/>
          <a:p>
            <a:r>
              <a:rPr lang="ru-RU" sz="2400" b="1"/>
              <a:t>Продолжить игру</a:t>
            </a:r>
          </a:p>
        </p:txBody>
      </p:sp>
      <p:sp>
        <p:nvSpPr>
          <p:cNvPr id="71685" name="Text Box 5"/>
          <p:cNvSpPr txBox="1">
            <a:spLocks noChangeArrowheads="1"/>
          </p:cNvSpPr>
          <p:nvPr/>
        </p:nvSpPr>
        <p:spPr bwMode="auto">
          <a:xfrm>
            <a:off x="6588125" y="6165850"/>
            <a:ext cx="2373313" cy="457200"/>
          </a:xfrm>
          <a:prstGeom prst="rect">
            <a:avLst/>
          </a:prstGeom>
          <a:noFill/>
          <a:ln w="9525">
            <a:noFill/>
            <a:miter lim="800000"/>
            <a:headEnd/>
            <a:tailEnd/>
          </a:ln>
        </p:spPr>
        <p:txBody>
          <a:bodyPr wrap="none">
            <a:spAutoFit/>
          </a:bodyPr>
          <a:lstStyle/>
          <a:p>
            <a:r>
              <a:rPr lang="ru-RU" sz="2400" b="1"/>
              <a:t>Покинуть игру</a:t>
            </a:r>
          </a:p>
        </p:txBody>
      </p:sp>
      <p:sp>
        <p:nvSpPr>
          <p:cNvPr id="45063" name="WordArt 7"/>
          <p:cNvSpPr>
            <a:spLocks noChangeArrowheads="1" noChangeShapeType="1" noTextEdit="1"/>
          </p:cNvSpPr>
          <p:nvPr/>
        </p:nvSpPr>
        <p:spPr bwMode="auto">
          <a:xfrm>
            <a:off x="2987675" y="2060575"/>
            <a:ext cx="5976938" cy="720725"/>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У Вас 100 000 рублей!</a:t>
            </a:r>
          </a:p>
        </p:txBody>
      </p:sp>
      <p:sp>
        <p:nvSpPr>
          <p:cNvPr id="45064" name="WordArt 8"/>
          <p:cNvSpPr>
            <a:spLocks noChangeArrowheads="1" noChangeShapeType="1" noTextEdit="1"/>
          </p:cNvSpPr>
          <p:nvPr/>
        </p:nvSpPr>
        <p:spPr bwMode="auto">
          <a:xfrm>
            <a:off x="3022600" y="476250"/>
            <a:ext cx="6121400" cy="792163"/>
          </a:xfrm>
          <a:prstGeom prst="rect">
            <a:avLst/>
          </a:prstGeom>
        </p:spPr>
        <p:txBody>
          <a:bodyPr wrap="none" fromWordArt="1">
            <a:prstTxWarp prst="textPlain">
              <a:avLst>
                <a:gd name="adj" fmla="val 50000"/>
              </a:avLst>
            </a:prstTxWarp>
          </a:bodyPr>
          <a:lstStyle/>
          <a:p>
            <a:pPr algn="ctr"/>
            <a:r>
              <a:rPr lang="ru-RU" sz="3600" b="1" kern="10">
                <a:ln w="19050">
                  <a:solidFill>
                    <a:srgbClr val="000000"/>
                  </a:solidFill>
                  <a:round/>
                  <a:headEnd/>
                  <a:tailEnd/>
                </a:ln>
                <a:solidFill>
                  <a:srgbClr val="FFFF00"/>
                </a:solidFill>
                <a:latin typeface="Arial"/>
                <a:cs typeface="Arial"/>
              </a:rPr>
              <a:t>Вы покидаете игру.</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LO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4"/>
          <p:cNvSpPr>
            <a:spLocks noChangeArrowheads="1" noChangeShapeType="1" noTextEdit="1"/>
          </p:cNvSpPr>
          <p:nvPr/>
        </p:nvSpPr>
        <p:spPr bwMode="auto">
          <a:xfrm>
            <a:off x="755650" y="1773238"/>
            <a:ext cx="7489825" cy="1338262"/>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solidFill>
                  <a:srgbClr val="FFFFFF"/>
                </a:solidFill>
                <a:latin typeface="Arial"/>
                <a:cs typeface="Arial"/>
              </a:rPr>
              <a:t>See You!</a:t>
            </a:r>
            <a:endParaRPr lang="ru-RU" sz="3600" b="1" kern="10" dirty="0">
              <a:ln w="28575">
                <a:solidFill>
                  <a:srgbClr val="000000"/>
                </a:solidFill>
                <a:round/>
                <a:headEnd/>
                <a:tailEnd/>
              </a:ln>
              <a:solidFill>
                <a:srgbClr val="FFFFFF"/>
              </a:solidFill>
              <a:latin typeface="Arial"/>
              <a:cs typeface="Arial"/>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Прямоугольник 1"/>
          <p:cNvSpPr>
            <a:spLocks noChangeArrowheads="1"/>
          </p:cNvSpPr>
          <p:nvPr/>
        </p:nvSpPr>
        <p:spPr bwMode="auto">
          <a:xfrm>
            <a:off x="251520" y="4193443"/>
            <a:ext cx="8286750" cy="400110"/>
          </a:xfrm>
          <a:prstGeom prst="rect">
            <a:avLst/>
          </a:prstGeom>
          <a:solidFill>
            <a:schemeClr val="bg1"/>
          </a:solidFill>
          <a:ln w="9525">
            <a:noFill/>
            <a:miter lim="800000"/>
            <a:headEnd/>
            <a:tailEnd/>
          </a:ln>
        </p:spPr>
        <p:txBody>
          <a:bodyPr>
            <a:spAutoFit/>
          </a:bodyPr>
          <a:lstStyle/>
          <a:p>
            <a:endParaRPr lang="ru-RU" sz="2000" dirty="0">
              <a:latin typeface="Times New Roman" pitchFamily="18" charset="0"/>
              <a:cs typeface="Times New Roman" pitchFamily="18" charset="0"/>
            </a:endParaRPr>
          </a:p>
        </p:txBody>
      </p:sp>
      <p:sp>
        <p:nvSpPr>
          <p:cNvPr id="47109" name="TextBox 7"/>
          <p:cNvSpPr txBox="1">
            <a:spLocks noChangeArrowheads="1"/>
          </p:cNvSpPr>
          <p:nvPr/>
        </p:nvSpPr>
        <p:spPr bwMode="auto">
          <a:xfrm>
            <a:off x="251520" y="260648"/>
            <a:ext cx="8554679" cy="5016758"/>
          </a:xfrm>
          <a:prstGeom prst="rect">
            <a:avLst/>
          </a:prstGeom>
          <a:noFill/>
          <a:ln w="9525">
            <a:noFill/>
            <a:miter lim="800000"/>
            <a:headEnd/>
            <a:tailEnd/>
          </a:ln>
        </p:spPr>
        <p:txBody>
          <a:bodyPr wrap="square">
            <a:spAutoFit/>
          </a:bodyPr>
          <a:lstStyle/>
          <a:p>
            <a:r>
              <a:rPr lang="ru-RU" dirty="0"/>
              <a:t>Ресурсы </a:t>
            </a:r>
            <a:r>
              <a:rPr lang="ru-RU" dirty="0" smtClean="0"/>
              <a:t>интернета</a:t>
            </a:r>
          </a:p>
          <a:p>
            <a:r>
              <a:rPr lang="ru-RU" sz="1800" dirty="0" err="1"/>
              <a:t>Скочилова</a:t>
            </a:r>
            <a:r>
              <a:rPr lang="ru-RU" sz="1800" dirty="0"/>
              <a:t> Н Шаблон игры «Кто хочет стать миллионером?»  </a:t>
            </a:r>
            <a:r>
              <a:rPr lang="ru-RU" sz="1800" dirty="0">
                <a:hlinkClick r:id="rId2"/>
              </a:rPr>
              <a:t>https://xn--j1ahfl.xn--p1ai/library/shablon_igri_kto_hochet_stat_millionerom_192031.html</a:t>
            </a:r>
            <a:r>
              <a:rPr lang="ru-RU" sz="1800" dirty="0"/>
              <a:t>  </a:t>
            </a:r>
            <a:endParaRPr lang="ru-RU" dirty="0"/>
          </a:p>
          <a:p>
            <a:r>
              <a:rPr lang="en-US" sz="1800" dirty="0"/>
              <a:t>Ostrich </a:t>
            </a:r>
            <a:r>
              <a:rPr lang="en-US" sz="1800" dirty="0">
                <a:hlinkClick r:id="rId3"/>
              </a:rPr>
              <a:t>https://onekindplanet.org/animal/ostrich</a:t>
            </a:r>
            <a:r>
              <a:rPr lang="en-US" sz="1800" dirty="0" smtClean="0">
                <a:hlinkClick r:id="rId3"/>
              </a:rPr>
              <a:t>/</a:t>
            </a:r>
            <a:endParaRPr lang="en-US" sz="1800" dirty="0" smtClean="0"/>
          </a:p>
          <a:p>
            <a:endParaRPr lang="ru-RU" sz="1800" dirty="0" smtClean="0"/>
          </a:p>
          <a:p>
            <a:r>
              <a:rPr lang="en-US" sz="1800" dirty="0"/>
              <a:t>Sparrow poems </a:t>
            </a:r>
            <a:r>
              <a:rPr lang="en-US" sz="1800" dirty="0">
                <a:hlinkClick r:id="rId4"/>
              </a:rPr>
              <a:t>http://</a:t>
            </a:r>
            <a:r>
              <a:rPr lang="en-US" sz="1800" dirty="0" smtClean="0">
                <a:hlinkClick r:id="rId4"/>
              </a:rPr>
              <a:t>natureforever.org/sparrow_supporters/sparrowpoems</a:t>
            </a:r>
            <a:endParaRPr lang="en-US" sz="1800" dirty="0" smtClean="0"/>
          </a:p>
          <a:p>
            <a:r>
              <a:rPr lang="en-US" sz="1800" dirty="0" smtClean="0"/>
              <a:t>Interesting facts </a:t>
            </a:r>
            <a:r>
              <a:rPr lang="en-US" sz="1800" dirty="0"/>
              <a:t>about albatrosses </a:t>
            </a:r>
            <a:r>
              <a:rPr lang="en-US" sz="1800" dirty="0">
                <a:hlinkClick r:id="rId5"/>
              </a:rPr>
              <a:t>http://justfunfacts.com/interesting-facts-about-albatrosses</a:t>
            </a:r>
            <a:r>
              <a:rPr lang="en-US" sz="1800" dirty="0" smtClean="0">
                <a:hlinkClick r:id="rId5"/>
              </a:rPr>
              <a:t>/</a:t>
            </a:r>
            <a:r>
              <a:rPr lang="en-US" sz="1800" dirty="0" smtClean="0"/>
              <a:t> </a:t>
            </a:r>
          </a:p>
          <a:p>
            <a:r>
              <a:rPr lang="en-US" sz="1800" dirty="0" smtClean="0"/>
              <a:t>101 </a:t>
            </a:r>
            <a:r>
              <a:rPr lang="en-US" sz="1800" dirty="0" err="1" smtClean="0"/>
              <a:t>colouful</a:t>
            </a:r>
            <a:r>
              <a:rPr lang="en-US" sz="1800" dirty="0"/>
              <a:t> facts about birds </a:t>
            </a:r>
            <a:r>
              <a:rPr lang="en-US" sz="1800" dirty="0">
                <a:hlinkClick r:id="rId6"/>
              </a:rPr>
              <a:t>https://</a:t>
            </a:r>
            <a:r>
              <a:rPr lang="en-US" sz="1800" dirty="0" smtClean="0">
                <a:hlinkClick r:id="rId6"/>
              </a:rPr>
              <a:t>www.factretriever.com/bird-facts</a:t>
            </a:r>
            <a:endParaRPr lang="en-US" sz="1800" dirty="0" smtClean="0"/>
          </a:p>
          <a:p>
            <a:r>
              <a:rPr lang="en-US" sz="1800" dirty="0"/>
              <a:t>Nightingale facts </a:t>
            </a:r>
            <a:r>
              <a:rPr lang="en-US" sz="1800" dirty="0">
                <a:hlinkClick r:id="rId7"/>
              </a:rPr>
              <a:t>http://www.softschools.com/facts/animals/nightingale_facts/2710</a:t>
            </a:r>
            <a:r>
              <a:rPr lang="en-US" sz="1800" dirty="0" smtClean="0">
                <a:hlinkClick r:id="rId7"/>
              </a:rPr>
              <a:t>/</a:t>
            </a:r>
            <a:endParaRPr lang="en-US" sz="1800" dirty="0" smtClean="0"/>
          </a:p>
          <a:p>
            <a:endParaRPr lang="en-US" sz="1800" dirty="0" smtClean="0"/>
          </a:p>
          <a:p>
            <a:r>
              <a:rPr lang="en-US" sz="1800" dirty="0">
                <a:latin typeface="Times New Roman" pitchFamily="18" charset="0"/>
                <a:cs typeface="Times New Roman" pitchFamily="18" charset="0"/>
                <a:hlinkClick r:id="rId8"/>
              </a:rPr>
              <a:t>http://img842.imageshack.us/img842/1323/uq8sx.jpg</a:t>
            </a:r>
            <a:r>
              <a:rPr lang="ru-RU" sz="1800" dirty="0">
                <a:latin typeface="Times New Roman" pitchFamily="18" charset="0"/>
                <a:cs typeface="Times New Roman" pitchFamily="18" charset="0"/>
              </a:rPr>
              <a:t>     - заставка игры</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hlinkClick r:id="rId9"/>
              </a:rPr>
              <a:t>http://do.gendocs.ru/pars_docs/tw_refs/125/124165/124165_html_m1d622ee3.png</a:t>
            </a:r>
            <a:r>
              <a:rPr lang="en-US" sz="1800" dirty="0">
                <a:latin typeface="Times New Roman" pitchFamily="18" charset="0"/>
                <a:cs typeface="Times New Roman" pitchFamily="18" charset="0"/>
              </a:rPr>
              <a:t>    - </a:t>
            </a:r>
            <a:r>
              <a:rPr lang="ru-RU" sz="1800" dirty="0">
                <a:latin typeface="Times New Roman" pitchFamily="18" charset="0"/>
                <a:cs typeface="Times New Roman" pitchFamily="18" charset="0"/>
              </a:rPr>
              <a:t>рисунок профессора</a:t>
            </a:r>
          </a:p>
          <a:p>
            <a:r>
              <a:rPr lang="ru-RU" sz="1800" dirty="0">
                <a:latin typeface="Times New Roman" pitchFamily="18" charset="0"/>
                <a:cs typeface="Times New Roman" pitchFamily="18" charset="0"/>
                <a:hlinkClick r:id="rId10"/>
              </a:rPr>
              <a:t>https://zvuk.top/tracks/кто-хочет-стать-миллионером</a:t>
            </a:r>
            <a:r>
              <a:rPr lang="en-US" sz="1800" dirty="0">
                <a:latin typeface="Times New Roman" pitchFamily="18" charset="0"/>
                <a:cs typeface="Times New Roman" pitchFamily="18" charset="0"/>
              </a:rPr>
              <a:t> </a:t>
            </a: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 </a:t>
            </a:r>
            <a:r>
              <a:rPr lang="ru-RU" sz="1800" dirty="0">
                <a:latin typeface="Times New Roman" pitchFamily="18" charset="0"/>
                <a:cs typeface="Times New Roman" pitchFamily="18" charset="0"/>
              </a:rPr>
              <a:t> </a:t>
            </a:r>
          </a:p>
          <a:p>
            <a:r>
              <a:rPr lang="ru-RU" sz="1800" dirty="0">
                <a:latin typeface="Times New Roman" pitchFamily="18" charset="0"/>
                <a:cs typeface="Times New Roman" pitchFamily="18" charset="0"/>
              </a:rPr>
              <a:t>звуки к игре</a:t>
            </a:r>
            <a:r>
              <a:rPr lang="en-US"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endParaRPr lang="ru-RU"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5990" y="1334454"/>
            <a:ext cx="2150237" cy="295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AutoShape 3"/>
          <p:cNvSpPr>
            <a:spLocks noChangeArrowheads="1"/>
          </p:cNvSpPr>
          <p:nvPr/>
        </p:nvSpPr>
        <p:spPr bwMode="auto">
          <a:xfrm>
            <a:off x="2339975" y="1628774"/>
            <a:ext cx="4608513" cy="2447925"/>
          </a:xfrm>
          <a:prstGeom prst="wedgeRoundRectCallout">
            <a:avLst>
              <a:gd name="adj1" fmla="val -70354"/>
              <a:gd name="adj2" fmla="val 9496"/>
              <a:gd name="adj3" fmla="val 16667"/>
            </a:avLst>
          </a:prstGeom>
          <a:solidFill>
            <a:srgbClr val="CCFFFF"/>
          </a:solidFill>
          <a:ln w="9525">
            <a:solidFill>
              <a:schemeClr val="tx1"/>
            </a:solidFill>
            <a:miter lim="800000"/>
            <a:headEnd/>
            <a:tailEnd/>
          </a:ln>
        </p:spPr>
        <p:txBody>
          <a:bodyPr/>
          <a:lstStyle/>
          <a:p>
            <a:pPr algn="ctr"/>
            <a:r>
              <a:rPr lang="en-US" sz="2000" b="1" dirty="0" smtClean="0"/>
              <a:t>It has </a:t>
            </a:r>
            <a:r>
              <a:rPr lang="en-US" sz="2000" b="1" dirty="0"/>
              <a:t>the largest eye of any land animal, measuring almost 5 cm across, allowing predators such as lions to be seen at long distances.  Flightless, it is the world’s largest bird. They have three stomachs. What is it?</a:t>
            </a:r>
            <a:endParaRPr lang="ru-RU" sz="2000" b="1" dirty="0"/>
          </a:p>
        </p:txBody>
      </p:sp>
      <p:sp>
        <p:nvSpPr>
          <p:cNvPr id="5124"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5125" name="AutoShape 5">
            <a:hlinkClick r:id="rId3" action="ppaction://hlinksldjump"/>
          </p:cNvPr>
          <p:cNvSpPr>
            <a:spLocks noChangeArrowheads="1"/>
          </p:cNvSpPr>
          <p:nvPr/>
        </p:nvSpPr>
        <p:spPr bwMode="auto">
          <a:xfrm>
            <a:off x="370840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en-US" b="1" dirty="0"/>
              <a:t>Peacock</a:t>
            </a:r>
          </a:p>
        </p:txBody>
      </p:sp>
      <p:sp>
        <p:nvSpPr>
          <p:cNvPr id="5126" name="AutoShape 6">
            <a:hlinkClick r:id="rId3" action="ppaction://hlinksldjump"/>
          </p:cNvPr>
          <p:cNvSpPr>
            <a:spLocks noChangeArrowheads="1"/>
          </p:cNvSpPr>
          <p:nvPr/>
        </p:nvSpPr>
        <p:spPr bwMode="auto">
          <a:xfrm>
            <a:off x="323850" y="5661025"/>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en-US" b="1" dirty="0"/>
              <a:t>E</a:t>
            </a:r>
            <a:r>
              <a:rPr lang="en-US" b="1" dirty="0" smtClean="0"/>
              <a:t>agle</a:t>
            </a:r>
            <a:endParaRPr lang="ru-RU" b="1" dirty="0"/>
          </a:p>
        </p:txBody>
      </p:sp>
      <p:sp>
        <p:nvSpPr>
          <p:cNvPr id="5127" name="AutoShape 7">
            <a:hlinkClick r:id="rId3" action="ppaction://hlinksldjump"/>
          </p:cNvPr>
          <p:cNvSpPr>
            <a:spLocks noChangeArrowheads="1"/>
          </p:cNvSpPr>
          <p:nvPr/>
        </p:nvSpPr>
        <p:spPr bwMode="auto">
          <a:xfrm>
            <a:off x="3708400" y="4292600"/>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ru-RU" b="1" dirty="0" smtClean="0"/>
              <a:t> </a:t>
            </a:r>
            <a:r>
              <a:rPr lang="en-US" b="1" dirty="0" smtClean="0"/>
              <a:t>Pelican</a:t>
            </a:r>
            <a:endParaRPr lang="ru-RU" b="1" dirty="0"/>
          </a:p>
        </p:txBody>
      </p:sp>
      <p:sp>
        <p:nvSpPr>
          <p:cNvPr id="5128" name="AutoShape 8">
            <a:hlinkClick r:id="rId4" action="ppaction://hlinksldjump"/>
          </p:cNvPr>
          <p:cNvSpPr>
            <a:spLocks noChangeArrowheads="1"/>
          </p:cNvSpPr>
          <p:nvPr/>
        </p:nvSpPr>
        <p:spPr bwMode="auto">
          <a:xfrm>
            <a:off x="323850" y="4292600"/>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  </a:t>
            </a:r>
            <a:r>
              <a:rPr lang="ru-RU" b="1" dirty="0" smtClean="0"/>
              <a:t>  </a:t>
            </a:r>
            <a:r>
              <a:rPr lang="en-US" b="1" dirty="0" smtClean="0"/>
              <a:t>Ostrich</a:t>
            </a:r>
            <a:endParaRPr lang="en-US" b="1" dirty="0"/>
          </a:p>
        </p:txBody>
      </p:sp>
      <p:sp>
        <p:nvSpPr>
          <p:cNvPr id="5129"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5130" name="AutoShape 10"/>
          <p:cNvSpPr>
            <a:spLocks noChangeArrowheads="1"/>
          </p:cNvSpPr>
          <p:nvPr/>
        </p:nvSpPr>
        <p:spPr bwMode="auto">
          <a:xfrm>
            <a:off x="7524750" y="594995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100</a:t>
            </a:r>
          </a:p>
        </p:txBody>
      </p:sp>
      <p:sp>
        <p:nvSpPr>
          <p:cNvPr id="5131"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5132"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5133"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5134"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25 000</a:t>
            </a:r>
          </a:p>
        </p:txBody>
      </p:sp>
      <p:sp>
        <p:nvSpPr>
          <p:cNvPr id="5135" name="AutoShape 15"/>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5136" name="AutoShape 16"/>
          <p:cNvSpPr>
            <a:spLocks noChangeArrowheads="1"/>
          </p:cNvSpPr>
          <p:nvPr/>
        </p:nvSpPr>
        <p:spPr bwMode="auto">
          <a:xfrm>
            <a:off x="7524750" y="465296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1000</a:t>
            </a:r>
          </a:p>
        </p:txBody>
      </p:sp>
      <p:sp>
        <p:nvSpPr>
          <p:cNvPr id="5137" name="AutoShape 17"/>
          <p:cNvSpPr>
            <a:spLocks noChangeArrowheads="1"/>
          </p:cNvSpPr>
          <p:nvPr/>
        </p:nvSpPr>
        <p:spPr bwMode="auto">
          <a:xfrm>
            <a:off x="7524750" y="5373688"/>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a:t>
            </a:r>
          </a:p>
        </p:txBody>
      </p:sp>
      <p:sp>
        <p:nvSpPr>
          <p:cNvPr id="5138" name="Oval 18"/>
          <p:cNvSpPr>
            <a:spLocks noChangeArrowheads="1"/>
          </p:cNvSpPr>
          <p:nvPr/>
        </p:nvSpPr>
        <p:spPr bwMode="auto">
          <a:xfrm>
            <a:off x="2627313" y="188913"/>
            <a:ext cx="1079500" cy="1008062"/>
          </a:xfrm>
          <a:prstGeom prst="ellipse">
            <a:avLst/>
          </a:prstGeom>
          <a:solidFill>
            <a:schemeClr val="bg1"/>
          </a:solidFill>
          <a:ln w="38100">
            <a:solidFill>
              <a:schemeClr val="tx1"/>
            </a:solidFill>
            <a:round/>
            <a:headEnd/>
            <a:tailEnd/>
          </a:ln>
        </p:spPr>
        <p:txBody>
          <a:bodyPr wrap="none" anchor="ctr"/>
          <a:lstStyle/>
          <a:p>
            <a:pPr algn="ctr"/>
            <a:r>
              <a:rPr lang="ru-RU"/>
              <a:t>50/50</a:t>
            </a:r>
          </a:p>
        </p:txBody>
      </p:sp>
      <p:pic>
        <p:nvPicPr>
          <p:cNvPr id="5139" name="Picture 25"/>
          <p:cNvPicPr>
            <a:picLocks noChangeAspect="1" noChangeArrowheads="1"/>
          </p:cNvPicPr>
          <p:nvPr/>
        </p:nvPicPr>
        <p:blipFill>
          <a:blip r:embed="rId5"/>
          <a:srcRect/>
          <a:stretch>
            <a:fillRect/>
          </a:stretch>
        </p:blipFill>
        <p:spPr bwMode="auto">
          <a:xfrm>
            <a:off x="5364163" y="188913"/>
            <a:ext cx="1079500" cy="1074737"/>
          </a:xfrm>
          <a:prstGeom prst="rect">
            <a:avLst/>
          </a:prstGeom>
          <a:noFill/>
          <a:ln w="9525">
            <a:noFill/>
            <a:miter lim="800000"/>
            <a:headEnd/>
            <a:tailEnd/>
          </a:ln>
        </p:spPr>
      </p:pic>
      <p:grpSp>
        <p:nvGrpSpPr>
          <p:cNvPr id="5140" name="Группа 24"/>
          <p:cNvGrpSpPr>
            <a:grpSpLocks/>
          </p:cNvGrpSpPr>
          <p:nvPr/>
        </p:nvGrpSpPr>
        <p:grpSpPr bwMode="auto">
          <a:xfrm>
            <a:off x="3995738" y="188913"/>
            <a:ext cx="1079500" cy="1008062"/>
            <a:chOff x="3995738" y="188913"/>
            <a:chExt cx="1079500" cy="1008062"/>
          </a:xfrm>
        </p:grpSpPr>
        <p:sp>
          <p:nvSpPr>
            <p:cNvPr id="5141"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5142" name="Picture 21"/>
            <p:cNvPicPr>
              <a:picLocks noChangeAspect="1" noChangeArrowheads="1"/>
            </p:cNvPicPr>
            <p:nvPr/>
          </p:nvPicPr>
          <p:blipFill>
            <a:blip r:embed="rId6"/>
            <a:srcRect/>
            <a:stretch>
              <a:fillRect/>
            </a:stretch>
          </p:blipFill>
          <p:spPr bwMode="auto">
            <a:xfrm>
              <a:off x="4427538" y="333375"/>
              <a:ext cx="309562" cy="503238"/>
            </a:xfrm>
            <a:prstGeom prst="rect">
              <a:avLst/>
            </a:prstGeom>
            <a:noFill/>
            <a:ln w="9525">
              <a:noFill/>
              <a:miter lim="800000"/>
              <a:headEnd/>
              <a:tailEnd/>
            </a:ln>
          </p:spPr>
        </p:pic>
        <p:pic>
          <p:nvPicPr>
            <p:cNvPr id="5143" name="Picture 22"/>
            <p:cNvPicPr>
              <a:picLocks noChangeAspect="1" noChangeArrowheads="1"/>
            </p:cNvPicPr>
            <p:nvPr/>
          </p:nvPicPr>
          <p:blipFill>
            <a:blip r:embed="rId7"/>
            <a:srcRect/>
            <a:stretch>
              <a:fillRect/>
            </a:stretch>
          </p:blipFill>
          <p:spPr bwMode="auto">
            <a:xfrm>
              <a:off x="4140200" y="404813"/>
              <a:ext cx="273050" cy="552450"/>
            </a:xfrm>
            <a:prstGeom prst="rect">
              <a:avLst/>
            </a:prstGeom>
            <a:noFill/>
            <a:ln w="9525">
              <a:noFill/>
              <a:miter lim="800000"/>
              <a:headEnd/>
              <a:tailEnd/>
            </a:ln>
          </p:spPr>
        </p:pic>
        <p:pic>
          <p:nvPicPr>
            <p:cNvPr id="5144" name="Picture 23"/>
            <p:cNvPicPr>
              <a:picLocks noChangeAspect="1" noChangeArrowheads="1"/>
            </p:cNvPicPr>
            <p:nvPr/>
          </p:nvPicPr>
          <p:blipFill>
            <a:blip r:embed="rId7"/>
            <a:srcRect/>
            <a:stretch>
              <a:fillRect/>
            </a:stretch>
          </p:blipFill>
          <p:spPr bwMode="auto">
            <a:xfrm>
              <a:off x="4716463" y="404813"/>
              <a:ext cx="273050" cy="552450"/>
            </a:xfrm>
            <a:prstGeom prst="rect">
              <a:avLst/>
            </a:prstGeom>
            <a:noFill/>
            <a:ln w="9525">
              <a:noFill/>
              <a:miter lim="800000"/>
              <a:headEnd/>
              <a:tailEnd/>
            </a:ln>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13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25"/>
                                        </p:tgtEl>
                                        <p:attrNameLst>
                                          <p:attrName>style.visibility</p:attrName>
                                        </p:attrNameLst>
                                      </p:cBhvr>
                                      <p:to>
                                        <p:strVal val="hidden"/>
                                      </p:to>
                                    </p:set>
                                  </p:childTnLst>
                                </p:cTn>
                              </p:par>
                            </p:childTnLst>
                          </p:cTn>
                        </p:par>
                      </p:childTnLst>
                    </p:cTn>
                  </p:par>
                </p:childTnLst>
              </p:cTn>
              <p:nextCondLst>
                <p:cond evt="onClick" delay="0">
                  <p:tgtEl>
                    <p:spTgt spid="5138"/>
                  </p:tgtEl>
                </p:cond>
              </p:nextCondLst>
            </p:seq>
          </p:childTnLst>
        </p:cTn>
      </p:par>
    </p:tnLst>
    <p:bldLst>
      <p:bldP spid="5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6149"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6150"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6151"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6152" name="AutoShape 10"/>
          <p:cNvSpPr>
            <a:spLocks noChangeArrowheads="1"/>
          </p:cNvSpPr>
          <p:nvPr/>
        </p:nvSpPr>
        <p:spPr bwMode="auto">
          <a:xfrm>
            <a:off x="3000375" y="47625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6153" name="WordArt 11"/>
          <p:cNvSpPr>
            <a:spLocks noChangeArrowheads="1" noChangeShapeType="1" noTextEdit="1"/>
          </p:cNvSpPr>
          <p:nvPr/>
        </p:nvSpPr>
        <p:spPr bwMode="auto">
          <a:xfrm>
            <a:off x="4729956" y="720724"/>
            <a:ext cx="2324100" cy="31432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endParaRPr lang="ru-RU" sz="3600" b="1" kern="10" dirty="0">
              <a:ln w="19050">
                <a:solidFill>
                  <a:srgbClr val="000000"/>
                </a:solidFill>
                <a:round/>
                <a:headEnd/>
                <a:tailEnd/>
              </a:ln>
              <a:solidFill>
                <a:srgbClr val="FF0000"/>
              </a:solidFill>
              <a:latin typeface="Arial"/>
              <a:cs typeface="Arial"/>
            </a:endParaRPr>
          </a:p>
        </p:txBody>
      </p:sp>
      <p:sp>
        <p:nvSpPr>
          <p:cNvPr id="65548" name="WordArt 12"/>
          <p:cNvSpPr>
            <a:spLocks noChangeArrowheads="1" noChangeShapeType="1" noTextEdit="1"/>
          </p:cNvSpPr>
          <p:nvPr/>
        </p:nvSpPr>
        <p:spPr bwMode="auto">
          <a:xfrm>
            <a:off x="3779837" y="1628800"/>
            <a:ext cx="4824412" cy="1300230"/>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solidFill>
                  <a:srgbClr val="FFFFFF"/>
                </a:solidFill>
                <a:latin typeface="Arial"/>
                <a:cs typeface="Arial"/>
              </a:rPr>
              <a:t>You have got</a:t>
            </a:r>
          </a:p>
          <a:p>
            <a:pPr algn="ctr"/>
            <a:r>
              <a:rPr lang="en-US" sz="3600" b="1" kern="10" dirty="0" smtClean="0">
                <a:ln w="28575">
                  <a:solidFill>
                    <a:srgbClr val="000000"/>
                  </a:solidFill>
                  <a:round/>
                  <a:headEnd/>
                  <a:tailEnd/>
                </a:ln>
                <a:solidFill>
                  <a:srgbClr val="FFFFFF"/>
                </a:solidFill>
                <a:latin typeface="Arial"/>
                <a:cs typeface="Arial"/>
              </a:rPr>
              <a:t> 100 points! </a:t>
            </a:r>
            <a:endParaRPr lang="ru-RU" sz="3600" b="1" kern="10" dirty="0">
              <a:ln w="28575">
                <a:solidFill>
                  <a:srgbClr val="000000"/>
                </a:solidFill>
                <a:round/>
                <a:headEnd/>
                <a:tailEnd/>
              </a:ln>
              <a:solidFill>
                <a:srgbClr val="FFFFFF"/>
              </a:solidFill>
              <a:latin typeface="Arial"/>
              <a:cs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7741" y="1812925"/>
            <a:ext cx="3176686" cy="4352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ndAc>
      <p:stSnd>
        <p:snd r:embed="rId2" name="W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65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7172"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7173"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7174"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7175"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7176"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7177"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7178" name="AutoShape 15"/>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7179" name="AutoShape 16"/>
          <p:cNvSpPr>
            <a:spLocks noChangeArrowheads="1"/>
          </p:cNvSpPr>
          <p:nvPr/>
        </p:nvSpPr>
        <p:spPr bwMode="auto">
          <a:xfrm>
            <a:off x="7524750" y="465296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1000</a:t>
            </a:r>
          </a:p>
        </p:txBody>
      </p:sp>
      <p:sp>
        <p:nvSpPr>
          <p:cNvPr id="7180" name="AutoShape 17"/>
          <p:cNvSpPr>
            <a:spLocks noChangeArrowheads="1"/>
          </p:cNvSpPr>
          <p:nvPr/>
        </p:nvSpPr>
        <p:spPr bwMode="auto">
          <a:xfrm>
            <a:off x="7524750" y="5373688"/>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a:t>
            </a:r>
          </a:p>
        </p:txBody>
      </p:sp>
      <p:sp>
        <p:nvSpPr>
          <p:cNvPr id="7181"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grpSp>
        <p:nvGrpSpPr>
          <p:cNvPr id="7182" name="Группа 22"/>
          <p:cNvGrpSpPr>
            <a:grpSpLocks/>
          </p:cNvGrpSpPr>
          <p:nvPr/>
        </p:nvGrpSpPr>
        <p:grpSpPr bwMode="auto">
          <a:xfrm>
            <a:off x="3995738" y="188913"/>
            <a:ext cx="1079500" cy="1008062"/>
            <a:chOff x="3995738" y="188913"/>
            <a:chExt cx="1079500" cy="1008062"/>
          </a:xfrm>
        </p:grpSpPr>
        <p:sp>
          <p:nvSpPr>
            <p:cNvPr id="7184"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7185" name="Picture 21"/>
            <p:cNvPicPr>
              <a:picLocks noChangeAspect="1" noChangeArrowheads="1"/>
            </p:cNvPicPr>
            <p:nvPr/>
          </p:nvPicPr>
          <p:blipFill>
            <a:blip r:embed="rId2"/>
            <a:srcRect/>
            <a:stretch>
              <a:fillRect/>
            </a:stretch>
          </p:blipFill>
          <p:spPr bwMode="auto">
            <a:xfrm>
              <a:off x="4427538" y="333375"/>
              <a:ext cx="309562" cy="503238"/>
            </a:xfrm>
            <a:prstGeom prst="rect">
              <a:avLst/>
            </a:prstGeom>
            <a:noFill/>
            <a:ln w="9525">
              <a:noFill/>
              <a:miter lim="800000"/>
              <a:headEnd/>
              <a:tailEnd/>
            </a:ln>
          </p:spPr>
        </p:pic>
        <p:pic>
          <p:nvPicPr>
            <p:cNvPr id="7186" name="Picture 22"/>
            <p:cNvPicPr>
              <a:picLocks noChangeAspect="1" noChangeArrowheads="1"/>
            </p:cNvPicPr>
            <p:nvPr/>
          </p:nvPicPr>
          <p:blipFill>
            <a:blip r:embed="rId3"/>
            <a:srcRect/>
            <a:stretch>
              <a:fillRect/>
            </a:stretch>
          </p:blipFill>
          <p:spPr bwMode="auto">
            <a:xfrm>
              <a:off x="4140200" y="404813"/>
              <a:ext cx="273050" cy="552450"/>
            </a:xfrm>
            <a:prstGeom prst="rect">
              <a:avLst/>
            </a:prstGeom>
            <a:noFill/>
            <a:ln w="9525">
              <a:noFill/>
              <a:miter lim="800000"/>
              <a:headEnd/>
              <a:tailEnd/>
            </a:ln>
          </p:spPr>
        </p:pic>
        <p:pic>
          <p:nvPicPr>
            <p:cNvPr id="7187" name="Picture 23"/>
            <p:cNvPicPr>
              <a:picLocks noChangeAspect="1" noChangeArrowheads="1"/>
            </p:cNvPicPr>
            <p:nvPr/>
          </p:nvPicPr>
          <p:blipFill>
            <a:blip r:embed="rId3"/>
            <a:srcRect/>
            <a:stretch>
              <a:fillRect/>
            </a:stretch>
          </p:blipFill>
          <p:spPr bwMode="auto">
            <a:xfrm>
              <a:off x="4716463" y="404813"/>
              <a:ext cx="273050" cy="552450"/>
            </a:xfrm>
            <a:prstGeom prst="rect">
              <a:avLst/>
            </a:prstGeom>
            <a:noFill/>
            <a:ln w="9525">
              <a:noFill/>
              <a:miter lim="800000"/>
              <a:headEnd/>
              <a:tailEnd/>
            </a:ln>
          </p:spPr>
        </p:pic>
      </p:grpSp>
      <p:pic>
        <p:nvPicPr>
          <p:cNvPr id="7183" name="Picture 24"/>
          <p:cNvPicPr>
            <a:picLocks noChangeAspect="1" noChangeArrowheads="1"/>
          </p:cNvPicPr>
          <p:nvPr/>
        </p:nvPicPr>
        <p:blipFill>
          <a:blip r:embed="rId4"/>
          <a:srcRect/>
          <a:stretch>
            <a:fillRect/>
          </a:stretch>
        </p:blipFill>
        <p:spPr bwMode="auto">
          <a:xfrm>
            <a:off x="5364163" y="188913"/>
            <a:ext cx="1079500" cy="1074737"/>
          </a:xfrm>
          <a:prstGeom prst="rect">
            <a:avLst/>
          </a:prstGeom>
          <a:noFill/>
          <a:ln w="9525">
            <a:noFill/>
            <a:miter lim="800000"/>
            <a:headEnd/>
            <a:tailEnd/>
          </a:ln>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1" y="869989"/>
            <a:ext cx="2231901" cy="3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632" y="1334454"/>
            <a:ext cx="2150237" cy="295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AutoShape 3"/>
          <p:cNvSpPr>
            <a:spLocks noChangeArrowheads="1"/>
          </p:cNvSpPr>
          <p:nvPr/>
        </p:nvSpPr>
        <p:spPr bwMode="auto">
          <a:xfrm>
            <a:off x="2195735" y="1263650"/>
            <a:ext cx="5184577" cy="3244850"/>
          </a:xfrm>
          <a:prstGeom prst="wedgeRoundRectCallout">
            <a:avLst>
              <a:gd name="adj1" fmla="val -64404"/>
              <a:gd name="adj2" fmla="val 5378"/>
              <a:gd name="adj3" fmla="val 16667"/>
            </a:avLst>
          </a:prstGeom>
          <a:solidFill>
            <a:srgbClr val="CCFFFF"/>
          </a:solidFill>
          <a:ln w="9525">
            <a:solidFill>
              <a:schemeClr val="tx1"/>
            </a:solidFill>
            <a:miter lim="800000"/>
            <a:headEnd/>
            <a:tailEnd/>
          </a:ln>
        </p:spPr>
        <p:txBody>
          <a:bodyPr/>
          <a:lstStyle/>
          <a:p>
            <a:pPr algn="ctr"/>
            <a:r>
              <a:rPr lang="en-US" sz="2000" b="1" dirty="0"/>
              <a:t>Seed eating passerine bird,</a:t>
            </a:r>
          </a:p>
          <a:p>
            <a:pPr algn="ctr"/>
            <a:r>
              <a:rPr lang="en-US" sz="2000" b="1" dirty="0"/>
              <a:t>Small, pink legged, conical bill </a:t>
            </a:r>
          </a:p>
          <a:p>
            <a:pPr algn="ctr"/>
            <a:r>
              <a:rPr lang="en-US" sz="2000" b="1" dirty="0"/>
              <a:t>Grey brown, black throated males, </a:t>
            </a:r>
          </a:p>
          <a:p>
            <a:pPr algn="ctr"/>
            <a:r>
              <a:rPr lang="en-US" sz="2000" b="1" dirty="0"/>
              <a:t>Grey brown with eye bordered females, </a:t>
            </a:r>
          </a:p>
          <a:p>
            <a:pPr algn="ctr"/>
            <a:r>
              <a:rPr lang="en-US" sz="2000" b="1" dirty="0"/>
              <a:t>Black and tawny streaks on back, </a:t>
            </a:r>
          </a:p>
          <a:p>
            <a:pPr algn="ctr"/>
            <a:r>
              <a:rPr lang="en-US" sz="2000" b="1" dirty="0"/>
              <a:t>Black winged feathers with white patches </a:t>
            </a:r>
          </a:p>
          <a:p>
            <a:pPr algn="ctr"/>
            <a:r>
              <a:rPr lang="en-US" sz="2000" b="1" dirty="0"/>
              <a:t>Grayish white breasted birds</a:t>
            </a:r>
            <a:r>
              <a:rPr lang="en-US" sz="2000" b="1" dirty="0" smtClean="0"/>
              <a:t>. ..</a:t>
            </a:r>
          </a:p>
          <a:p>
            <a:pPr algn="ctr"/>
            <a:r>
              <a:rPr lang="en-US" sz="2000" b="1" dirty="0" smtClean="0"/>
              <a:t>What are they?</a:t>
            </a:r>
            <a:endParaRPr lang="ru-RU" sz="2000" b="1" dirty="0"/>
          </a:p>
          <a:p>
            <a:pPr algn="ctr"/>
            <a:endParaRPr lang="ru-RU" sz="2000" b="1" dirty="0"/>
          </a:p>
          <a:p>
            <a:pPr algn="ctr"/>
            <a:r>
              <a:rPr lang="ru-RU" sz="2000" b="1" dirty="0" smtClean="0"/>
              <a:t>/</a:t>
            </a:r>
            <a:endParaRPr lang="ru-RU" sz="2000" dirty="0"/>
          </a:p>
        </p:txBody>
      </p:sp>
      <p:sp>
        <p:nvSpPr>
          <p:cNvPr id="8196" name="AutoShape 4"/>
          <p:cNvSpPr>
            <a:spLocks noChangeArrowheads="1"/>
          </p:cNvSpPr>
          <p:nvPr/>
        </p:nvSpPr>
        <p:spPr bwMode="auto">
          <a:xfrm>
            <a:off x="7524750" y="18891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1 000 000</a:t>
            </a:r>
          </a:p>
        </p:txBody>
      </p:sp>
      <p:sp>
        <p:nvSpPr>
          <p:cNvPr id="8197" name="AutoShape 5">
            <a:hlinkClick r:id="rId3" action="ppaction://hlinksldjump"/>
          </p:cNvPr>
          <p:cNvSpPr>
            <a:spLocks noChangeArrowheads="1"/>
          </p:cNvSpPr>
          <p:nvPr/>
        </p:nvSpPr>
        <p:spPr bwMode="auto">
          <a:xfrm>
            <a:off x="4140200" y="5661024"/>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Г  </a:t>
            </a:r>
            <a:r>
              <a:rPr lang="en-US" b="1" dirty="0" smtClean="0"/>
              <a:t>Sparrow</a:t>
            </a:r>
            <a:endParaRPr lang="ru-RU" b="1" dirty="0"/>
          </a:p>
        </p:txBody>
      </p:sp>
      <p:sp>
        <p:nvSpPr>
          <p:cNvPr id="8198" name="AutoShape 6">
            <a:hlinkClick r:id="rId4" action="ppaction://hlinksldjump"/>
          </p:cNvPr>
          <p:cNvSpPr>
            <a:spLocks noChangeArrowheads="1"/>
          </p:cNvSpPr>
          <p:nvPr/>
        </p:nvSpPr>
        <p:spPr bwMode="auto">
          <a:xfrm>
            <a:off x="323850" y="5661025"/>
            <a:ext cx="3240038"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Б  </a:t>
            </a:r>
            <a:r>
              <a:rPr lang="en-US" b="1" dirty="0" smtClean="0"/>
              <a:t>   Stork</a:t>
            </a:r>
            <a:endParaRPr lang="ru-RU" b="1" dirty="0"/>
          </a:p>
        </p:txBody>
      </p:sp>
      <p:sp>
        <p:nvSpPr>
          <p:cNvPr id="9223" name="AutoShape 7">
            <a:hlinkClick r:id="rId4" action="ppaction://hlinksldjump"/>
          </p:cNvPr>
          <p:cNvSpPr>
            <a:spLocks noChangeArrowheads="1"/>
          </p:cNvSpPr>
          <p:nvPr/>
        </p:nvSpPr>
        <p:spPr bwMode="auto">
          <a:xfrm>
            <a:off x="4094514" y="4666682"/>
            <a:ext cx="2952750"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В  </a:t>
            </a:r>
            <a:r>
              <a:rPr lang="en-US" b="1" dirty="0" smtClean="0"/>
              <a:t>Skylark</a:t>
            </a:r>
            <a:endParaRPr lang="ru-RU" b="1" dirty="0"/>
          </a:p>
        </p:txBody>
      </p:sp>
      <p:sp>
        <p:nvSpPr>
          <p:cNvPr id="9224" name="AutoShape 8">
            <a:hlinkClick r:id="rId4" action="ppaction://hlinksldjump"/>
          </p:cNvPr>
          <p:cNvSpPr>
            <a:spLocks noChangeArrowheads="1"/>
          </p:cNvSpPr>
          <p:nvPr/>
        </p:nvSpPr>
        <p:spPr bwMode="auto">
          <a:xfrm>
            <a:off x="333428" y="4581525"/>
            <a:ext cx="3240038" cy="792163"/>
          </a:xfrm>
          <a:prstGeom prst="bevel">
            <a:avLst>
              <a:gd name="adj" fmla="val 12500"/>
            </a:avLst>
          </a:prstGeom>
          <a:solidFill>
            <a:schemeClr val="bg1"/>
          </a:solidFill>
          <a:ln w="9525">
            <a:solidFill>
              <a:schemeClr val="tx1"/>
            </a:solidFill>
            <a:miter lim="800000"/>
            <a:headEnd/>
            <a:tailEnd/>
          </a:ln>
        </p:spPr>
        <p:txBody>
          <a:bodyPr wrap="none" anchor="ctr"/>
          <a:lstStyle/>
          <a:p>
            <a:r>
              <a:rPr lang="ru-RU" b="1" dirty="0"/>
              <a:t>А </a:t>
            </a:r>
            <a:r>
              <a:rPr lang="en-US" b="1" dirty="0" smtClean="0"/>
              <a:t>   Starling</a:t>
            </a:r>
            <a:endParaRPr lang="ru-RU" b="1" dirty="0"/>
          </a:p>
        </p:txBody>
      </p:sp>
      <p:sp>
        <p:nvSpPr>
          <p:cNvPr id="8201" name="AutoShape 9"/>
          <p:cNvSpPr>
            <a:spLocks noChangeArrowheads="1"/>
          </p:cNvSpPr>
          <p:nvPr/>
        </p:nvSpPr>
        <p:spPr bwMode="auto">
          <a:xfrm>
            <a:off x="7524750" y="7651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500 000</a:t>
            </a:r>
          </a:p>
        </p:txBody>
      </p:sp>
      <p:sp>
        <p:nvSpPr>
          <p:cNvPr id="8202" name="AutoShape 10"/>
          <p:cNvSpPr>
            <a:spLocks noChangeArrowheads="1"/>
          </p:cNvSpPr>
          <p:nvPr/>
        </p:nvSpPr>
        <p:spPr bwMode="auto">
          <a:xfrm>
            <a:off x="7524750" y="5949950"/>
            <a:ext cx="1439863" cy="431800"/>
          </a:xfrm>
          <a:prstGeom prst="roundRect">
            <a:avLst>
              <a:gd name="adj" fmla="val 16667"/>
            </a:avLst>
          </a:prstGeom>
          <a:solidFill>
            <a:schemeClr val="bg1"/>
          </a:solidFill>
          <a:ln w="38100">
            <a:solidFill>
              <a:srgbClr val="FF0066"/>
            </a:solidFill>
            <a:round/>
            <a:headEnd/>
            <a:tailEnd/>
          </a:ln>
        </p:spPr>
        <p:txBody>
          <a:bodyPr wrap="none" anchor="ctr"/>
          <a:lstStyle/>
          <a:p>
            <a:pPr algn="ctr"/>
            <a:r>
              <a:rPr lang="ru-RU" sz="2400" b="1">
                <a:solidFill>
                  <a:srgbClr val="FF0000"/>
                </a:solidFill>
              </a:rPr>
              <a:t>100</a:t>
            </a:r>
          </a:p>
        </p:txBody>
      </p:sp>
      <p:sp>
        <p:nvSpPr>
          <p:cNvPr id="8203" name="AutoShape 11"/>
          <p:cNvSpPr>
            <a:spLocks noChangeArrowheads="1"/>
          </p:cNvSpPr>
          <p:nvPr/>
        </p:nvSpPr>
        <p:spPr bwMode="auto">
          <a:xfrm>
            <a:off x="7524750" y="14128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250 000</a:t>
            </a:r>
          </a:p>
        </p:txBody>
      </p:sp>
      <p:sp>
        <p:nvSpPr>
          <p:cNvPr id="8204" name="AutoShape 12"/>
          <p:cNvSpPr>
            <a:spLocks noChangeArrowheads="1"/>
          </p:cNvSpPr>
          <p:nvPr/>
        </p:nvSpPr>
        <p:spPr bwMode="auto">
          <a:xfrm>
            <a:off x="7524750" y="2060575"/>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125 000</a:t>
            </a:r>
          </a:p>
        </p:txBody>
      </p:sp>
      <p:sp>
        <p:nvSpPr>
          <p:cNvPr id="8205" name="AutoShape 13"/>
          <p:cNvSpPr>
            <a:spLocks noChangeArrowheads="1"/>
          </p:cNvSpPr>
          <p:nvPr/>
        </p:nvSpPr>
        <p:spPr bwMode="auto">
          <a:xfrm>
            <a:off x="7524750" y="2708275"/>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100 000</a:t>
            </a:r>
          </a:p>
        </p:txBody>
      </p:sp>
      <p:sp>
        <p:nvSpPr>
          <p:cNvPr id="8206" name="AutoShape 14"/>
          <p:cNvSpPr>
            <a:spLocks noChangeArrowheads="1"/>
          </p:cNvSpPr>
          <p:nvPr/>
        </p:nvSpPr>
        <p:spPr bwMode="auto">
          <a:xfrm>
            <a:off x="7524750" y="3357563"/>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50 000</a:t>
            </a:r>
          </a:p>
        </p:txBody>
      </p:sp>
      <p:sp>
        <p:nvSpPr>
          <p:cNvPr id="8207" name="AutoShape 15"/>
          <p:cNvSpPr>
            <a:spLocks noChangeArrowheads="1"/>
          </p:cNvSpPr>
          <p:nvPr/>
        </p:nvSpPr>
        <p:spPr bwMode="auto">
          <a:xfrm>
            <a:off x="7524750" y="4076700"/>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5 000</a:t>
            </a:r>
          </a:p>
        </p:txBody>
      </p:sp>
      <p:sp>
        <p:nvSpPr>
          <p:cNvPr id="8208" name="AutoShape 16"/>
          <p:cNvSpPr>
            <a:spLocks noChangeArrowheads="1"/>
          </p:cNvSpPr>
          <p:nvPr/>
        </p:nvSpPr>
        <p:spPr bwMode="auto">
          <a:xfrm>
            <a:off x="7524750" y="4652963"/>
            <a:ext cx="1439863" cy="431800"/>
          </a:xfrm>
          <a:prstGeom prst="roundRect">
            <a:avLst>
              <a:gd name="adj" fmla="val 16667"/>
            </a:avLst>
          </a:prstGeom>
          <a:solidFill>
            <a:srgbClr val="FFCCFF"/>
          </a:solidFill>
          <a:ln w="28575">
            <a:solidFill>
              <a:schemeClr val="tx1"/>
            </a:solidFill>
            <a:round/>
            <a:headEnd/>
            <a:tailEnd/>
          </a:ln>
        </p:spPr>
        <p:txBody>
          <a:bodyPr wrap="none" anchor="ctr"/>
          <a:lstStyle/>
          <a:p>
            <a:pPr algn="ctr"/>
            <a:r>
              <a:rPr lang="ru-RU" sz="2400" b="1"/>
              <a:t>1000</a:t>
            </a:r>
          </a:p>
        </p:txBody>
      </p:sp>
      <p:sp>
        <p:nvSpPr>
          <p:cNvPr id="8209" name="AutoShape 17"/>
          <p:cNvSpPr>
            <a:spLocks noChangeArrowheads="1"/>
          </p:cNvSpPr>
          <p:nvPr/>
        </p:nvSpPr>
        <p:spPr bwMode="auto">
          <a:xfrm>
            <a:off x="7524750" y="5373688"/>
            <a:ext cx="1439863" cy="4318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ru-RU" sz="2400" b="1"/>
              <a:t>500</a:t>
            </a:r>
          </a:p>
        </p:txBody>
      </p:sp>
      <p:sp>
        <p:nvSpPr>
          <p:cNvPr id="9234" name="Oval 18"/>
          <p:cNvSpPr>
            <a:spLocks noChangeArrowheads="1"/>
          </p:cNvSpPr>
          <p:nvPr/>
        </p:nvSpPr>
        <p:spPr bwMode="auto">
          <a:xfrm>
            <a:off x="2627313" y="188913"/>
            <a:ext cx="1079500" cy="1008062"/>
          </a:xfrm>
          <a:prstGeom prst="ellipse">
            <a:avLst/>
          </a:prstGeom>
          <a:solidFill>
            <a:schemeClr val="bg1"/>
          </a:solidFill>
          <a:ln w="9525">
            <a:solidFill>
              <a:schemeClr val="tx1"/>
            </a:solidFill>
            <a:round/>
            <a:headEnd/>
            <a:tailEnd/>
          </a:ln>
        </p:spPr>
        <p:txBody>
          <a:bodyPr wrap="none" anchor="ctr"/>
          <a:lstStyle/>
          <a:p>
            <a:pPr algn="ctr"/>
            <a:r>
              <a:rPr lang="ru-RU"/>
              <a:t>50/50</a:t>
            </a:r>
          </a:p>
        </p:txBody>
      </p:sp>
      <p:sp>
        <p:nvSpPr>
          <p:cNvPr id="8211" name="Oval 19"/>
          <p:cNvSpPr>
            <a:spLocks noChangeArrowheads="1"/>
          </p:cNvSpPr>
          <p:nvPr/>
        </p:nvSpPr>
        <p:spPr bwMode="auto">
          <a:xfrm>
            <a:off x="3995738" y="188913"/>
            <a:ext cx="1079500" cy="1008062"/>
          </a:xfrm>
          <a:prstGeom prst="ellipse">
            <a:avLst/>
          </a:prstGeom>
          <a:solidFill>
            <a:schemeClr val="bg1"/>
          </a:solidFill>
          <a:ln w="9525">
            <a:solidFill>
              <a:schemeClr val="tx1"/>
            </a:solidFill>
            <a:round/>
            <a:headEnd/>
            <a:tailEnd/>
          </a:ln>
        </p:spPr>
        <p:txBody>
          <a:bodyPr wrap="none" anchor="ctr"/>
          <a:lstStyle/>
          <a:p>
            <a:endParaRPr lang="ru-RU"/>
          </a:p>
        </p:txBody>
      </p:sp>
      <p:pic>
        <p:nvPicPr>
          <p:cNvPr id="8212" name="Picture 21"/>
          <p:cNvPicPr>
            <a:picLocks noChangeAspect="1" noChangeArrowheads="1"/>
          </p:cNvPicPr>
          <p:nvPr/>
        </p:nvPicPr>
        <p:blipFill>
          <a:blip r:embed="rId5"/>
          <a:srcRect/>
          <a:stretch>
            <a:fillRect/>
          </a:stretch>
        </p:blipFill>
        <p:spPr bwMode="auto">
          <a:xfrm>
            <a:off x="4427538" y="333375"/>
            <a:ext cx="309562" cy="503238"/>
          </a:xfrm>
          <a:prstGeom prst="rect">
            <a:avLst/>
          </a:prstGeom>
          <a:noFill/>
          <a:ln w="9525">
            <a:noFill/>
            <a:miter lim="800000"/>
            <a:headEnd/>
            <a:tailEnd/>
          </a:ln>
        </p:spPr>
      </p:pic>
      <p:pic>
        <p:nvPicPr>
          <p:cNvPr id="8213" name="Picture 22"/>
          <p:cNvPicPr>
            <a:picLocks noChangeAspect="1" noChangeArrowheads="1"/>
          </p:cNvPicPr>
          <p:nvPr/>
        </p:nvPicPr>
        <p:blipFill>
          <a:blip r:embed="rId6"/>
          <a:srcRect/>
          <a:stretch>
            <a:fillRect/>
          </a:stretch>
        </p:blipFill>
        <p:spPr bwMode="auto">
          <a:xfrm>
            <a:off x="4140200" y="404813"/>
            <a:ext cx="273050" cy="552450"/>
          </a:xfrm>
          <a:prstGeom prst="rect">
            <a:avLst/>
          </a:prstGeom>
          <a:noFill/>
          <a:ln w="9525">
            <a:noFill/>
            <a:miter lim="800000"/>
            <a:headEnd/>
            <a:tailEnd/>
          </a:ln>
        </p:spPr>
      </p:pic>
      <p:pic>
        <p:nvPicPr>
          <p:cNvPr id="8214" name="Picture 23"/>
          <p:cNvPicPr>
            <a:picLocks noChangeAspect="1" noChangeArrowheads="1"/>
          </p:cNvPicPr>
          <p:nvPr/>
        </p:nvPicPr>
        <p:blipFill>
          <a:blip r:embed="rId6"/>
          <a:srcRect/>
          <a:stretch>
            <a:fillRect/>
          </a:stretch>
        </p:blipFill>
        <p:spPr bwMode="auto">
          <a:xfrm>
            <a:off x="4716463" y="404813"/>
            <a:ext cx="273050" cy="552450"/>
          </a:xfrm>
          <a:prstGeom prst="rect">
            <a:avLst/>
          </a:prstGeom>
          <a:noFill/>
          <a:ln w="9525">
            <a:noFill/>
            <a:miter lim="800000"/>
            <a:headEnd/>
            <a:tailEnd/>
          </a:ln>
        </p:spPr>
      </p:pic>
      <p:pic>
        <p:nvPicPr>
          <p:cNvPr id="8215" name="Picture 24"/>
          <p:cNvPicPr>
            <a:picLocks noChangeAspect="1" noChangeArrowheads="1"/>
          </p:cNvPicPr>
          <p:nvPr/>
        </p:nvPicPr>
        <p:blipFill>
          <a:blip r:embed="rId7"/>
          <a:srcRect/>
          <a:stretch>
            <a:fillRect/>
          </a:stretch>
        </p:blipFill>
        <p:spPr bwMode="auto">
          <a:xfrm>
            <a:off x="5364163" y="188913"/>
            <a:ext cx="1079500" cy="1074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23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223"/>
                                        </p:tgtEl>
                                        <p:attrNameLst>
                                          <p:attrName>style.visibility</p:attrName>
                                        </p:attrNameLst>
                                      </p:cBhvr>
                                      <p:to>
                                        <p:strVal val="hidden"/>
                                      </p:to>
                                    </p:set>
                                  </p:childTnLst>
                                </p:cTn>
                              </p:par>
                            </p:childTnLst>
                          </p:cTn>
                        </p:par>
                      </p:childTnLst>
                    </p:cTn>
                  </p:par>
                </p:childTnLst>
              </p:cTn>
              <p:nextCondLst>
                <p:cond evt="onClick" delay="0">
                  <p:tgtEl>
                    <p:spTgt spid="9234"/>
                  </p:tgtEl>
                </p:cond>
              </p:nextCondLst>
            </p:seq>
          </p:childTnLst>
        </p:cTn>
      </p:par>
    </p:tnLst>
    <p:bldLst>
      <p:bldP spid="9223" grpId="0" animBg="1"/>
      <p:bldP spid="92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6" descr="904"/>
          <p:cNvPicPr>
            <a:picLocks noChangeAspect="1" noChangeArrowheads="1" noCrop="1"/>
          </p:cNvPicPr>
          <p:nvPr/>
        </p:nvPicPr>
        <p:blipFill>
          <a:blip r:embed="rId3"/>
          <a:srcRect/>
          <a:stretch>
            <a:fillRect/>
          </a:stretch>
        </p:blipFill>
        <p:spPr bwMode="auto">
          <a:xfrm>
            <a:off x="323850" y="188913"/>
            <a:ext cx="8496300" cy="398462"/>
          </a:xfrm>
          <a:prstGeom prst="rect">
            <a:avLst/>
          </a:prstGeom>
          <a:noFill/>
          <a:ln w="9525">
            <a:noFill/>
            <a:miter lim="800000"/>
            <a:headEnd/>
            <a:tailEnd/>
          </a:ln>
        </p:spPr>
      </p:pic>
      <p:pic>
        <p:nvPicPr>
          <p:cNvPr id="9221" name="Picture 7" descr="904"/>
          <p:cNvPicPr>
            <a:picLocks noChangeAspect="1" noChangeArrowheads="1" noCrop="1"/>
          </p:cNvPicPr>
          <p:nvPr/>
        </p:nvPicPr>
        <p:blipFill>
          <a:blip r:embed="rId3"/>
          <a:srcRect/>
          <a:stretch>
            <a:fillRect/>
          </a:stretch>
        </p:blipFill>
        <p:spPr bwMode="auto">
          <a:xfrm>
            <a:off x="323850" y="6165850"/>
            <a:ext cx="8496300" cy="398463"/>
          </a:xfrm>
          <a:prstGeom prst="rect">
            <a:avLst/>
          </a:prstGeom>
          <a:noFill/>
          <a:ln w="9525">
            <a:noFill/>
            <a:miter lim="800000"/>
            <a:headEnd/>
            <a:tailEnd/>
          </a:ln>
        </p:spPr>
      </p:pic>
      <p:pic>
        <p:nvPicPr>
          <p:cNvPr id="9222" name="Picture 8" descr="904"/>
          <p:cNvPicPr>
            <a:picLocks noChangeAspect="1" noChangeArrowheads="1" noCrop="1"/>
          </p:cNvPicPr>
          <p:nvPr/>
        </p:nvPicPr>
        <p:blipFill>
          <a:blip r:embed="rId3"/>
          <a:srcRect/>
          <a:stretch>
            <a:fillRect/>
          </a:stretch>
        </p:blipFill>
        <p:spPr bwMode="auto">
          <a:xfrm rot="5400000">
            <a:off x="-2665413" y="3249613"/>
            <a:ext cx="6119813" cy="287338"/>
          </a:xfrm>
          <a:prstGeom prst="rect">
            <a:avLst/>
          </a:prstGeom>
          <a:noFill/>
          <a:ln w="9525">
            <a:noFill/>
            <a:miter lim="800000"/>
            <a:headEnd/>
            <a:tailEnd/>
          </a:ln>
        </p:spPr>
      </p:pic>
      <p:pic>
        <p:nvPicPr>
          <p:cNvPr id="9223" name="Picture 9" descr="904"/>
          <p:cNvPicPr>
            <a:picLocks noChangeAspect="1" noChangeArrowheads="1" noCrop="1"/>
          </p:cNvPicPr>
          <p:nvPr/>
        </p:nvPicPr>
        <p:blipFill>
          <a:blip r:embed="rId3"/>
          <a:srcRect/>
          <a:stretch>
            <a:fillRect/>
          </a:stretch>
        </p:blipFill>
        <p:spPr bwMode="auto">
          <a:xfrm rot="5400000">
            <a:off x="5688012" y="3249613"/>
            <a:ext cx="6119813" cy="287338"/>
          </a:xfrm>
          <a:prstGeom prst="rect">
            <a:avLst/>
          </a:prstGeom>
          <a:noFill/>
          <a:ln w="9525">
            <a:noFill/>
            <a:miter lim="800000"/>
            <a:headEnd/>
            <a:tailEnd/>
          </a:ln>
        </p:spPr>
      </p:pic>
      <p:sp>
        <p:nvSpPr>
          <p:cNvPr id="9224" name="AutoShape 10"/>
          <p:cNvSpPr>
            <a:spLocks noChangeArrowheads="1"/>
          </p:cNvSpPr>
          <p:nvPr/>
        </p:nvSpPr>
        <p:spPr bwMode="auto">
          <a:xfrm>
            <a:off x="3000375" y="476250"/>
            <a:ext cx="5783263" cy="865188"/>
          </a:xfrm>
          <a:prstGeom prst="ribbon2">
            <a:avLst>
              <a:gd name="adj1" fmla="val 12500"/>
              <a:gd name="adj2" fmla="val 50000"/>
            </a:avLst>
          </a:prstGeom>
          <a:solidFill>
            <a:srgbClr val="FFCCFF"/>
          </a:solidFill>
          <a:ln w="9525">
            <a:solidFill>
              <a:schemeClr val="tx1"/>
            </a:solidFill>
            <a:round/>
            <a:headEnd/>
            <a:tailEnd/>
          </a:ln>
        </p:spPr>
        <p:txBody>
          <a:bodyPr wrap="none" anchor="ctr"/>
          <a:lstStyle/>
          <a:p>
            <a:pPr algn="ctr"/>
            <a:endParaRPr lang="ru-RU"/>
          </a:p>
        </p:txBody>
      </p:sp>
      <p:sp>
        <p:nvSpPr>
          <p:cNvPr id="9225" name="WordArt 11"/>
          <p:cNvSpPr>
            <a:spLocks noChangeArrowheads="1" noChangeShapeType="1" noTextEdit="1"/>
          </p:cNvSpPr>
          <p:nvPr/>
        </p:nvSpPr>
        <p:spPr bwMode="auto">
          <a:xfrm>
            <a:off x="4632606" y="727754"/>
            <a:ext cx="2459673" cy="31432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000000"/>
                  </a:solidFill>
                  <a:round/>
                  <a:headEnd/>
                  <a:tailEnd/>
                </a:ln>
                <a:solidFill>
                  <a:srgbClr val="FF0000"/>
                </a:solidFill>
                <a:latin typeface="Arial"/>
                <a:cs typeface="Arial"/>
              </a:rPr>
              <a:t>Congratulations</a:t>
            </a:r>
            <a:r>
              <a:rPr lang="ru-RU" sz="3600" b="1" kern="10" dirty="0" smtClean="0">
                <a:ln w="19050">
                  <a:solidFill>
                    <a:srgbClr val="000000"/>
                  </a:solidFill>
                  <a:round/>
                  <a:headEnd/>
                  <a:tailEnd/>
                </a:ln>
                <a:solidFill>
                  <a:srgbClr val="FF0000"/>
                </a:solidFill>
                <a:latin typeface="Arial"/>
                <a:cs typeface="Arial"/>
              </a:rPr>
              <a:t>!</a:t>
            </a:r>
            <a:endParaRPr lang="ru-RU" sz="3600" b="1" kern="10" dirty="0">
              <a:ln w="19050">
                <a:solidFill>
                  <a:srgbClr val="000000"/>
                </a:solidFill>
                <a:round/>
                <a:headEnd/>
                <a:tailEnd/>
              </a:ln>
              <a:solidFill>
                <a:srgbClr val="FF0000"/>
              </a:solidFill>
              <a:latin typeface="Arial"/>
              <a:cs typeface="Arial"/>
            </a:endParaRPr>
          </a:p>
        </p:txBody>
      </p:sp>
      <p:sp>
        <p:nvSpPr>
          <p:cNvPr id="64524" name="WordArt 12"/>
          <p:cNvSpPr>
            <a:spLocks noChangeArrowheads="1" noChangeShapeType="1" noTextEdit="1"/>
          </p:cNvSpPr>
          <p:nvPr/>
        </p:nvSpPr>
        <p:spPr bwMode="auto">
          <a:xfrm>
            <a:off x="538163" y="1556792"/>
            <a:ext cx="8132419" cy="1152128"/>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solidFill>
                  <a:srgbClr val="FFFFFF"/>
                </a:solidFill>
                <a:latin typeface="Arial Black" panose="020B0A04020102020204" pitchFamily="34" charset="0"/>
                <a:cs typeface="Arial"/>
              </a:rPr>
              <a:t>You have got 500 points!</a:t>
            </a:r>
            <a:endParaRPr lang="ru-RU" sz="3600" b="1" kern="10" dirty="0">
              <a:ln w="28575">
                <a:solidFill>
                  <a:srgbClr val="000000"/>
                </a:solidFill>
                <a:round/>
                <a:headEnd/>
                <a:tailEnd/>
              </a:ln>
              <a:solidFill>
                <a:srgbClr val="FFFFFF"/>
              </a:solidFill>
              <a:latin typeface="Arial Black" panose="020B0A04020102020204" pitchFamily="34" charset="0"/>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88" y="3212976"/>
            <a:ext cx="3765089" cy="2820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62" y="3644901"/>
            <a:ext cx="183244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ndAc>
      <p:stSnd>
        <p:snd r:embed="rId2" name="W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withEffect">
                                  <p:stCondLst>
                                    <p:cond delay="500"/>
                                  </p:stCondLst>
                                  <p:childTnLst>
                                    <p:set>
                                      <p:cBhvr>
                                        <p:cTn id="6" dur="1" fill="hold">
                                          <p:stCondLst>
                                            <p:cond delay="0"/>
                                          </p:stCondLst>
                                        </p:cTn>
                                        <p:tgtEl>
                                          <p:spTgt spid="64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1867</TotalTime>
  <Words>1367</Words>
  <Application>Microsoft Office PowerPoint</Application>
  <PresentationFormat>Экран (4:3)</PresentationFormat>
  <Paragraphs>395</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soh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serga</dc:creator>
  <cp:lastModifiedBy>1</cp:lastModifiedBy>
  <cp:revision>86</cp:revision>
  <dcterms:created xsi:type="dcterms:W3CDTF">2009-12-08T10:28:34Z</dcterms:created>
  <dcterms:modified xsi:type="dcterms:W3CDTF">2018-07-31T12:15:02Z</dcterms:modified>
</cp:coreProperties>
</file>