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70" r:id="rId6"/>
    <p:sldId id="271" r:id="rId7"/>
    <p:sldId id="273" r:id="rId8"/>
    <p:sldId id="275" r:id="rId9"/>
    <p:sldId id="276" r:id="rId10"/>
    <p:sldId id="277" r:id="rId11"/>
    <p:sldId id="268" r:id="rId12"/>
    <p:sldId id="261" r:id="rId13"/>
  </p:sldIdLst>
  <p:sldSz cx="9144000" cy="5143500" type="screen16x9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0300" autoAdjust="0"/>
  </p:normalViewPr>
  <p:slideViewPr>
    <p:cSldViewPr>
      <p:cViewPr>
        <p:scale>
          <a:sx n="92" d="100"/>
          <a:sy n="92" d="100"/>
        </p:scale>
        <p:origin x="-67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015E7-AC27-4924-807C-533C792F50CE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141187-356E-43B9-BD24-DADFB18FCE44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В каждой группе выбирается «хозяин» стола, остальные участники  - это гости</a:t>
          </a:r>
          <a:r>
            <a:rPr lang="ru-RU" sz="1600" dirty="0" smtClean="0">
              <a:latin typeface="Century Gothic" panose="020B0502020202020204" pitchFamily="34" charset="0"/>
            </a:rPr>
            <a:t>. 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04F9E7D3-7E34-4EFF-BB18-9F5ABF002C1E}" type="parTrans" cxnId="{2D5281B4-A9FB-4C69-965E-224A90F18764}">
      <dgm:prSet/>
      <dgm:spPr/>
      <dgm:t>
        <a:bodyPr/>
        <a:lstStyle/>
        <a:p>
          <a:endParaRPr lang="ru-RU"/>
        </a:p>
      </dgm:t>
    </dgm:pt>
    <dgm:pt modelId="{688BCCC6-DB62-4BB4-8CBB-141D4BB6620B}" type="sibTrans" cxnId="{2D5281B4-A9FB-4C69-965E-224A90F18764}">
      <dgm:prSet/>
      <dgm:spPr/>
      <dgm:t>
        <a:bodyPr/>
        <a:lstStyle/>
        <a:p>
          <a:endParaRPr lang="ru-RU"/>
        </a:p>
      </dgm:t>
    </dgm:pt>
    <dgm:pt modelId="{19E1BC50-13CD-4C41-981C-D3BBCD4DA5E4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В течение 15 -20 минут гости под руководством хозяина стола гости  выполняют задание, фиксируя свои идеи на чистых листах бумаги.</a:t>
          </a:r>
          <a:endParaRPr lang="ru-RU" sz="1600" dirty="0">
            <a:solidFill>
              <a:srgbClr val="C00000"/>
            </a:solidFill>
            <a:latin typeface="Century Gothic" panose="020B0502020202020204" pitchFamily="34" charset="0"/>
          </a:endParaRPr>
        </a:p>
      </dgm:t>
    </dgm:pt>
    <dgm:pt modelId="{105CE9A9-24E9-4405-8E37-93C3EC7134D6}" type="parTrans" cxnId="{203237C5-327E-42A8-94F6-B016FD79D09F}">
      <dgm:prSet/>
      <dgm:spPr/>
      <dgm:t>
        <a:bodyPr/>
        <a:lstStyle/>
        <a:p>
          <a:endParaRPr lang="ru-RU"/>
        </a:p>
      </dgm:t>
    </dgm:pt>
    <dgm:pt modelId="{03D3E93B-BAC4-4A8F-B4A9-67B1F6519491}" type="sibTrans" cxnId="{203237C5-327E-42A8-94F6-B016FD79D09F}">
      <dgm:prSet/>
      <dgm:spPr/>
      <dgm:t>
        <a:bodyPr/>
        <a:lstStyle/>
        <a:p>
          <a:endParaRPr lang="ru-RU"/>
        </a:p>
      </dgm:t>
    </dgm:pt>
    <dgm:pt modelId="{93D1FC6F-269C-4CA6-88E7-A2E9AE85263A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Хозяин стола  знакомит гостей с содержанием заданий и вопросами, которые  зафиксированы на  бумажных </a:t>
          </a:r>
          <a:r>
            <a:rPr lang="ru-RU" sz="1600" dirty="0" err="1" smtClean="0">
              <a:solidFill>
                <a:srgbClr val="C00000"/>
              </a:solidFill>
              <a:latin typeface="Century Gothic" panose="020B0502020202020204" pitchFamily="34" charset="0"/>
            </a:rPr>
            <a:t>стикерах</a:t>
          </a:r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. </a:t>
          </a:r>
          <a:endParaRPr lang="ru-RU" sz="1600" dirty="0">
            <a:solidFill>
              <a:srgbClr val="C00000"/>
            </a:solidFill>
            <a:latin typeface="Century Gothic" panose="020B0502020202020204" pitchFamily="34" charset="0"/>
          </a:endParaRPr>
        </a:p>
      </dgm:t>
    </dgm:pt>
    <dgm:pt modelId="{A8183B7B-28EF-4C12-8B90-FBD985D92FBE}" type="sibTrans" cxnId="{C7407B18-3608-4CBD-8CBB-EC84D5715CA5}">
      <dgm:prSet/>
      <dgm:spPr/>
      <dgm:t>
        <a:bodyPr/>
        <a:lstStyle/>
        <a:p>
          <a:endParaRPr lang="ru-RU"/>
        </a:p>
      </dgm:t>
    </dgm:pt>
    <dgm:pt modelId="{72BB7F1F-C51C-4600-B1E7-6E7EB23F448E}" type="parTrans" cxnId="{C7407B18-3608-4CBD-8CBB-EC84D5715CA5}">
      <dgm:prSet/>
      <dgm:spPr/>
      <dgm:t>
        <a:bodyPr/>
        <a:lstStyle/>
        <a:p>
          <a:endParaRPr lang="ru-RU"/>
        </a:p>
      </dgm:t>
    </dgm:pt>
    <dgm:pt modelId="{6E9F14AD-A1BF-47B5-A2A0-FA6AA87A47A9}" type="pres">
      <dgm:prSet presAssocID="{9AD015E7-AC27-4924-807C-533C792F50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07E4F82-1FED-40E6-B356-6A246F75A70D}" type="pres">
      <dgm:prSet presAssocID="{9AD015E7-AC27-4924-807C-533C792F50CE}" presName="Name1" presStyleCnt="0"/>
      <dgm:spPr/>
    </dgm:pt>
    <dgm:pt modelId="{1B190E6B-E05E-470B-AF7F-4A9E73002673}" type="pres">
      <dgm:prSet presAssocID="{9AD015E7-AC27-4924-807C-533C792F50CE}" presName="cycle" presStyleCnt="0"/>
      <dgm:spPr/>
    </dgm:pt>
    <dgm:pt modelId="{8534C874-CE99-4D60-90CA-6F9E34DAD159}" type="pres">
      <dgm:prSet presAssocID="{9AD015E7-AC27-4924-807C-533C792F50CE}" presName="srcNode" presStyleLbl="node1" presStyleIdx="0" presStyleCnt="3"/>
      <dgm:spPr/>
    </dgm:pt>
    <dgm:pt modelId="{78254AD4-C385-4104-B1FF-0D7C79EDE208}" type="pres">
      <dgm:prSet presAssocID="{9AD015E7-AC27-4924-807C-533C792F50CE}" presName="conn" presStyleLbl="parChTrans1D2" presStyleIdx="0" presStyleCnt="1"/>
      <dgm:spPr/>
      <dgm:t>
        <a:bodyPr/>
        <a:lstStyle/>
        <a:p>
          <a:endParaRPr lang="ru-RU"/>
        </a:p>
      </dgm:t>
    </dgm:pt>
    <dgm:pt modelId="{FA28FDF7-F17A-41A6-82FE-C989A4424A9A}" type="pres">
      <dgm:prSet presAssocID="{9AD015E7-AC27-4924-807C-533C792F50CE}" presName="extraNode" presStyleLbl="node1" presStyleIdx="0" presStyleCnt="3"/>
      <dgm:spPr/>
    </dgm:pt>
    <dgm:pt modelId="{33E4FA3C-AC48-41A7-9807-8CD5AA738655}" type="pres">
      <dgm:prSet presAssocID="{9AD015E7-AC27-4924-807C-533C792F50CE}" presName="dstNode" presStyleLbl="node1" presStyleIdx="0" presStyleCnt="3"/>
      <dgm:spPr/>
    </dgm:pt>
    <dgm:pt modelId="{44063E8F-FC36-4976-85D4-4DB4D8CF7F73}" type="pres">
      <dgm:prSet presAssocID="{62141187-356E-43B9-BD24-DADFB18FCE4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849FA-868D-4F0B-828C-954E4E7C46C1}" type="pres">
      <dgm:prSet presAssocID="{62141187-356E-43B9-BD24-DADFB18FCE44}" presName="accent_1" presStyleCnt="0"/>
      <dgm:spPr/>
    </dgm:pt>
    <dgm:pt modelId="{DE40AF31-992F-4B4C-918B-3F94DE06DCA7}" type="pres">
      <dgm:prSet presAssocID="{62141187-356E-43B9-BD24-DADFB18FCE44}" presName="accentRepeatNode" presStyleLbl="solidFgAcc1" presStyleIdx="0" presStyleCnt="3" custLinFactNeighborX="-5762" custLinFactNeighborY="3265"/>
      <dgm:spPr/>
    </dgm:pt>
    <dgm:pt modelId="{F412D5A2-43EF-4B91-BF08-3390EA6EE18B}" type="pres">
      <dgm:prSet presAssocID="{93D1FC6F-269C-4CA6-88E7-A2E9AE85263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C816-5E93-4A1B-80CB-B1D35F1978E6}" type="pres">
      <dgm:prSet presAssocID="{93D1FC6F-269C-4CA6-88E7-A2E9AE85263A}" presName="accent_2" presStyleCnt="0"/>
      <dgm:spPr/>
    </dgm:pt>
    <dgm:pt modelId="{71EE8238-49D6-48B6-B37E-E27B2E368E2E}" type="pres">
      <dgm:prSet presAssocID="{93D1FC6F-269C-4CA6-88E7-A2E9AE85263A}" presName="accentRepeatNode" presStyleLbl="solidFgAcc1" presStyleIdx="1" presStyleCnt="3"/>
      <dgm:spPr/>
    </dgm:pt>
    <dgm:pt modelId="{5EF33875-49CF-4885-94F7-23CA02FB74FC}" type="pres">
      <dgm:prSet presAssocID="{19E1BC50-13CD-4C41-981C-D3BBCD4DA5E4}" presName="text_3" presStyleLbl="node1" presStyleIdx="2" presStyleCnt="3" custScaleY="128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4BAA1-0B81-4287-B5BD-2A048F8EB00A}" type="pres">
      <dgm:prSet presAssocID="{19E1BC50-13CD-4C41-981C-D3BBCD4DA5E4}" presName="accent_3" presStyleCnt="0"/>
      <dgm:spPr/>
    </dgm:pt>
    <dgm:pt modelId="{2CC952AF-2BE1-4A43-9C19-BDD7ED7B01A0}" type="pres">
      <dgm:prSet presAssocID="{19E1BC50-13CD-4C41-981C-D3BBCD4DA5E4}" presName="accentRepeatNode" presStyleLbl="solidFgAcc1" presStyleIdx="2" presStyleCnt="3"/>
      <dgm:spPr/>
    </dgm:pt>
  </dgm:ptLst>
  <dgm:cxnLst>
    <dgm:cxn modelId="{F2C0BF5B-0019-4B8C-B1E8-6105FA49AE55}" type="presOf" srcId="{19E1BC50-13CD-4C41-981C-D3BBCD4DA5E4}" destId="{5EF33875-49CF-4885-94F7-23CA02FB74FC}" srcOrd="0" destOrd="0" presId="urn:microsoft.com/office/officeart/2008/layout/VerticalCurvedList"/>
    <dgm:cxn modelId="{3D43CE4D-6015-496C-A9BD-A20A6317A0EF}" type="presOf" srcId="{688BCCC6-DB62-4BB4-8CBB-141D4BB6620B}" destId="{78254AD4-C385-4104-B1FF-0D7C79EDE208}" srcOrd="0" destOrd="0" presId="urn:microsoft.com/office/officeart/2008/layout/VerticalCurvedList"/>
    <dgm:cxn modelId="{2D5281B4-A9FB-4C69-965E-224A90F18764}" srcId="{9AD015E7-AC27-4924-807C-533C792F50CE}" destId="{62141187-356E-43B9-BD24-DADFB18FCE44}" srcOrd="0" destOrd="0" parTransId="{04F9E7D3-7E34-4EFF-BB18-9F5ABF002C1E}" sibTransId="{688BCCC6-DB62-4BB4-8CBB-141D4BB6620B}"/>
    <dgm:cxn modelId="{06438A26-3F45-4EF2-B6A0-31160D7DA3E5}" type="presOf" srcId="{62141187-356E-43B9-BD24-DADFB18FCE44}" destId="{44063E8F-FC36-4976-85D4-4DB4D8CF7F73}" srcOrd="0" destOrd="0" presId="urn:microsoft.com/office/officeart/2008/layout/VerticalCurvedList"/>
    <dgm:cxn modelId="{B09B552B-02FE-4E64-96C9-E60FF46C0910}" type="presOf" srcId="{9AD015E7-AC27-4924-807C-533C792F50CE}" destId="{6E9F14AD-A1BF-47B5-A2A0-FA6AA87A47A9}" srcOrd="0" destOrd="0" presId="urn:microsoft.com/office/officeart/2008/layout/VerticalCurvedList"/>
    <dgm:cxn modelId="{203237C5-327E-42A8-94F6-B016FD79D09F}" srcId="{9AD015E7-AC27-4924-807C-533C792F50CE}" destId="{19E1BC50-13CD-4C41-981C-D3BBCD4DA5E4}" srcOrd="2" destOrd="0" parTransId="{105CE9A9-24E9-4405-8E37-93C3EC7134D6}" sibTransId="{03D3E93B-BAC4-4A8F-B4A9-67B1F6519491}"/>
    <dgm:cxn modelId="{C7407B18-3608-4CBD-8CBB-EC84D5715CA5}" srcId="{9AD015E7-AC27-4924-807C-533C792F50CE}" destId="{93D1FC6F-269C-4CA6-88E7-A2E9AE85263A}" srcOrd="1" destOrd="0" parTransId="{72BB7F1F-C51C-4600-B1E7-6E7EB23F448E}" sibTransId="{A8183B7B-28EF-4C12-8B90-FBD985D92FBE}"/>
    <dgm:cxn modelId="{3B0A5E8E-BBB5-46C6-A954-66E64558F565}" type="presOf" srcId="{93D1FC6F-269C-4CA6-88E7-A2E9AE85263A}" destId="{F412D5A2-43EF-4B91-BF08-3390EA6EE18B}" srcOrd="0" destOrd="0" presId="urn:microsoft.com/office/officeart/2008/layout/VerticalCurvedList"/>
    <dgm:cxn modelId="{47AB95DF-842F-4C9A-A9BC-68B5FA6691A2}" type="presParOf" srcId="{6E9F14AD-A1BF-47B5-A2A0-FA6AA87A47A9}" destId="{F07E4F82-1FED-40E6-B356-6A246F75A70D}" srcOrd="0" destOrd="0" presId="urn:microsoft.com/office/officeart/2008/layout/VerticalCurvedList"/>
    <dgm:cxn modelId="{6E3832EA-AAA8-4773-B6FF-DF5C2F90F764}" type="presParOf" srcId="{F07E4F82-1FED-40E6-B356-6A246F75A70D}" destId="{1B190E6B-E05E-470B-AF7F-4A9E73002673}" srcOrd="0" destOrd="0" presId="urn:microsoft.com/office/officeart/2008/layout/VerticalCurvedList"/>
    <dgm:cxn modelId="{B77E7FD5-A700-4F6C-A17B-6C6BF6B36983}" type="presParOf" srcId="{1B190E6B-E05E-470B-AF7F-4A9E73002673}" destId="{8534C874-CE99-4D60-90CA-6F9E34DAD159}" srcOrd="0" destOrd="0" presId="urn:microsoft.com/office/officeart/2008/layout/VerticalCurvedList"/>
    <dgm:cxn modelId="{FB5E6E1E-BCCA-4A14-BF38-058F66DCD2CE}" type="presParOf" srcId="{1B190E6B-E05E-470B-AF7F-4A9E73002673}" destId="{78254AD4-C385-4104-B1FF-0D7C79EDE208}" srcOrd="1" destOrd="0" presId="urn:microsoft.com/office/officeart/2008/layout/VerticalCurvedList"/>
    <dgm:cxn modelId="{16290B3C-8C0A-40E2-B190-3CA2B6FF3F0F}" type="presParOf" srcId="{1B190E6B-E05E-470B-AF7F-4A9E73002673}" destId="{FA28FDF7-F17A-41A6-82FE-C989A4424A9A}" srcOrd="2" destOrd="0" presId="urn:microsoft.com/office/officeart/2008/layout/VerticalCurvedList"/>
    <dgm:cxn modelId="{9110E19B-0EDA-490D-82A8-6657DF2BD19D}" type="presParOf" srcId="{1B190E6B-E05E-470B-AF7F-4A9E73002673}" destId="{33E4FA3C-AC48-41A7-9807-8CD5AA738655}" srcOrd="3" destOrd="0" presId="urn:microsoft.com/office/officeart/2008/layout/VerticalCurvedList"/>
    <dgm:cxn modelId="{25FD5ED8-3DC6-49DB-B073-9DE8222387BE}" type="presParOf" srcId="{F07E4F82-1FED-40E6-B356-6A246F75A70D}" destId="{44063E8F-FC36-4976-85D4-4DB4D8CF7F73}" srcOrd="1" destOrd="0" presId="urn:microsoft.com/office/officeart/2008/layout/VerticalCurvedList"/>
    <dgm:cxn modelId="{83F3357F-555F-496F-875C-ED3327C9CCF7}" type="presParOf" srcId="{F07E4F82-1FED-40E6-B356-6A246F75A70D}" destId="{738849FA-868D-4F0B-828C-954E4E7C46C1}" srcOrd="2" destOrd="0" presId="urn:microsoft.com/office/officeart/2008/layout/VerticalCurvedList"/>
    <dgm:cxn modelId="{DE3712B3-08B3-4A00-ABDB-8AE98E2ED74C}" type="presParOf" srcId="{738849FA-868D-4F0B-828C-954E4E7C46C1}" destId="{DE40AF31-992F-4B4C-918B-3F94DE06DCA7}" srcOrd="0" destOrd="0" presId="urn:microsoft.com/office/officeart/2008/layout/VerticalCurvedList"/>
    <dgm:cxn modelId="{1F1B1D93-A95D-4885-9EF1-687B23AEDC5B}" type="presParOf" srcId="{F07E4F82-1FED-40E6-B356-6A246F75A70D}" destId="{F412D5A2-43EF-4B91-BF08-3390EA6EE18B}" srcOrd="3" destOrd="0" presId="urn:microsoft.com/office/officeart/2008/layout/VerticalCurvedList"/>
    <dgm:cxn modelId="{718661AF-9A3A-48F3-B1CB-0E0A4ADD11B8}" type="presParOf" srcId="{F07E4F82-1FED-40E6-B356-6A246F75A70D}" destId="{52E6C816-5E93-4A1B-80CB-B1D35F1978E6}" srcOrd="4" destOrd="0" presId="urn:microsoft.com/office/officeart/2008/layout/VerticalCurvedList"/>
    <dgm:cxn modelId="{F0CA36DE-D6F9-483A-9AA4-2B2424D76390}" type="presParOf" srcId="{52E6C816-5E93-4A1B-80CB-B1D35F1978E6}" destId="{71EE8238-49D6-48B6-B37E-E27B2E368E2E}" srcOrd="0" destOrd="0" presId="urn:microsoft.com/office/officeart/2008/layout/VerticalCurvedList"/>
    <dgm:cxn modelId="{164E9403-8FD8-407B-AB72-667857AA2824}" type="presParOf" srcId="{F07E4F82-1FED-40E6-B356-6A246F75A70D}" destId="{5EF33875-49CF-4885-94F7-23CA02FB74FC}" srcOrd="5" destOrd="0" presId="urn:microsoft.com/office/officeart/2008/layout/VerticalCurvedList"/>
    <dgm:cxn modelId="{D50EAEE1-B4DC-44E5-8601-424F3C36061E}" type="presParOf" srcId="{F07E4F82-1FED-40E6-B356-6A246F75A70D}" destId="{EAB4BAA1-0B81-4287-B5BD-2A048F8EB00A}" srcOrd="6" destOrd="0" presId="urn:microsoft.com/office/officeart/2008/layout/VerticalCurvedList"/>
    <dgm:cxn modelId="{881A22DF-35A0-4000-B70B-01F12FC53F0B}" type="presParOf" srcId="{EAB4BAA1-0B81-4287-B5BD-2A048F8EB00A}" destId="{2CC952AF-2BE1-4A43-9C19-BDD7ED7B01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015E7-AC27-4924-807C-533C792F50CE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141187-356E-43B9-BD24-DADFB18FCE44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Century Gothic" panose="020B0502020202020204" pitchFamily="34" charset="0"/>
            </a:rPr>
            <a:t> </a:t>
          </a:r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После того, как гости ответили на все вопросы и выполнили задания, они переходят за следующий стол, где их встречает новый хозяин</a:t>
          </a:r>
          <a:endParaRPr lang="ru-RU" sz="1600" dirty="0">
            <a:solidFill>
              <a:srgbClr val="C00000"/>
            </a:solidFill>
            <a:latin typeface="Century Gothic" panose="020B0502020202020204" pitchFamily="34" charset="0"/>
          </a:endParaRPr>
        </a:p>
      </dgm:t>
    </dgm:pt>
    <dgm:pt modelId="{04F9E7D3-7E34-4EFF-BB18-9F5ABF002C1E}" type="parTrans" cxnId="{2D5281B4-A9FB-4C69-965E-224A90F18764}">
      <dgm:prSet/>
      <dgm:spPr/>
      <dgm:t>
        <a:bodyPr/>
        <a:lstStyle/>
        <a:p>
          <a:endParaRPr lang="ru-RU"/>
        </a:p>
      </dgm:t>
    </dgm:pt>
    <dgm:pt modelId="{688BCCC6-DB62-4BB4-8CBB-141D4BB6620B}" type="sibTrans" cxnId="{2D5281B4-A9FB-4C69-965E-224A90F18764}">
      <dgm:prSet/>
      <dgm:spPr/>
      <dgm:t>
        <a:bodyPr/>
        <a:lstStyle/>
        <a:p>
          <a:endParaRPr lang="ru-RU"/>
        </a:p>
      </dgm:t>
    </dgm:pt>
    <dgm:pt modelId="{93D1FC6F-269C-4CA6-88E7-A2E9AE85263A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Процедура продолжается до тех пор, пока все гости не обойдут всех хозяев</a:t>
          </a:r>
          <a:r>
            <a:rPr lang="ru-RU" sz="1600" dirty="0" smtClean="0">
              <a:latin typeface="Century Gothic" panose="020B0502020202020204" pitchFamily="34" charset="0"/>
            </a:rPr>
            <a:t>.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A8183B7B-28EF-4C12-8B90-FBD985D92FBE}" type="sibTrans" cxnId="{C7407B18-3608-4CBD-8CBB-EC84D5715CA5}">
      <dgm:prSet/>
      <dgm:spPr/>
      <dgm:t>
        <a:bodyPr/>
        <a:lstStyle/>
        <a:p>
          <a:endParaRPr lang="ru-RU"/>
        </a:p>
      </dgm:t>
    </dgm:pt>
    <dgm:pt modelId="{72BB7F1F-C51C-4600-B1E7-6E7EB23F448E}" type="parTrans" cxnId="{C7407B18-3608-4CBD-8CBB-EC84D5715CA5}">
      <dgm:prSet/>
      <dgm:spPr/>
      <dgm:t>
        <a:bodyPr/>
        <a:lstStyle/>
        <a:p>
          <a:endParaRPr lang="ru-RU"/>
        </a:p>
      </dgm:t>
    </dgm:pt>
    <dgm:pt modelId="{19E1BC50-13CD-4C41-981C-D3BBCD4DA5E4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Century Gothic" panose="020B0502020202020204" pitchFamily="34" charset="0"/>
            </a:rPr>
            <a:t>По окончании всей процедуры, гости возвращаются за свои столы к своему хозяину и сообщают остальным участникам свой результат - свои выводы  по теме стола</a:t>
          </a:r>
          <a:endParaRPr lang="ru-RU" sz="1600" dirty="0">
            <a:solidFill>
              <a:srgbClr val="C00000"/>
            </a:solidFill>
            <a:latin typeface="Century Gothic" panose="020B0502020202020204" pitchFamily="34" charset="0"/>
          </a:endParaRPr>
        </a:p>
      </dgm:t>
    </dgm:pt>
    <dgm:pt modelId="{03D3E93B-BAC4-4A8F-B4A9-67B1F6519491}" type="sibTrans" cxnId="{203237C5-327E-42A8-94F6-B016FD79D09F}">
      <dgm:prSet/>
      <dgm:spPr/>
      <dgm:t>
        <a:bodyPr/>
        <a:lstStyle/>
        <a:p>
          <a:endParaRPr lang="ru-RU"/>
        </a:p>
      </dgm:t>
    </dgm:pt>
    <dgm:pt modelId="{105CE9A9-24E9-4405-8E37-93C3EC7134D6}" type="parTrans" cxnId="{203237C5-327E-42A8-94F6-B016FD79D09F}">
      <dgm:prSet/>
      <dgm:spPr/>
      <dgm:t>
        <a:bodyPr/>
        <a:lstStyle/>
        <a:p>
          <a:endParaRPr lang="ru-RU"/>
        </a:p>
      </dgm:t>
    </dgm:pt>
    <dgm:pt modelId="{6E9F14AD-A1BF-47B5-A2A0-FA6AA87A47A9}" type="pres">
      <dgm:prSet presAssocID="{9AD015E7-AC27-4924-807C-533C792F50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07E4F82-1FED-40E6-B356-6A246F75A70D}" type="pres">
      <dgm:prSet presAssocID="{9AD015E7-AC27-4924-807C-533C792F50CE}" presName="Name1" presStyleCnt="0"/>
      <dgm:spPr/>
    </dgm:pt>
    <dgm:pt modelId="{1B190E6B-E05E-470B-AF7F-4A9E73002673}" type="pres">
      <dgm:prSet presAssocID="{9AD015E7-AC27-4924-807C-533C792F50CE}" presName="cycle" presStyleCnt="0"/>
      <dgm:spPr/>
    </dgm:pt>
    <dgm:pt modelId="{8534C874-CE99-4D60-90CA-6F9E34DAD159}" type="pres">
      <dgm:prSet presAssocID="{9AD015E7-AC27-4924-807C-533C792F50CE}" presName="srcNode" presStyleLbl="node1" presStyleIdx="0" presStyleCnt="3"/>
      <dgm:spPr/>
    </dgm:pt>
    <dgm:pt modelId="{78254AD4-C385-4104-B1FF-0D7C79EDE208}" type="pres">
      <dgm:prSet presAssocID="{9AD015E7-AC27-4924-807C-533C792F50CE}" presName="conn" presStyleLbl="parChTrans1D2" presStyleIdx="0" presStyleCnt="1"/>
      <dgm:spPr/>
      <dgm:t>
        <a:bodyPr/>
        <a:lstStyle/>
        <a:p>
          <a:endParaRPr lang="ru-RU"/>
        </a:p>
      </dgm:t>
    </dgm:pt>
    <dgm:pt modelId="{FA28FDF7-F17A-41A6-82FE-C989A4424A9A}" type="pres">
      <dgm:prSet presAssocID="{9AD015E7-AC27-4924-807C-533C792F50CE}" presName="extraNode" presStyleLbl="node1" presStyleIdx="0" presStyleCnt="3"/>
      <dgm:spPr/>
    </dgm:pt>
    <dgm:pt modelId="{33E4FA3C-AC48-41A7-9807-8CD5AA738655}" type="pres">
      <dgm:prSet presAssocID="{9AD015E7-AC27-4924-807C-533C792F50CE}" presName="dstNode" presStyleLbl="node1" presStyleIdx="0" presStyleCnt="3"/>
      <dgm:spPr/>
    </dgm:pt>
    <dgm:pt modelId="{44063E8F-FC36-4976-85D4-4DB4D8CF7F73}" type="pres">
      <dgm:prSet presAssocID="{62141187-356E-43B9-BD24-DADFB18FCE4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849FA-868D-4F0B-828C-954E4E7C46C1}" type="pres">
      <dgm:prSet presAssocID="{62141187-356E-43B9-BD24-DADFB18FCE44}" presName="accent_1" presStyleCnt="0"/>
      <dgm:spPr/>
    </dgm:pt>
    <dgm:pt modelId="{DE40AF31-992F-4B4C-918B-3F94DE06DCA7}" type="pres">
      <dgm:prSet presAssocID="{62141187-356E-43B9-BD24-DADFB18FCE44}" presName="accentRepeatNode" presStyleLbl="solidFgAcc1" presStyleIdx="0" presStyleCnt="3" custLinFactNeighborX="-5762" custLinFactNeighborY="3265"/>
      <dgm:spPr/>
    </dgm:pt>
    <dgm:pt modelId="{F412D5A2-43EF-4B91-BF08-3390EA6EE18B}" type="pres">
      <dgm:prSet presAssocID="{93D1FC6F-269C-4CA6-88E7-A2E9AE85263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C816-5E93-4A1B-80CB-B1D35F1978E6}" type="pres">
      <dgm:prSet presAssocID="{93D1FC6F-269C-4CA6-88E7-A2E9AE85263A}" presName="accent_2" presStyleCnt="0"/>
      <dgm:spPr/>
    </dgm:pt>
    <dgm:pt modelId="{71EE8238-49D6-48B6-B37E-E27B2E368E2E}" type="pres">
      <dgm:prSet presAssocID="{93D1FC6F-269C-4CA6-88E7-A2E9AE85263A}" presName="accentRepeatNode" presStyleLbl="solidFgAcc1" presStyleIdx="1" presStyleCnt="3"/>
      <dgm:spPr/>
    </dgm:pt>
    <dgm:pt modelId="{5EF33875-49CF-4885-94F7-23CA02FB74FC}" type="pres">
      <dgm:prSet presAssocID="{19E1BC50-13CD-4C41-981C-D3BBCD4DA5E4}" presName="text_3" presStyleLbl="node1" presStyleIdx="2" presStyleCnt="3" custScaleY="128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4BAA1-0B81-4287-B5BD-2A048F8EB00A}" type="pres">
      <dgm:prSet presAssocID="{19E1BC50-13CD-4C41-981C-D3BBCD4DA5E4}" presName="accent_3" presStyleCnt="0"/>
      <dgm:spPr/>
    </dgm:pt>
    <dgm:pt modelId="{2CC952AF-2BE1-4A43-9C19-BDD7ED7B01A0}" type="pres">
      <dgm:prSet presAssocID="{19E1BC50-13CD-4C41-981C-D3BBCD4DA5E4}" presName="accentRepeatNode" presStyleLbl="solidFgAcc1" presStyleIdx="2" presStyleCnt="3"/>
      <dgm:spPr/>
    </dgm:pt>
  </dgm:ptLst>
  <dgm:cxnLst>
    <dgm:cxn modelId="{187B02E1-4AF7-4C4A-BB52-3487D3BB1A5A}" type="presOf" srcId="{9AD015E7-AC27-4924-807C-533C792F50CE}" destId="{6E9F14AD-A1BF-47B5-A2A0-FA6AA87A47A9}" srcOrd="0" destOrd="0" presId="urn:microsoft.com/office/officeart/2008/layout/VerticalCurvedList"/>
    <dgm:cxn modelId="{2D5281B4-A9FB-4C69-965E-224A90F18764}" srcId="{9AD015E7-AC27-4924-807C-533C792F50CE}" destId="{62141187-356E-43B9-BD24-DADFB18FCE44}" srcOrd="0" destOrd="0" parTransId="{04F9E7D3-7E34-4EFF-BB18-9F5ABF002C1E}" sibTransId="{688BCCC6-DB62-4BB4-8CBB-141D4BB6620B}"/>
    <dgm:cxn modelId="{C28A1549-F22D-4619-9123-12B31EA549B8}" type="presOf" srcId="{62141187-356E-43B9-BD24-DADFB18FCE44}" destId="{44063E8F-FC36-4976-85D4-4DB4D8CF7F73}" srcOrd="0" destOrd="0" presId="urn:microsoft.com/office/officeart/2008/layout/VerticalCurvedList"/>
    <dgm:cxn modelId="{11E1F813-E5AB-4CCA-9656-2715610AC6D6}" type="presOf" srcId="{93D1FC6F-269C-4CA6-88E7-A2E9AE85263A}" destId="{F412D5A2-43EF-4B91-BF08-3390EA6EE18B}" srcOrd="0" destOrd="0" presId="urn:microsoft.com/office/officeart/2008/layout/VerticalCurvedList"/>
    <dgm:cxn modelId="{203237C5-327E-42A8-94F6-B016FD79D09F}" srcId="{9AD015E7-AC27-4924-807C-533C792F50CE}" destId="{19E1BC50-13CD-4C41-981C-D3BBCD4DA5E4}" srcOrd="2" destOrd="0" parTransId="{105CE9A9-24E9-4405-8E37-93C3EC7134D6}" sibTransId="{03D3E93B-BAC4-4A8F-B4A9-67B1F6519491}"/>
    <dgm:cxn modelId="{C7407B18-3608-4CBD-8CBB-EC84D5715CA5}" srcId="{9AD015E7-AC27-4924-807C-533C792F50CE}" destId="{93D1FC6F-269C-4CA6-88E7-A2E9AE85263A}" srcOrd="1" destOrd="0" parTransId="{72BB7F1F-C51C-4600-B1E7-6E7EB23F448E}" sibTransId="{A8183B7B-28EF-4C12-8B90-FBD985D92FBE}"/>
    <dgm:cxn modelId="{B6B94B27-D42D-4E94-9818-095E97B90B1B}" type="presOf" srcId="{688BCCC6-DB62-4BB4-8CBB-141D4BB6620B}" destId="{78254AD4-C385-4104-B1FF-0D7C79EDE208}" srcOrd="0" destOrd="0" presId="urn:microsoft.com/office/officeart/2008/layout/VerticalCurvedList"/>
    <dgm:cxn modelId="{6AD1825E-D106-470F-8681-77AB9AA5E8AB}" type="presOf" srcId="{19E1BC50-13CD-4C41-981C-D3BBCD4DA5E4}" destId="{5EF33875-49CF-4885-94F7-23CA02FB74FC}" srcOrd="0" destOrd="0" presId="urn:microsoft.com/office/officeart/2008/layout/VerticalCurvedList"/>
    <dgm:cxn modelId="{E7695702-5599-4CA8-ABFF-A904E8790F02}" type="presParOf" srcId="{6E9F14AD-A1BF-47B5-A2A0-FA6AA87A47A9}" destId="{F07E4F82-1FED-40E6-B356-6A246F75A70D}" srcOrd="0" destOrd="0" presId="urn:microsoft.com/office/officeart/2008/layout/VerticalCurvedList"/>
    <dgm:cxn modelId="{DDD98EBE-DD97-45B0-AF8C-CAF18654DF73}" type="presParOf" srcId="{F07E4F82-1FED-40E6-B356-6A246F75A70D}" destId="{1B190E6B-E05E-470B-AF7F-4A9E73002673}" srcOrd="0" destOrd="0" presId="urn:microsoft.com/office/officeart/2008/layout/VerticalCurvedList"/>
    <dgm:cxn modelId="{73A65647-8EA7-484F-A9DC-A188D1B4FF0B}" type="presParOf" srcId="{1B190E6B-E05E-470B-AF7F-4A9E73002673}" destId="{8534C874-CE99-4D60-90CA-6F9E34DAD159}" srcOrd="0" destOrd="0" presId="urn:microsoft.com/office/officeart/2008/layout/VerticalCurvedList"/>
    <dgm:cxn modelId="{4FCEE730-D8C1-4BDE-9BD8-6DE1D7325EA5}" type="presParOf" srcId="{1B190E6B-E05E-470B-AF7F-4A9E73002673}" destId="{78254AD4-C385-4104-B1FF-0D7C79EDE208}" srcOrd="1" destOrd="0" presId="urn:microsoft.com/office/officeart/2008/layout/VerticalCurvedList"/>
    <dgm:cxn modelId="{7BF8C5A1-88C7-4BBA-87CA-4E4EF9470CF4}" type="presParOf" srcId="{1B190E6B-E05E-470B-AF7F-4A9E73002673}" destId="{FA28FDF7-F17A-41A6-82FE-C989A4424A9A}" srcOrd="2" destOrd="0" presId="urn:microsoft.com/office/officeart/2008/layout/VerticalCurvedList"/>
    <dgm:cxn modelId="{C619BF73-CBF2-45C3-A80A-E37C44104A62}" type="presParOf" srcId="{1B190E6B-E05E-470B-AF7F-4A9E73002673}" destId="{33E4FA3C-AC48-41A7-9807-8CD5AA738655}" srcOrd="3" destOrd="0" presId="urn:microsoft.com/office/officeart/2008/layout/VerticalCurvedList"/>
    <dgm:cxn modelId="{CA7F6787-4B53-46F0-9C88-9209F2986633}" type="presParOf" srcId="{F07E4F82-1FED-40E6-B356-6A246F75A70D}" destId="{44063E8F-FC36-4976-85D4-4DB4D8CF7F73}" srcOrd="1" destOrd="0" presId="urn:microsoft.com/office/officeart/2008/layout/VerticalCurvedList"/>
    <dgm:cxn modelId="{6D9C275C-F4B2-4BB9-9176-525E3DC26CA2}" type="presParOf" srcId="{F07E4F82-1FED-40E6-B356-6A246F75A70D}" destId="{738849FA-868D-4F0B-828C-954E4E7C46C1}" srcOrd="2" destOrd="0" presId="urn:microsoft.com/office/officeart/2008/layout/VerticalCurvedList"/>
    <dgm:cxn modelId="{CD219C44-DE9B-4A7D-A641-05E17A85CBA9}" type="presParOf" srcId="{738849FA-868D-4F0B-828C-954E4E7C46C1}" destId="{DE40AF31-992F-4B4C-918B-3F94DE06DCA7}" srcOrd="0" destOrd="0" presId="urn:microsoft.com/office/officeart/2008/layout/VerticalCurvedList"/>
    <dgm:cxn modelId="{ECF3E760-C2F3-4511-B07A-B3826B0D2C6A}" type="presParOf" srcId="{F07E4F82-1FED-40E6-B356-6A246F75A70D}" destId="{F412D5A2-43EF-4B91-BF08-3390EA6EE18B}" srcOrd="3" destOrd="0" presId="urn:microsoft.com/office/officeart/2008/layout/VerticalCurvedList"/>
    <dgm:cxn modelId="{5660FD39-6F55-451F-BEAB-25CBD326FCF7}" type="presParOf" srcId="{F07E4F82-1FED-40E6-B356-6A246F75A70D}" destId="{52E6C816-5E93-4A1B-80CB-B1D35F1978E6}" srcOrd="4" destOrd="0" presId="urn:microsoft.com/office/officeart/2008/layout/VerticalCurvedList"/>
    <dgm:cxn modelId="{3BDEEDDB-EC89-4578-B7B4-F2457F64D9AA}" type="presParOf" srcId="{52E6C816-5E93-4A1B-80CB-B1D35F1978E6}" destId="{71EE8238-49D6-48B6-B37E-E27B2E368E2E}" srcOrd="0" destOrd="0" presId="urn:microsoft.com/office/officeart/2008/layout/VerticalCurvedList"/>
    <dgm:cxn modelId="{AC6A4CC6-72AB-4048-8F8C-0FC04B0C3245}" type="presParOf" srcId="{F07E4F82-1FED-40E6-B356-6A246F75A70D}" destId="{5EF33875-49CF-4885-94F7-23CA02FB74FC}" srcOrd="5" destOrd="0" presId="urn:microsoft.com/office/officeart/2008/layout/VerticalCurvedList"/>
    <dgm:cxn modelId="{407FAF2A-BF8C-41F9-9C1C-FA6F80260960}" type="presParOf" srcId="{F07E4F82-1FED-40E6-B356-6A246F75A70D}" destId="{EAB4BAA1-0B81-4287-B5BD-2A048F8EB00A}" srcOrd="6" destOrd="0" presId="urn:microsoft.com/office/officeart/2008/layout/VerticalCurvedList"/>
    <dgm:cxn modelId="{FEB82553-D2A3-4CD1-B109-9609F084C871}" type="presParOf" srcId="{EAB4BAA1-0B81-4287-B5BD-2A048F8EB00A}" destId="{2CC952AF-2BE1-4A43-9C19-BDD7ED7B01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54AD4-C385-4104-B1FF-0D7C79EDE208}">
      <dsp:nvSpPr>
        <dsp:cNvPr id="0" name=""/>
        <dsp:cNvSpPr/>
      </dsp:nvSpPr>
      <dsp:spPr>
        <a:xfrm>
          <a:off x="-4118587" y="-632081"/>
          <a:ext cx="4907661" cy="4907661"/>
        </a:xfrm>
        <a:prstGeom prst="blockArc">
          <a:avLst>
            <a:gd name="adj1" fmla="val 18900000"/>
            <a:gd name="adj2" fmla="val 2700000"/>
            <a:gd name="adj3" fmla="val 4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63E8F-FC36-4976-85D4-4DB4D8CF7F73}">
      <dsp:nvSpPr>
        <dsp:cNvPr id="0" name=""/>
        <dsp:cNvSpPr/>
      </dsp:nvSpPr>
      <dsp:spPr>
        <a:xfrm>
          <a:off x="507452" y="364349"/>
          <a:ext cx="6356770" cy="7286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405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В каждой группе выбирается «хозяин» стола, остальные участники  - это гости</a:t>
          </a:r>
          <a:r>
            <a:rPr lang="ru-RU" sz="1600" kern="1200" dirty="0" smtClean="0">
              <a:latin typeface="Century Gothic" panose="020B0502020202020204" pitchFamily="34" charset="0"/>
            </a:rPr>
            <a:t>. 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507452" y="364349"/>
        <a:ext cx="6356770" cy="728699"/>
      </dsp:txXfrm>
    </dsp:sp>
    <dsp:sp modelId="{DE40AF31-992F-4B4C-918B-3F94DE06DCA7}">
      <dsp:nvSpPr>
        <dsp:cNvPr id="0" name=""/>
        <dsp:cNvSpPr/>
      </dsp:nvSpPr>
      <dsp:spPr>
        <a:xfrm>
          <a:off x="0" y="303002"/>
          <a:ext cx="910874" cy="9108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412D5A2-43EF-4B91-BF08-3390EA6EE18B}">
      <dsp:nvSpPr>
        <dsp:cNvPr id="0" name=""/>
        <dsp:cNvSpPr/>
      </dsp:nvSpPr>
      <dsp:spPr>
        <a:xfrm>
          <a:off x="772334" y="1457399"/>
          <a:ext cx="6091887" cy="7286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405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Хозяин стола  знакомит гостей с содержанием заданий и вопросами, которые  зафиксированы на  бумажных </a:t>
          </a:r>
          <a:r>
            <a:rPr lang="ru-RU" sz="1600" kern="1200" dirty="0" err="1" smtClean="0">
              <a:solidFill>
                <a:srgbClr val="C00000"/>
              </a:solidFill>
              <a:latin typeface="Century Gothic" panose="020B0502020202020204" pitchFamily="34" charset="0"/>
            </a:rPr>
            <a:t>стикерах</a:t>
          </a: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. </a:t>
          </a:r>
          <a:endParaRPr lang="ru-RU" sz="1600" kern="1200" dirty="0">
            <a:solidFill>
              <a:srgbClr val="C00000"/>
            </a:solidFill>
            <a:latin typeface="Century Gothic" panose="020B0502020202020204" pitchFamily="34" charset="0"/>
          </a:endParaRPr>
        </a:p>
      </dsp:txBody>
      <dsp:txXfrm>
        <a:off x="772334" y="1457399"/>
        <a:ext cx="6091887" cy="728699"/>
      </dsp:txXfrm>
    </dsp:sp>
    <dsp:sp modelId="{71EE8238-49D6-48B6-B37E-E27B2E368E2E}">
      <dsp:nvSpPr>
        <dsp:cNvPr id="0" name=""/>
        <dsp:cNvSpPr/>
      </dsp:nvSpPr>
      <dsp:spPr>
        <a:xfrm>
          <a:off x="316897" y="1366311"/>
          <a:ext cx="910874" cy="9108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EF33875-49CF-4885-94F7-23CA02FB74FC}">
      <dsp:nvSpPr>
        <dsp:cNvPr id="0" name=""/>
        <dsp:cNvSpPr/>
      </dsp:nvSpPr>
      <dsp:spPr>
        <a:xfrm>
          <a:off x="507452" y="2448273"/>
          <a:ext cx="6356770" cy="9330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В течение 15 -20 минут гости под руководством хозяина стола гости  выполняют задание, фиксируя свои идеи на чистых листах бумаги.</a:t>
          </a:r>
          <a:endParaRPr lang="ru-RU" sz="1600" kern="1200" dirty="0">
            <a:solidFill>
              <a:srgbClr val="C00000"/>
            </a:solidFill>
            <a:latin typeface="Century Gothic" panose="020B0502020202020204" pitchFamily="34" charset="0"/>
          </a:endParaRPr>
        </a:p>
      </dsp:txBody>
      <dsp:txXfrm>
        <a:off x="507452" y="2448273"/>
        <a:ext cx="6356770" cy="933048"/>
      </dsp:txXfrm>
    </dsp:sp>
    <dsp:sp modelId="{2CC952AF-2BE1-4A43-9C19-BDD7ED7B01A0}">
      <dsp:nvSpPr>
        <dsp:cNvPr id="0" name=""/>
        <dsp:cNvSpPr/>
      </dsp:nvSpPr>
      <dsp:spPr>
        <a:xfrm>
          <a:off x="52015" y="2459361"/>
          <a:ext cx="910874" cy="9108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54AD4-C385-4104-B1FF-0D7C79EDE208}">
      <dsp:nvSpPr>
        <dsp:cNvPr id="0" name=""/>
        <dsp:cNvSpPr/>
      </dsp:nvSpPr>
      <dsp:spPr>
        <a:xfrm>
          <a:off x="-4118587" y="-632081"/>
          <a:ext cx="4907661" cy="4907661"/>
        </a:xfrm>
        <a:prstGeom prst="blockArc">
          <a:avLst>
            <a:gd name="adj1" fmla="val 18900000"/>
            <a:gd name="adj2" fmla="val 2700000"/>
            <a:gd name="adj3" fmla="val 4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63E8F-FC36-4976-85D4-4DB4D8CF7F73}">
      <dsp:nvSpPr>
        <dsp:cNvPr id="0" name=""/>
        <dsp:cNvSpPr/>
      </dsp:nvSpPr>
      <dsp:spPr>
        <a:xfrm>
          <a:off x="507452" y="364349"/>
          <a:ext cx="6356770" cy="7286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405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 </a:t>
          </a: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После того, как гости ответили на все вопросы и выполнили задания, они переходят за следующий стол, где их встречает новый хозяин</a:t>
          </a:r>
          <a:endParaRPr lang="ru-RU" sz="1600" kern="1200" dirty="0">
            <a:solidFill>
              <a:srgbClr val="C00000"/>
            </a:solidFill>
            <a:latin typeface="Century Gothic" panose="020B0502020202020204" pitchFamily="34" charset="0"/>
          </a:endParaRPr>
        </a:p>
      </dsp:txBody>
      <dsp:txXfrm>
        <a:off x="507452" y="364349"/>
        <a:ext cx="6356770" cy="728699"/>
      </dsp:txXfrm>
    </dsp:sp>
    <dsp:sp modelId="{DE40AF31-992F-4B4C-918B-3F94DE06DCA7}">
      <dsp:nvSpPr>
        <dsp:cNvPr id="0" name=""/>
        <dsp:cNvSpPr/>
      </dsp:nvSpPr>
      <dsp:spPr>
        <a:xfrm>
          <a:off x="0" y="303002"/>
          <a:ext cx="910874" cy="9108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412D5A2-43EF-4B91-BF08-3390EA6EE18B}">
      <dsp:nvSpPr>
        <dsp:cNvPr id="0" name=""/>
        <dsp:cNvSpPr/>
      </dsp:nvSpPr>
      <dsp:spPr>
        <a:xfrm>
          <a:off x="772334" y="1457399"/>
          <a:ext cx="6091887" cy="7286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405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Процедура продолжается до тех пор, пока все гости не обойдут всех хозяев</a:t>
          </a:r>
          <a:r>
            <a:rPr lang="ru-RU" sz="1600" kern="1200" dirty="0" smtClean="0">
              <a:latin typeface="Century Gothic" panose="020B0502020202020204" pitchFamily="34" charset="0"/>
            </a:rPr>
            <a:t>.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772334" y="1457399"/>
        <a:ext cx="6091887" cy="728699"/>
      </dsp:txXfrm>
    </dsp:sp>
    <dsp:sp modelId="{71EE8238-49D6-48B6-B37E-E27B2E368E2E}">
      <dsp:nvSpPr>
        <dsp:cNvPr id="0" name=""/>
        <dsp:cNvSpPr/>
      </dsp:nvSpPr>
      <dsp:spPr>
        <a:xfrm>
          <a:off x="316897" y="1366311"/>
          <a:ext cx="910874" cy="9108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EF33875-49CF-4885-94F7-23CA02FB74FC}">
      <dsp:nvSpPr>
        <dsp:cNvPr id="0" name=""/>
        <dsp:cNvSpPr/>
      </dsp:nvSpPr>
      <dsp:spPr>
        <a:xfrm>
          <a:off x="507452" y="2448273"/>
          <a:ext cx="6356770" cy="9330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Century Gothic" panose="020B0502020202020204" pitchFamily="34" charset="0"/>
            </a:rPr>
            <a:t>По окончании всей процедуры, гости возвращаются за свои столы к своему хозяину и сообщают остальным участникам свой результат - свои выводы  по теме стола</a:t>
          </a:r>
          <a:endParaRPr lang="ru-RU" sz="1600" kern="1200" dirty="0">
            <a:solidFill>
              <a:srgbClr val="C00000"/>
            </a:solidFill>
            <a:latin typeface="Century Gothic" panose="020B0502020202020204" pitchFamily="34" charset="0"/>
          </a:endParaRPr>
        </a:p>
      </dsp:txBody>
      <dsp:txXfrm>
        <a:off x="507452" y="2448273"/>
        <a:ext cx="6356770" cy="933048"/>
      </dsp:txXfrm>
    </dsp:sp>
    <dsp:sp modelId="{2CC952AF-2BE1-4A43-9C19-BDD7ED7B01A0}">
      <dsp:nvSpPr>
        <dsp:cNvPr id="0" name=""/>
        <dsp:cNvSpPr/>
      </dsp:nvSpPr>
      <dsp:spPr>
        <a:xfrm>
          <a:off x="52015" y="2459361"/>
          <a:ext cx="910874" cy="9108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3EA0757C-692A-4588-B746-915F4DAADC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906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55E99-7989-4B49-B6F6-73475ADAC1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Щелкните для добавления заметок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DAF2B-E591-4E45-9C98-E66E4451611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ru-RU" altLang="ru-RU"/>
              <a:t>Чем полезна эта презентация для аудитории: предмет презентации больше заинтересует обучающихся, если они будут знать, почему он так важен для них.</a:t>
            </a:r>
          </a:p>
          <a:p>
            <a:pPr lvl="1">
              <a:buFontTx/>
              <a:buChar char="•"/>
            </a:pPr>
            <a:r>
              <a:rPr lang="ru-RU" altLang="ru-RU"/>
              <a:t>Уровень компетенции ведущего презентации в данной области: кратко опишите свой опыт работы в этой сфере и уровень своей квалификации как преподавателя.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C9113-B140-49E3-9E11-B56E0BD047A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Описания уроков должны быть краткими.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83997-6A5F-474E-A958-13CC1DC617F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Примеры целей</a:t>
            </a:r>
          </a:p>
          <a:p>
            <a:r>
              <a:rPr lang="ru-RU" altLang="ru-RU"/>
              <a:t>Усвоив материалы этого урока, вы научитесь:</a:t>
            </a:r>
          </a:p>
          <a:p>
            <a:pPr lvl="1">
              <a:buFontTx/>
              <a:buChar char="•"/>
            </a:pPr>
            <a:r>
              <a:rPr lang="ru-RU" altLang="ru-RU"/>
              <a:t>Сохранять файлы на веб-сервере рабочей группы.</a:t>
            </a:r>
          </a:p>
          <a:p>
            <a:pPr lvl="1">
              <a:buFontTx/>
              <a:buChar char="•"/>
            </a:pPr>
            <a:r>
              <a:rPr lang="ru-RU" altLang="ru-RU"/>
              <a:t>Перемещать файлы из одной области веб-сервера группы в другую.</a:t>
            </a:r>
          </a:p>
          <a:p>
            <a:pPr lvl="1">
              <a:buFontTx/>
              <a:buChar char="•"/>
            </a:pPr>
            <a:r>
              <a:rPr lang="ru-RU" altLang="ru-RU"/>
              <a:t>Совместно использовать файлы, размещенные на веб-сервере группы.</a:t>
            </a:r>
          </a:p>
          <a:p>
            <a:pPr>
              <a:buFontTx/>
              <a:buChar char="•"/>
            </a:pPr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83997-6A5F-474E-A958-13CC1DC617F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Примеры целей</a:t>
            </a:r>
          </a:p>
          <a:p>
            <a:r>
              <a:rPr lang="ru-RU" altLang="ru-RU"/>
              <a:t>Усвоив материалы этого урока, вы научитесь:</a:t>
            </a:r>
          </a:p>
          <a:p>
            <a:pPr lvl="1">
              <a:buFontTx/>
              <a:buChar char="•"/>
            </a:pPr>
            <a:r>
              <a:rPr lang="ru-RU" altLang="ru-RU"/>
              <a:t>Сохранять файлы на веб-сервере рабочей группы.</a:t>
            </a:r>
          </a:p>
          <a:p>
            <a:pPr lvl="1">
              <a:buFontTx/>
              <a:buChar char="•"/>
            </a:pPr>
            <a:r>
              <a:rPr lang="ru-RU" altLang="ru-RU"/>
              <a:t>Перемещать файлы из одной области веб-сервера группы в другую.</a:t>
            </a:r>
          </a:p>
          <a:p>
            <a:pPr lvl="1">
              <a:buFontTx/>
              <a:buChar char="•"/>
            </a:pPr>
            <a:r>
              <a:rPr lang="ru-RU" altLang="ru-RU"/>
              <a:t>Совместно использовать файлы, размещенные на веб-сервере группы.</a:t>
            </a:r>
          </a:p>
          <a:p>
            <a:pPr>
              <a:buFontTx/>
              <a:buChar char="•"/>
            </a:pPr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83997-6A5F-474E-A958-13CC1DC617F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Примеры целей</a:t>
            </a:r>
          </a:p>
          <a:p>
            <a:r>
              <a:rPr lang="ru-RU" altLang="ru-RU"/>
              <a:t>Усвоив материалы этого урока, вы научитесь:</a:t>
            </a:r>
          </a:p>
          <a:p>
            <a:pPr lvl="1">
              <a:buFontTx/>
              <a:buChar char="•"/>
            </a:pPr>
            <a:r>
              <a:rPr lang="ru-RU" altLang="ru-RU"/>
              <a:t>Сохранять файлы на веб-сервере рабочей группы.</a:t>
            </a:r>
          </a:p>
          <a:p>
            <a:pPr lvl="1">
              <a:buFontTx/>
              <a:buChar char="•"/>
            </a:pPr>
            <a:r>
              <a:rPr lang="ru-RU" altLang="ru-RU"/>
              <a:t>Перемещать файлы из одной области веб-сервера группы в другую.</a:t>
            </a:r>
          </a:p>
          <a:p>
            <a:pPr lvl="1">
              <a:buFontTx/>
              <a:buChar char="•"/>
            </a:pPr>
            <a:r>
              <a:rPr lang="ru-RU" altLang="ru-RU"/>
              <a:t>Совместно использовать файлы, размещенные на веб-сервере группы.</a:t>
            </a:r>
          </a:p>
          <a:p>
            <a:pPr>
              <a:buFontTx/>
              <a:buChar char="•"/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800100"/>
            <a:ext cx="0" cy="13144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42900"/>
            <a:ext cx="6389688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4C151E-59D4-45C2-AB12-8056C885780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11455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1" y="914400"/>
            <a:ext cx="792163" cy="97155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1" y="914400"/>
            <a:ext cx="792163" cy="97155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6021C-B8C8-4003-AD05-D2CD99E542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5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65175-B38C-4565-B931-CEF4459237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548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9715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7DFD046C-E378-4C26-99F9-E2AC4D6F3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3989F-B699-4956-9540-7D049CB2C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692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7E7AC-3D87-485E-B2CA-6DC12E8AD5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35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3E992-F078-4ADF-8ACF-699876BE90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16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7033D-8445-4209-A551-239EEB7FDC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2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68CEA-3593-4846-831F-98173ADF1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582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4F9EA-FD42-410F-A483-EF050405F1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02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E3D6-64F8-473F-BF64-F6BF054F79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80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00954-AFD8-42EC-A8BE-6A490F1B56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38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7"/>
            <a:ext cx="8229600" cy="330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 alt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 alt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EF4EC9-5187-4F98-B1CF-A035EC89714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1" y="114300"/>
            <a:ext cx="792163" cy="97155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143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m.ru/detskijsad/organizacija-semeinogo-dosuga-191550.html" TargetMode="External"/><Relationship Id="rId2" Type="http://schemas.openxmlformats.org/officeDocument/2006/relationships/hyperlink" Target="https://infourok.ru/doklad-na-temu-tehnologiya-fasilitacii-v-postroenii-effektivnogo-vzaimodeystviya-s-roditelyami-312222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infourok.ru/dosug-i-tradicii-v-vashey-seme-2558149.html" TargetMode="External"/><Relationship Id="rId4" Type="http://schemas.openxmlformats.org/officeDocument/2006/relationships/hyperlink" Target="https://infourok.ru/scenariy-tvorcheskogo-proekta-ya-3067323-page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712"/>
            <a:ext cx="689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ВСЕРОССИЙСКИЙ КОНКУРС ПЕДАГОГИЧЕСКОГО МАСТЕРСТВА НА ЛУЧШИЙ КОНСПЕКТ РОДИТЕЛЬСКОГО СОБРАНИЯ «ОРГАНИЗАЦИЯ ДОСУГА ДЕТЕЙ В СЕМЬЕ»</a:t>
            </a:r>
            <a:endParaRPr lang="ru-RU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8" name="Picture 4" descr="C:\Users\user\Desktop\0006-004-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31590"/>
            <a:ext cx="760275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13450" y="2571750"/>
            <a:ext cx="60828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ПРЕЗЕНТАЦИЯ К РОДИТЕЛЬСКОМУ СОБРАНИЮ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 ТЕМЕ: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«ОРГАНИЗАЦИЯ ДОСУГА РЕБЁНКА В СЕМЬЕ: 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ДЛЯ ДУШИ И С ПОЛЬЗОЙ»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754" y="4227934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Автор: 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Чубаева 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Наталья 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Николаевна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, 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воспитатель МОУ «С(К)ОШИ №4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» первой квалификационной категории г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 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Магнитогорска Челябинской области, 2018</a:t>
            </a: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679871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Подведём итоги!</a:t>
            </a:r>
            <a:endParaRPr lang="ru-RU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user\Desktop\0006-004-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693879"/>
            <a:ext cx="6784441" cy="472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2787774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УПРАЖНЕНИЕ «ЧУДЕСНЫЙ РЮКЗАЧОК»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3074" name="Picture 2" descr="C:\Users\user\Desktop\1507533276_portfe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157106"/>
            <a:ext cx="2263497" cy="162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 bwMode="auto">
          <a:xfrm>
            <a:off x="2563620" y="3291830"/>
            <a:ext cx="2728460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T prst="convex"/>
            <a:bevelB w="114300" prst="hardEdge"/>
            <a:extrusionClr>
              <a:schemeClr val="bg1"/>
            </a:extrusionClr>
            <a:contourClr>
              <a:srgbClr val="FFC000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</a:rPr>
              <a:t>ВАШИ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ВПЕЧАТЛЕНИЯ?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4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0006-004-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3478"/>
            <a:ext cx="8208912" cy="498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8685" y="2632095"/>
            <a:ext cx="5760640" cy="108012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СПАСИБО ЗА ВНИМАНИЕ!</a:t>
            </a:r>
            <a:endParaRPr lang="ru-RU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ИСТОЧНИКИ</a:t>
            </a:r>
            <a:endParaRPr lang="ru-RU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241" y="1419622"/>
            <a:ext cx="86409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1.Инфоурок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[Электронный ресурс]. Медведева Т.В. Технология фасилитации в построении эффективного взаимодействия с родителями, 2015 год, URL: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  <a:hlinkClick r:id="rId2"/>
              </a:rPr>
              <a:t>https://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  <a:hlinkClick r:id="rId2"/>
              </a:rPr>
              <a:t>infourok.ru/doklad-na-temu-tehnologiya-fasilitacii-v-postroenii-effektivnogo-vzaimodeystviya-s-roditelyami-312222.html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2. ТЕСТОтека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[Электронный ресурс]. </a:t>
            </a:r>
            <a:r>
              <a:rPr lang="ru-RU" sz="1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Психогеометрический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 тест . </a:t>
            </a:r>
            <a:r>
              <a:rPr lang="ru-RU" sz="1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С.Деллингер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 (адаптация А.А. Алексеева, Л.А. Громовой), URL: http://testoteka.narod.ru/pm/1/16.html.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 МААМ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. Ru. [Электронный ресурс]. </a:t>
            </a:r>
            <a:r>
              <a:rPr lang="ru-RU" sz="1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Кривогина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 Виктория.   Организация семейного досуга.   -  2014 год, URL: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  <a:hlinkClick r:id="rId3"/>
              </a:rPr>
              <a:t>http://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  <a:hlinkClick r:id="rId3"/>
              </a:rPr>
              <a:t>www.maam.ru/detskijsad/organizacija-semeinogo-dosuga-191550.html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4. Инфоурок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[Электронный ресурс]. </a:t>
            </a:r>
            <a:r>
              <a:rPr lang="ru-RU" sz="1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Попеску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 М. С.  Сценарий творческого проекта "7Я". Анкета «Семейный досуг» -  28.05.2018, URL: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  <a:hlinkClick r:id="rId4"/>
              </a:rPr>
              <a:t>https://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  <a:hlinkClick r:id="rId4"/>
              </a:rPr>
              <a:t>infourok.ru/scenariy-tvorcheskogo-proekta-ya-3067323-page2.html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</a:t>
            </a: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 Инфоурок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[Электронный ресурс]. </a:t>
            </a:r>
            <a:r>
              <a:rPr lang="ru-RU" sz="1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Ширкова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 О. А.  Анкета «Досуг и традиции в Вашей семье». – 2018 год, URL: </a:t>
            </a:r>
            <a:r>
              <a:rPr lang="ru-RU" sz="1400" dirty="0">
                <a:solidFill>
                  <a:srgbClr val="C00000"/>
                </a:solidFill>
                <a:latin typeface="Century Gothic" panose="020B0502020202020204" pitchFamily="34" charset="0"/>
                <a:hlinkClick r:id="rId5"/>
              </a:rPr>
              <a:t>https://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  <a:hlinkClick r:id="rId5"/>
              </a:rPr>
              <a:t>infourok.ru/dosug-i-tradicii-v-vashey-seme-2558149.html</a:t>
            </a:r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</a:t>
            </a: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71924"/>
            <a:ext cx="7543800" cy="971550"/>
          </a:xfrm>
        </p:spPr>
        <p:txBody>
          <a:bodyPr>
            <a:prstTxWarp prst="textDoubleWave1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alt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anose="020B0502020202020204" pitchFamily="34" charset="0"/>
              </a:rPr>
              <a:t>Добро пожаловать! </a:t>
            </a:r>
            <a:endParaRPr lang="ru-RU" alt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975757"/>
            <a:ext cx="16891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861543"/>
            <a:ext cx="16891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779662"/>
            <a:ext cx="16891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1714147"/>
            <a:ext cx="2736304" cy="523220"/>
          </a:xfrm>
          <a:prstGeom prst="rect">
            <a:avLst/>
          </a:prstGeom>
          <a:noFill/>
        </p:spPr>
        <p:txBody>
          <a:bodyPr wrap="none" rtlCol="0">
            <a:prstTxWarp prst="textWave4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 Gothic" panose="020B0502020202020204" pitchFamily="34" charset="0"/>
              </a:rPr>
              <a:t>В КАФЕ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УПРАЖНЕНИЕ </a:t>
            </a:r>
            <a:br>
              <a:rPr lang="ru-RU" alt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alt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«ГЕОМЕТРИЧЕСКИЕ ФИГУРЫ»</a:t>
            </a:r>
            <a:endParaRPr lang="ru-RU" altLang="ru-RU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" name="Picture 5" descr="C:\Users\user\Desktop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47614"/>
            <a:ext cx="1765072" cy="177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user\Desktop\imgonline-com-ua-Transparent-backgr-ALyuz1QMF0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273704"/>
            <a:ext cx="1878910" cy="178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user\Downloads\imgonline-com-ua-Transparent-backgr-YXoJsKgzeP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1328773"/>
            <a:ext cx="1944216" cy="195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esktop\0_1af6c1_752bd1e_orig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5186" y="3897200"/>
            <a:ext cx="4483038" cy="96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7543800" cy="971550"/>
          </a:xfrm>
        </p:spPr>
        <p:txBody>
          <a:bodyPr/>
          <a:lstStyle/>
          <a:p>
            <a:pPr algn="ctr"/>
            <a:r>
              <a:rPr lang="ru-RU" altLang="ru-RU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Поприветствуем</a:t>
            </a:r>
            <a:r>
              <a:rPr lang="ru-RU" altLang="ru-RU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altLang="ru-RU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друг друга?</a:t>
            </a:r>
          </a:p>
        </p:txBody>
      </p:sp>
      <p:pic>
        <p:nvPicPr>
          <p:cNvPr id="4098" name="Picture 2" descr="C:\Users\user\Desktop\0006-004-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992797"/>
            <a:ext cx="6193259" cy="431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3435846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УПРАЖНЕНИЕ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«СВЯЗУЮЩАЯ НИТЬ»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7543800" cy="971550"/>
          </a:xfrm>
        </p:spPr>
        <p:txBody>
          <a:bodyPr/>
          <a:lstStyle/>
          <a:p>
            <a:pPr algn="ctr"/>
            <a:r>
              <a:rPr lang="ru-RU" alt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ОБЪЯВЛЕНИЕ ТЕМЫ СОБРАНИЯ</a:t>
            </a:r>
            <a:endParaRPr lang="ru-RU" altLang="ru-RU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098" name="Picture 2" descr="C:\Users\user\Desktop\0006-004-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992797"/>
            <a:ext cx="6193259" cy="431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85930" y="3075806"/>
            <a:ext cx="465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«Организация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досуга ребёнка в семье: для души и с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пользой»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7543800" cy="971550"/>
          </a:xfrm>
        </p:spPr>
        <p:txBody>
          <a:bodyPr/>
          <a:lstStyle/>
          <a:p>
            <a:pPr algn="ctr"/>
            <a:r>
              <a:rPr lang="ru-RU" alt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ОПРЕДЕЛЕНИЕ ПОНЯТИЯ</a:t>
            </a:r>
            <a:endParaRPr lang="ru-RU" altLang="ru-RU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098" name="Picture 2" descr="C:\Users\user\Desktop\0006-004-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7" y="1131590"/>
            <a:ext cx="6167430" cy="411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2715766"/>
            <a:ext cx="6723415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contourW="12700">
            <a:bevelT prst="relaxedInset"/>
            <a:bevelB w="152400" h="50800" prst="softRound"/>
            <a:contourClr>
              <a:schemeClr val="accent1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Досуг</a:t>
            </a:r>
            <a:r>
              <a:rPr lang="ru-RU" dirty="0">
                <a:solidFill>
                  <a:srgbClr val="C00000"/>
                </a:solidFill>
                <a:latin typeface="Century Gothic" panose="020B0502020202020204" pitchFamily="34" charset="0"/>
              </a:rPr>
              <a:t> - совокупность видов деятельности, ориентированных на удовлетворение физических, духовных и социальных потребностей людей в свободное время и связанных преимущественно с отдыхом и развлечениями: чтением, играми, танцами, посещением учреждений культуры и массовых зрелищ, любительскими занятиями, занятиями физкультурой и спортом.</a:t>
            </a:r>
          </a:p>
        </p:txBody>
      </p:sp>
    </p:spTree>
    <p:extLst>
      <p:ext uri="{BB962C8B-B14F-4D97-AF65-F5344CB8AC3E}">
        <p14:creationId xmlns:p14="http://schemas.microsoft.com/office/powerpoint/2010/main" val="7679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823887"/>
          </a:xfrm>
        </p:spPr>
        <p:txBody>
          <a:bodyPr/>
          <a:lstStyle/>
          <a:p>
            <a:pPr algn="ctr"/>
            <a:r>
              <a:rPr lang="ru-RU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Инструкция по организации работы в группах</a:t>
            </a:r>
          </a:p>
        </p:txBody>
      </p:sp>
      <p:pic>
        <p:nvPicPr>
          <p:cNvPr id="6146" name="Picture 2" descr="C:\Users\user\Desktop\hello_html_m46d83c8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905402"/>
            <a:ext cx="1950977" cy="390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5967167"/>
              </p:ext>
            </p:extLst>
          </p:nvPr>
        </p:nvGraphicFramePr>
        <p:xfrm>
          <a:off x="539552" y="1203598"/>
          <a:ext cx="6912768" cy="3643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143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823887"/>
          </a:xfrm>
        </p:spPr>
        <p:txBody>
          <a:bodyPr/>
          <a:lstStyle/>
          <a:p>
            <a:pPr algn="ctr"/>
            <a:r>
              <a:rPr lang="ru-RU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Инструкция по организации работы в группах</a:t>
            </a:r>
          </a:p>
        </p:txBody>
      </p:sp>
      <p:pic>
        <p:nvPicPr>
          <p:cNvPr id="6146" name="Picture 2" descr="C:\Users\user\Desktop\hello_html_m46d83c8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905402"/>
            <a:ext cx="1950977" cy="390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89589859"/>
              </p:ext>
            </p:extLst>
          </p:nvPr>
        </p:nvGraphicFramePr>
        <p:xfrm>
          <a:off x="539552" y="1203598"/>
          <a:ext cx="6912768" cy="3643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363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78254AD4-C385-4104-B1FF-0D7C79EDE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DE40AF31-992F-4B4C-918B-3F94DE06D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44063E8F-FC36-4976-85D4-4DB4D8CF7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71EE8238-49D6-48B6-B37E-E27B2E368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F412D5A2-43EF-4B91-BF08-3390EA6EE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2CC952AF-2BE1-4A43-9C19-BDD7ED7B0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5EF33875-49CF-4885-94F7-23CA02FB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679871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Подведём итоги!</a:t>
            </a:r>
            <a:endParaRPr lang="ru-RU" sz="32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user\Desktop\0006-004-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693879"/>
            <a:ext cx="6784441" cy="472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2787774"/>
            <a:ext cx="5472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- Создать </a:t>
            </a:r>
            <a:r>
              <a:rPr lang="ru-RU" dirty="0">
                <a:solidFill>
                  <a:srgbClr val="C00000"/>
                </a:solidFill>
                <a:latin typeface="Century Gothic" panose="020B0502020202020204" pitchFamily="34" charset="0"/>
              </a:rPr>
              <a:t>буклет под названием «Программа  выходного дня для всей семьи»</a:t>
            </a:r>
          </a:p>
          <a:p>
            <a:endParaRPr lang="ru-RU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- Создать </a:t>
            </a:r>
            <a:r>
              <a:rPr lang="ru-RU" dirty="0">
                <a:solidFill>
                  <a:srgbClr val="C00000"/>
                </a:solidFill>
                <a:latin typeface="Century Gothic" panose="020B0502020202020204" pitchFamily="34" charset="0"/>
              </a:rPr>
              <a:t>книгу под названием «Энциклопедия семейного досуга: для души и с пользой»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185046" y="1563638"/>
            <a:ext cx="635426" cy="32664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wordArt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СОБРАНИЯ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75928" y="1716038"/>
            <a:ext cx="720080" cy="32664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wordArt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РЕШЕНИЯ </a:t>
            </a:r>
          </a:p>
        </p:txBody>
      </p:sp>
    </p:spTree>
    <p:extLst>
      <p:ext uri="{BB962C8B-B14F-4D97-AF65-F5344CB8AC3E}">
        <p14:creationId xmlns:p14="http://schemas.microsoft.com/office/powerpoint/2010/main" val="96286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ining presentation">
  <a:themeElements>
    <a:clrScheme name="TrainingPres1_TP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_TP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iningPres1_TP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_TP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_TP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243</TotalTime>
  <Words>632</Words>
  <Application>Microsoft Office PowerPoint</Application>
  <PresentationFormat>Экран (16:9)</PresentationFormat>
  <Paragraphs>66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Training presentation</vt:lpstr>
      <vt:lpstr>Презентация PowerPoint</vt:lpstr>
      <vt:lpstr>Добро пожаловать! </vt:lpstr>
      <vt:lpstr>УПРАЖНЕНИЕ  «ГЕОМЕТРИЧЕСКИЕ ФИГУРЫ»</vt:lpstr>
      <vt:lpstr>Поприветствуем друг друга?</vt:lpstr>
      <vt:lpstr>ОБЪЯВЛЕНИЕ ТЕМЫ СОБРАНИЯ</vt:lpstr>
      <vt:lpstr>ОПРЕДЕЛЕНИЕ ПОНЯТИЯ</vt:lpstr>
      <vt:lpstr>Инструкция по организации работы в группах</vt:lpstr>
      <vt:lpstr>Инструкция по организации работы в группах</vt:lpstr>
      <vt:lpstr>Подведём итоги!</vt:lpstr>
      <vt:lpstr>Подведём итоги!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учебной презентации</dc:title>
  <dc:creator>user</dc:creator>
  <cp:lastModifiedBy>user</cp:lastModifiedBy>
  <cp:revision>19</cp:revision>
  <dcterms:created xsi:type="dcterms:W3CDTF">2018-06-06T13:23:38Z</dcterms:created>
  <dcterms:modified xsi:type="dcterms:W3CDTF">2018-08-01T02:36:17Z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TC060888081049</vt:lpwstr>
  </property>
</Properties>
</file>