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8" r:id="rId4"/>
    <p:sldId id="260" r:id="rId5"/>
    <p:sldId id="286" r:id="rId6"/>
    <p:sldId id="261" r:id="rId7"/>
    <p:sldId id="264" r:id="rId8"/>
    <p:sldId id="265" r:id="rId9"/>
    <p:sldId id="282" r:id="rId10"/>
    <p:sldId id="269" r:id="rId11"/>
    <p:sldId id="270" r:id="rId12"/>
    <p:sldId id="271" r:id="rId13"/>
    <p:sldId id="277" r:id="rId14"/>
    <p:sldId id="284" r:id="rId15"/>
    <p:sldId id="285" r:id="rId16"/>
    <p:sldId id="287"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p:scale>
          <a:sx n="50" d="100"/>
          <a:sy n="50" d="100"/>
        </p:scale>
        <p:origin x="-1638" y="-186"/>
      </p:cViewPr>
      <p:guideLst>
        <p:guide orient="horz" pos="2160"/>
        <p:guide pos="2880"/>
      </p:guideLst>
    </p:cSldViewPr>
  </p:slideViewPr>
  <p:outlineViewPr>
    <p:cViewPr>
      <p:scale>
        <a:sx n="33" d="100"/>
        <a:sy n="33" d="100"/>
      </p:scale>
      <p:origin x="0" y="8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02.08.2018</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02.08.2018</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02.08.2018</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02.08.2018</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02.08.2018</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02.08.2018</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02.08.2018</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02.08.2018</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02.08.2018</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02.08.2018</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ealth.clevelandclinic.org/5-things-to-do-daily-to-keep-your-heart-healthy/" TargetMode="External"/><Relationship Id="rId2" Type="http://schemas.openxmlformats.org/officeDocument/2006/relationships/hyperlink" Target="https://www.webmd.com/diet/features/6-simple-steps-to-keep-your-heart-healthy#1" TargetMode="External"/><Relationship Id="rId1" Type="http://schemas.openxmlformats.org/officeDocument/2006/relationships/slideLayout" Target="../slideLayouts/slideLayout2.xml"/><Relationship Id="rId6" Type="http://schemas.openxmlformats.org/officeDocument/2006/relationships/hyperlink" Target="https://yandex.ru/legal/fotki_termsofuse/" TargetMode="External"/><Relationship Id="rId5" Type="http://schemas.openxmlformats.org/officeDocument/2006/relationships/hyperlink" Target="http://yandex.ru/" TargetMode="External"/><Relationship Id="rId4" Type="http://schemas.openxmlformats.org/officeDocument/2006/relationships/hyperlink" Target="http://www.heart.org/HEARTORG/HealthyLiving/HealthyKids/LifesSimple7forKids/Hey-Kids-Eat-a-Heart-Healthy-Diet_UCM_466602_Article.js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8173" y="186780"/>
            <a:ext cx="8105509" cy="1938992"/>
          </a:xfrm>
          <a:prstGeom prst="rect">
            <a:avLst/>
          </a:prstGeom>
        </p:spPr>
        <p:txBody>
          <a:bodyPr wrap="square">
            <a:spAutoFit/>
          </a:bodyPr>
          <a:lstStyle/>
          <a:p>
            <a:pPr algn="ctr"/>
            <a:r>
              <a:rPr lang="en-US" sz="6000" b="1" dirty="0" smtClean="0">
                <a:ln w="900" cmpd="sng">
                  <a:solidFill>
                    <a:schemeClr val="tx1">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rial Black" panose="020B0A04020102020204" pitchFamily="34" charset="0"/>
              </a:rPr>
              <a:t>Keep Your Heart Healthy</a:t>
            </a:r>
            <a:r>
              <a:rPr lang="ru-RU" sz="6000" b="1" dirty="0" smtClean="0">
                <a:ln w="900" cmpd="sng">
                  <a:solidFill>
                    <a:schemeClr val="tx1">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rial Black" panose="020B0A04020102020204" pitchFamily="34" charset="0"/>
              </a:rPr>
              <a:t>!</a:t>
            </a:r>
            <a:endParaRPr lang="ru-RU" sz="6000" b="1" dirty="0">
              <a:ln w="900" cmpd="sng">
                <a:solidFill>
                  <a:schemeClr val="tx1">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4" name="Прямоугольник 3"/>
          <p:cNvSpPr/>
          <p:nvPr/>
        </p:nvSpPr>
        <p:spPr>
          <a:xfrm>
            <a:off x="152586" y="4941168"/>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2017</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3552417" y="2348880"/>
            <a:ext cx="5454522" cy="1200329"/>
          </a:xfrm>
          <a:prstGeom prst="rect">
            <a:avLst/>
          </a:prstGeom>
        </p:spPr>
        <p:txBody>
          <a:bodyPr wrap="square">
            <a:spAutoFit/>
          </a:bodyPr>
          <a:lstStyle/>
          <a:p>
            <a:pPr algn="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Интерактивная                        лекция-викторина </a:t>
            </a:r>
          </a:p>
          <a:p>
            <a:pPr algn="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для учащихся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8-11</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классов</a:t>
            </a:r>
          </a:p>
        </p:txBody>
      </p:sp>
      <p:pic>
        <p:nvPicPr>
          <p:cNvPr id="14340" name="Picture 4" descr="ÐÐ°ÑÑÐ¸Ð½ÐºÐ¸ Ð¿Ð¾ Ð·Ð°Ð¿ÑÐ¾ÑÑ healthy heart p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23693"/>
            <a:ext cx="3396842" cy="27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5987" y="1268760"/>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Dental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health is a good indication of overall health, including your heart, because those who have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periodontal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disease often have the same risk factors for heart disease. Studies  have shown that bacteria in the mouth  may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increase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your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 of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heart disease and stroke.</a:t>
            </a:r>
          </a:p>
        </p:txBody>
      </p:sp>
      <p:sp>
        <p:nvSpPr>
          <p:cNvPr id="3" name="Rectangle 3"/>
          <p:cNvSpPr txBox="1">
            <a:spLocks noChangeArrowheads="1"/>
          </p:cNvSpPr>
          <p:nvPr/>
        </p:nvSpPr>
        <p:spPr bwMode="auto">
          <a:xfrm>
            <a:off x="4932040" y="3068960"/>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ru-RU" b="1" kern="0" dirty="0" smtClean="0">
                <a:solidFill>
                  <a:srgbClr val="FFFF00"/>
                </a:solidFill>
                <a:latin typeface="Arial Black" panose="020B0A04020102020204" pitchFamily="34" charset="0"/>
              </a:rPr>
              <a:t>  </a:t>
            </a:r>
            <a:r>
              <a:rPr lang="en-US" b="1" kern="0" dirty="0">
                <a:solidFill>
                  <a:srgbClr val="FFFF00"/>
                </a:solidFill>
                <a:latin typeface="Arial Black" panose="020B0A04020102020204" pitchFamily="34" charset="0"/>
              </a:rPr>
              <a:t>risk</a:t>
            </a:r>
          </a:p>
        </p:txBody>
      </p:sp>
      <p:sp>
        <p:nvSpPr>
          <p:cNvPr id="5" name="Rectangle 3"/>
          <p:cNvSpPr txBox="1">
            <a:spLocks noChangeArrowheads="1"/>
          </p:cNvSpPr>
          <p:nvPr/>
        </p:nvSpPr>
        <p:spPr bwMode="auto">
          <a:xfrm>
            <a:off x="4067943" y="4314823"/>
            <a:ext cx="4608513"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sz="4800" b="1" kern="0" dirty="0">
                <a:solidFill>
                  <a:srgbClr val="00B0F0"/>
                </a:solidFill>
                <a:latin typeface="Arial Black" panose="020B0A04020102020204" pitchFamily="34" charset="0"/>
              </a:rPr>
              <a:t>Practice good dental hygiene! </a:t>
            </a:r>
            <a:endParaRPr lang="ru-RU" sz="4800" b="1" kern="0" dirty="0">
              <a:solidFill>
                <a:srgbClr val="00B0F0"/>
              </a:solidFill>
              <a:latin typeface="Arial Black" panose="020B0A040201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93704"/>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534" y="1196752"/>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Gaining weight is a constant threat for most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people in the world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of cheap, convenient, and decadent foods. And extra pounds -- especially if you tip into obesity -- raise the risk of a heart attack, stroke, and high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blood _________ .</a:t>
            </a:r>
            <a:endPar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3" name="Rectangle 3"/>
          <p:cNvSpPr txBox="1">
            <a:spLocks noChangeArrowheads="1"/>
          </p:cNvSpPr>
          <p:nvPr/>
        </p:nvSpPr>
        <p:spPr bwMode="auto">
          <a:xfrm>
            <a:off x="2947478" y="3356992"/>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solidFill>
                  <a:srgbClr val="FFFF00"/>
                </a:solidFill>
                <a:latin typeface="Arial Black" panose="020B0A04020102020204" pitchFamily="34" charset="0"/>
              </a:rPr>
              <a:t>   pressure</a:t>
            </a:r>
            <a:endParaRPr lang="en-US" b="1" kern="0" dirty="0">
              <a:solidFill>
                <a:srgbClr val="FFFF00"/>
              </a:solidFill>
              <a:latin typeface="Arial Black" panose="020B0A04020102020204" pitchFamily="34" charset="0"/>
            </a:endParaRPr>
          </a:p>
        </p:txBody>
      </p:sp>
      <p:sp>
        <p:nvSpPr>
          <p:cNvPr id="6" name="Rectangle 3"/>
          <p:cNvSpPr txBox="1">
            <a:spLocks noChangeArrowheads="1"/>
          </p:cNvSpPr>
          <p:nvPr/>
        </p:nvSpPr>
        <p:spPr bwMode="auto">
          <a:xfrm>
            <a:off x="323528" y="3717379"/>
            <a:ext cx="486488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a:solidFill>
                  <a:srgbClr val="00B0F0"/>
                </a:solidFill>
                <a:latin typeface="Arial Black" panose="020B0A04020102020204" pitchFamily="34" charset="0"/>
              </a:rPr>
              <a:t>Work Toward a Healthy Body </a:t>
            </a:r>
            <a:r>
              <a:rPr lang="en-US" sz="4800" b="1" kern="0" dirty="0" smtClean="0">
                <a:solidFill>
                  <a:srgbClr val="00B0F0"/>
                </a:solidFill>
                <a:latin typeface="Arial Black" panose="020B0A04020102020204" pitchFamily="34" charset="0"/>
              </a:rPr>
              <a:t>Weight!</a:t>
            </a:r>
            <a:endParaRPr lang="ru-RU" sz="4800" b="1" kern="0" dirty="0">
              <a:solidFill>
                <a:srgbClr val="00B0F0"/>
              </a:solidFill>
              <a:latin typeface="Arial Black" panose="020B0A040201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4060254"/>
            <a:ext cx="2592313" cy="25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897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6227" y="148478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Sleep is an essential part of keeping your heart healthy. If you don’t sleep enough, you may be at a higher risk for cardiovascular disease no matter your age or other health habits.  Get 7 to 8 hours of sleep most nights. If you have sleep apnea, you should be treated as this condition is linked to heart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__________ and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arrhythmias.</a:t>
            </a:r>
          </a:p>
        </p:txBody>
      </p:sp>
      <p:sp>
        <p:nvSpPr>
          <p:cNvPr id="3" name="Rectangle 3"/>
          <p:cNvSpPr txBox="1">
            <a:spLocks noChangeArrowheads="1"/>
          </p:cNvSpPr>
          <p:nvPr/>
        </p:nvSpPr>
        <p:spPr bwMode="auto">
          <a:xfrm>
            <a:off x="2411760" y="404772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solidFill>
                  <a:srgbClr val="FFFF00"/>
                </a:solidFill>
                <a:latin typeface="Arial Black" panose="020B0A04020102020204" pitchFamily="34" charset="0"/>
              </a:rPr>
              <a:t>disease</a:t>
            </a:r>
          </a:p>
        </p:txBody>
      </p:sp>
      <p:sp>
        <p:nvSpPr>
          <p:cNvPr id="5" name="Rectangle 3"/>
          <p:cNvSpPr txBox="1">
            <a:spLocks noChangeArrowheads="1"/>
          </p:cNvSpPr>
          <p:nvPr/>
        </p:nvSpPr>
        <p:spPr bwMode="auto">
          <a:xfrm>
            <a:off x="3123506" y="4876374"/>
            <a:ext cx="5616624"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sz="4800" b="1" kern="0" dirty="0">
                <a:solidFill>
                  <a:srgbClr val="00B0F0"/>
                </a:solidFill>
                <a:latin typeface="Arial Black" panose="020B0A04020102020204" pitchFamily="34" charset="0"/>
              </a:rPr>
              <a:t>Make sleep </a:t>
            </a:r>
            <a:endParaRPr lang="en-US" sz="4800" b="1" kern="0" dirty="0" smtClean="0">
              <a:solidFill>
                <a:srgbClr val="00B0F0"/>
              </a:solidFill>
              <a:latin typeface="Arial Black" panose="020B0A04020102020204" pitchFamily="34" charset="0"/>
            </a:endParaRPr>
          </a:p>
          <a:p>
            <a:pPr algn="r" eaLnBrk="1" hangingPunct="1">
              <a:buClr>
                <a:srgbClr val="A50021"/>
              </a:buClr>
              <a:buNone/>
              <a:defRPr/>
            </a:pPr>
            <a:r>
              <a:rPr lang="en-US" sz="4800" b="1" kern="0" dirty="0" smtClean="0">
                <a:solidFill>
                  <a:srgbClr val="00B0F0"/>
                </a:solidFill>
                <a:latin typeface="Arial Black" panose="020B0A04020102020204" pitchFamily="34" charset="0"/>
              </a:rPr>
              <a:t>a priority!</a:t>
            </a:r>
            <a:endParaRPr lang="ru-RU" sz="4800" b="1" kern="0" dirty="0">
              <a:solidFill>
                <a:srgbClr val="00B0F0"/>
              </a:solidFill>
              <a:latin typeface="Arial Black" panose="020B0A040201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6" y="4564063"/>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35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1370" y="544170"/>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Using ANY tobacco product damages nearly EVERY organ in your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 and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can cause heart disease and cancer. Using smokeless tobacco is NOT a safe alternative to smoking!</a:t>
            </a:r>
          </a:p>
        </p:txBody>
      </p:sp>
      <p:sp>
        <p:nvSpPr>
          <p:cNvPr id="3" name="Rectangle 3"/>
          <p:cNvSpPr txBox="1">
            <a:spLocks noChangeArrowheads="1"/>
          </p:cNvSpPr>
          <p:nvPr/>
        </p:nvSpPr>
        <p:spPr bwMode="auto">
          <a:xfrm>
            <a:off x="6729908" y="69269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ru-RU" b="1" kern="0" dirty="0" smtClean="0">
                <a:solidFill>
                  <a:srgbClr val="FFFF00"/>
                </a:solidFill>
                <a:latin typeface="Arial Black" panose="020B0A04020102020204" pitchFamily="34" charset="0"/>
              </a:rPr>
              <a:t>   </a:t>
            </a:r>
            <a:r>
              <a:rPr lang="en-US" b="1" kern="0" dirty="0">
                <a:solidFill>
                  <a:srgbClr val="FFFF00"/>
                </a:solidFill>
                <a:latin typeface="Arial Black" panose="020B0A04020102020204" pitchFamily="34" charset="0"/>
              </a:rPr>
              <a:t>body</a:t>
            </a:r>
          </a:p>
        </p:txBody>
      </p:sp>
      <p:sp>
        <p:nvSpPr>
          <p:cNvPr id="5" name="Rectangle 3"/>
          <p:cNvSpPr txBox="1">
            <a:spLocks noChangeArrowheads="1"/>
          </p:cNvSpPr>
          <p:nvPr/>
        </p:nvSpPr>
        <p:spPr bwMode="auto">
          <a:xfrm>
            <a:off x="323528" y="4000938"/>
            <a:ext cx="554461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smtClean="0">
                <a:solidFill>
                  <a:srgbClr val="00B0F0"/>
                </a:solidFill>
                <a:latin typeface="Arial Black" panose="020B0A04020102020204" pitchFamily="34" charset="0"/>
              </a:rPr>
              <a:t>Don’t even think about smoking!</a:t>
            </a:r>
            <a:endParaRPr lang="ru-RU" sz="4800" b="1" kern="0" dirty="0">
              <a:solidFill>
                <a:srgbClr val="00B0F0"/>
              </a:solidFill>
              <a:latin typeface="Arial Black" panose="020B0A040201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275073"/>
            <a:ext cx="3094012" cy="30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811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6228" y="908720"/>
            <a:ext cx="8834241" cy="18407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Dogs don’t just fill your heart; they actually make it stronger. Studies show that having a canine companion is linked to lower blood pressure, reduced cholesterol, and decreased triglyceride levels, which contribute to better overall cardiovascular health and fewer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heart __________ .</a:t>
            </a:r>
            <a:endPar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3" name="Rectangle 3"/>
          <p:cNvSpPr txBox="1">
            <a:spLocks noChangeArrowheads="1"/>
          </p:cNvSpPr>
          <p:nvPr/>
        </p:nvSpPr>
        <p:spPr bwMode="auto">
          <a:xfrm>
            <a:off x="5436096" y="3501008"/>
            <a:ext cx="3168352" cy="827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solidFill>
                  <a:srgbClr val="FFFF00"/>
                </a:solidFill>
                <a:latin typeface="Arial Black" panose="020B0A04020102020204" pitchFamily="34" charset="0"/>
              </a:rPr>
              <a:t>attacks</a:t>
            </a:r>
          </a:p>
        </p:txBody>
      </p:sp>
      <p:sp>
        <p:nvSpPr>
          <p:cNvPr id="5" name="Rectangle 3"/>
          <p:cNvSpPr txBox="1">
            <a:spLocks noChangeArrowheads="1"/>
          </p:cNvSpPr>
          <p:nvPr/>
        </p:nvSpPr>
        <p:spPr bwMode="auto">
          <a:xfrm>
            <a:off x="2950518" y="4303464"/>
            <a:ext cx="568863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sz="4800" b="1" kern="0" dirty="0" smtClean="0">
                <a:solidFill>
                  <a:srgbClr val="00B0F0"/>
                </a:solidFill>
                <a:latin typeface="Arial Black" panose="020B0A04020102020204" pitchFamily="34" charset="0"/>
              </a:rPr>
              <a:t>Your Dog improves your heart health! </a:t>
            </a:r>
            <a:endParaRPr lang="ru-RU" sz="4800" b="1" kern="0" dirty="0" smtClean="0">
              <a:solidFill>
                <a:srgbClr val="00B0F0"/>
              </a:solidFill>
              <a:latin typeface="Arial Black" panose="020B0A040201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18" y="4418076"/>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7584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30" y="404664"/>
            <a:ext cx="9144000" cy="624786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6000"/>
              </a:lnSpc>
              <a:buClr>
                <a:srgbClr val="A50021"/>
              </a:buClr>
              <a:defRPr/>
            </a:pPr>
            <a:r>
              <a:rPr lang="en-US" sz="44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Keeping your heart healthy is simple when you look at the big picture: </a:t>
            </a:r>
            <a:endParaRPr lang="en-US" sz="4400" b="1" kern="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algn="ctr">
              <a:lnSpc>
                <a:spcPts val="6000"/>
              </a:lnSpc>
              <a:buClr>
                <a:srgbClr val="A50021"/>
              </a:buClr>
              <a:defRPr/>
            </a:pPr>
            <a:r>
              <a:rPr lang="en-US" sz="54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Get </a:t>
            </a:r>
            <a:r>
              <a:rPr lang="en-US" sz="54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exercise. Eat right. Stress less. Watch your weight. Don’t smoke</a:t>
            </a:r>
            <a:r>
              <a:rPr lang="en-US" sz="54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 Get a four-legged friend – a dog!</a:t>
            </a:r>
            <a:endParaRPr lang="ru-RU" sz="54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64793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яч.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2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188640"/>
            <a:ext cx="4572000" cy="2585323"/>
          </a:xfrm>
          <a:prstGeom prst="rect">
            <a:avLst/>
          </a:prstGeom>
        </p:spPr>
        <p:txBody>
          <a:bodyPr>
            <a:spAutoFit/>
          </a:bodyPr>
          <a:lstStyle/>
          <a:p>
            <a:r>
              <a:rPr lang="en-US" sz="5400" b="1" kern="0" dirty="0" smtClean="0">
                <a:ln w="11430"/>
                <a:solidFill>
                  <a:srgbClr val="00B0F0"/>
                </a:solidFill>
                <a:effectLst>
                  <a:outerShdw blurRad="50800" dist="39000" dir="5460000" algn="tl">
                    <a:srgbClr val="000000">
                      <a:alpha val="38000"/>
                    </a:srgbClr>
                  </a:outerShdw>
                </a:effectLst>
                <a:latin typeface="Arial Black" panose="020B0A04020102020204" pitchFamily="34" charset="0"/>
              </a:rPr>
              <a:t>Keep              Your Heart Healthy!</a:t>
            </a:r>
            <a:endParaRPr lang="ru-RU" dirty="0">
              <a:solidFill>
                <a:srgbClr val="00B0F0"/>
              </a:solidFill>
            </a:endParaRPr>
          </a:p>
        </p:txBody>
      </p:sp>
    </p:spTree>
    <p:extLst>
      <p:ext uri="{BB962C8B-B14F-4D97-AF65-F5344CB8AC3E}">
        <p14:creationId xmlns:p14="http://schemas.microsoft.com/office/powerpoint/2010/main" val="174386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955" y="2066889"/>
            <a:ext cx="7632848" cy="3416320"/>
          </a:xfrm>
          <a:prstGeom prst="rect">
            <a:avLst/>
          </a:prstGeom>
        </p:spPr>
        <p:txBody>
          <a:bodyPr wrap="square">
            <a:spAutoFit/>
          </a:bodyPr>
          <a:lstStyle/>
          <a:p>
            <a:r>
              <a:rPr lang="ru-RU" dirty="0"/>
              <a:t>Источник:</a:t>
            </a:r>
          </a:p>
          <a:p>
            <a:r>
              <a:rPr lang="en-US" dirty="0"/>
              <a:t>6 Simple Steps to Keep Your Heart </a:t>
            </a:r>
            <a:r>
              <a:rPr lang="en-US" dirty="0" smtClean="0"/>
              <a:t>Healthy</a:t>
            </a:r>
            <a:r>
              <a:rPr lang="ru-RU" dirty="0" smtClean="0"/>
              <a:t> </a:t>
            </a:r>
            <a:r>
              <a:rPr lang="en-US" dirty="0">
                <a:hlinkClick r:id="rId2"/>
              </a:rPr>
              <a:t>https://</a:t>
            </a:r>
            <a:r>
              <a:rPr lang="en-US" dirty="0" smtClean="0">
                <a:hlinkClick r:id="rId2"/>
              </a:rPr>
              <a:t>www.webmd.com/diet/features/6-simple-steps-to-keep-your-heart-healthy#1</a:t>
            </a:r>
            <a:endParaRPr lang="ru-RU" dirty="0" smtClean="0"/>
          </a:p>
          <a:p>
            <a:r>
              <a:rPr lang="en-US" dirty="0"/>
              <a:t>5 Things to Do Daily to Keep Your Heart </a:t>
            </a:r>
            <a:r>
              <a:rPr lang="en-US" dirty="0" smtClean="0"/>
              <a:t>Healthy</a:t>
            </a:r>
            <a:r>
              <a:rPr lang="ru-RU" dirty="0" smtClean="0"/>
              <a:t> </a:t>
            </a:r>
            <a:r>
              <a:rPr lang="en-US" dirty="0">
                <a:hlinkClick r:id="rId3"/>
              </a:rPr>
              <a:t>https://health.clevelandclinic.org/5-things-to-do-daily-to-keep-your-heart-healthy</a:t>
            </a:r>
            <a:r>
              <a:rPr lang="en-US" dirty="0" smtClean="0">
                <a:hlinkClick r:id="rId3"/>
              </a:rPr>
              <a:t>/</a:t>
            </a:r>
            <a:r>
              <a:rPr lang="ru-RU" dirty="0" smtClean="0"/>
              <a:t> </a:t>
            </a:r>
            <a:endParaRPr lang="en-US" dirty="0"/>
          </a:p>
          <a:p>
            <a:r>
              <a:rPr lang="en-US" dirty="0"/>
              <a:t>Hey Kids, Eat a Heart-Healthy </a:t>
            </a:r>
            <a:r>
              <a:rPr lang="en-US" dirty="0" smtClean="0"/>
              <a:t>Diet</a:t>
            </a:r>
            <a:r>
              <a:rPr lang="ru-RU" dirty="0" smtClean="0"/>
              <a:t> </a:t>
            </a:r>
            <a:r>
              <a:rPr lang="en-US" dirty="0">
                <a:hlinkClick r:id="rId4"/>
              </a:rPr>
              <a:t>http://</a:t>
            </a:r>
            <a:r>
              <a:rPr lang="en-US" dirty="0" smtClean="0">
                <a:hlinkClick r:id="rId4"/>
              </a:rPr>
              <a:t>www.heart.org/HEARTORG/HealthyLiving/HealthyKids/LifesSimple7forKids/Hey-Kids-Eat-a-Heart-Healthy-Diet_UCM_466602_Article.jsp</a:t>
            </a:r>
            <a:r>
              <a:rPr lang="ru-RU" dirty="0" smtClean="0"/>
              <a:t> </a:t>
            </a:r>
          </a:p>
          <a:p>
            <a:r>
              <a:rPr lang="ru-RU" dirty="0" smtClean="0"/>
              <a:t>Изображения взяты на сайте    </a:t>
            </a:r>
            <a:r>
              <a:rPr lang="ru-RU" dirty="0" smtClean="0">
                <a:hlinkClick r:id="rId5"/>
              </a:rPr>
              <a:t>http://yandex.ru</a:t>
            </a:r>
            <a:r>
              <a:rPr lang="ru-RU" dirty="0" smtClean="0"/>
              <a:t> 	</a:t>
            </a:r>
          </a:p>
          <a:p>
            <a:r>
              <a:rPr lang="ru-RU" dirty="0" smtClean="0"/>
              <a:t>Условия </a:t>
            </a:r>
            <a:r>
              <a:rPr lang="ru-RU" dirty="0"/>
              <a:t>использования сайта </a:t>
            </a:r>
            <a:r>
              <a:rPr lang="ru-RU" dirty="0">
                <a:hlinkClick r:id="rId6"/>
              </a:rPr>
              <a:t>https://yandex.ru/legal/fotki_termsofuse</a:t>
            </a:r>
            <a:r>
              <a:rPr lang="ru-RU" dirty="0" smtClean="0">
                <a:hlinkClick r:id="rId6"/>
              </a:rPr>
              <a:t>/</a:t>
            </a:r>
            <a:r>
              <a:rPr lang="ru-RU" dirty="0" smtClean="0"/>
              <a:t> </a:t>
            </a:r>
            <a:endParaRPr lang="ru-RU" dirty="0"/>
          </a:p>
        </p:txBody>
      </p:sp>
    </p:spTree>
    <p:extLst>
      <p:ext uri="{BB962C8B-B14F-4D97-AF65-F5344CB8AC3E}">
        <p14:creationId xmlns:p14="http://schemas.microsoft.com/office/powerpoint/2010/main" val="38197787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9759" y="442660"/>
            <a:ext cx="865472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endParaRPr lang="ru-RU" sz="3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r>
              <a:rPr lang="en-US" sz="3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Make time to play!  Ride </a:t>
            </a:r>
            <a:r>
              <a:rPr lang="en-US" sz="3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bikes, take a walk, go swimming or play </a:t>
            </a:r>
            <a:r>
              <a:rPr lang="en-US" sz="3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___________ outside. It is the best way to keep your heart  healthy!</a:t>
            </a:r>
            <a:endParaRPr lang="en-US" sz="3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3" name="Rectangle 3"/>
          <p:cNvSpPr txBox="1">
            <a:spLocks noChangeArrowheads="1"/>
          </p:cNvSpPr>
          <p:nvPr/>
        </p:nvSpPr>
        <p:spPr bwMode="auto">
          <a:xfrm>
            <a:off x="815802" y="139098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FF00"/>
                </a:solidFill>
                <a:latin typeface="Arial Black" panose="020B0A04020102020204" pitchFamily="34" charset="0"/>
              </a:rPr>
              <a:t>games</a:t>
            </a:r>
          </a:p>
        </p:txBody>
      </p:sp>
      <p:sp>
        <p:nvSpPr>
          <p:cNvPr id="5" name="Rectangle 3"/>
          <p:cNvSpPr txBox="1">
            <a:spLocks noChangeArrowheads="1"/>
          </p:cNvSpPr>
          <p:nvPr/>
        </p:nvSpPr>
        <p:spPr bwMode="auto">
          <a:xfrm>
            <a:off x="5292080" y="4043164"/>
            <a:ext cx="3672408"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a:solidFill>
                  <a:srgbClr val="00B0F0"/>
                </a:solidFill>
                <a:latin typeface="Arial Black" panose="020B0A04020102020204" pitchFamily="34" charset="0"/>
              </a:rPr>
              <a:t>Keep </a:t>
            </a:r>
            <a:r>
              <a:rPr lang="en-US" sz="4800" b="1" kern="0" dirty="0" smtClean="0">
                <a:solidFill>
                  <a:srgbClr val="00B0F0"/>
                </a:solidFill>
                <a:latin typeface="Arial Black" panose="020B0A04020102020204" pitchFamily="34" charset="0"/>
              </a:rPr>
              <a:t>moving</a:t>
            </a:r>
            <a:r>
              <a:rPr lang="ru-RU" sz="4800" b="1" kern="0" dirty="0" smtClean="0">
                <a:solidFill>
                  <a:srgbClr val="00B0F0"/>
                </a:solidFill>
                <a:latin typeface="Arial Black" panose="020B0A04020102020204" pitchFamily="34" charset="0"/>
              </a:rPr>
              <a:t>!</a:t>
            </a:r>
            <a:endParaRPr lang="ru-RU" sz="4800" b="1" kern="0" dirty="0">
              <a:solidFill>
                <a:srgbClr val="00B0F0"/>
              </a:solidFill>
              <a:latin typeface="Arial Black" panose="020B0A04020102020204"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38" y="3269503"/>
            <a:ext cx="3266971" cy="326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9758" y="1070018"/>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All kinds of exercises are important, from strength training and aerobics, to flexibility and stretching exercises</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t>
            </a: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Aim for a 10-minute morning walk, workout with hand weights at lunch, and some digging in the garden before dinner, and you’ve met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your</a:t>
            </a:r>
            <a:r>
              <a:rPr lang="ru-RU"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_________</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t>
            </a: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3" name="Rectangle 3"/>
          <p:cNvSpPr txBox="1">
            <a:spLocks noChangeArrowheads="1"/>
          </p:cNvSpPr>
          <p:nvPr/>
        </p:nvSpPr>
        <p:spPr bwMode="auto">
          <a:xfrm>
            <a:off x="6925766" y="321297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ru-RU" b="1" kern="0" dirty="0" smtClean="0">
                <a:solidFill>
                  <a:srgbClr val="FFFF00"/>
                </a:solidFill>
                <a:latin typeface="Arial Black" panose="020B0A04020102020204" pitchFamily="34" charset="0"/>
              </a:rPr>
              <a:t> </a:t>
            </a:r>
            <a:r>
              <a:rPr lang="en-US" b="1" kern="0" dirty="0">
                <a:solidFill>
                  <a:srgbClr val="FFFF00"/>
                </a:solidFill>
                <a:latin typeface="Arial Black" panose="020B0A04020102020204" pitchFamily="34" charset="0"/>
              </a:rPr>
              <a:t>goals</a:t>
            </a:r>
            <a:endParaRPr lang="en-US" b="1" kern="0" dirty="0">
              <a:solidFill>
                <a:srgbClr val="FFFF00"/>
              </a:solidFill>
              <a:latin typeface="Arial Black" panose="020B0A04020102020204" pitchFamily="34" charset="0"/>
            </a:endParaRPr>
          </a:p>
        </p:txBody>
      </p:sp>
      <p:sp>
        <p:nvSpPr>
          <p:cNvPr id="5" name="Rectangle 3"/>
          <p:cNvSpPr txBox="1">
            <a:spLocks noChangeArrowheads="1"/>
          </p:cNvSpPr>
          <p:nvPr/>
        </p:nvSpPr>
        <p:spPr bwMode="auto">
          <a:xfrm>
            <a:off x="559555" y="3717032"/>
            <a:ext cx="3868427"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smtClean="0">
                <a:solidFill>
                  <a:srgbClr val="00B0F0"/>
                </a:solidFill>
                <a:latin typeface="Arial Black" panose="020B0A04020102020204" pitchFamily="34" charset="0"/>
              </a:rPr>
              <a:t>Move, move and keep moving!</a:t>
            </a:r>
            <a:endParaRPr lang="ru-RU" sz="4800" b="1" kern="0" dirty="0">
              <a:solidFill>
                <a:srgbClr val="00B0F0"/>
              </a:solidFill>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022" y="3919314"/>
            <a:ext cx="2938686" cy="293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 y="1311482"/>
            <a:ext cx="914400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Believe it or not but our emotions play a crucial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_________ in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our well-being. A positive mindset can work wonders in helping you deal with various ailments. A recent study has found that people with heart disease may benefit from maintaining positive emotions.</a:t>
            </a:r>
          </a:p>
        </p:txBody>
      </p:sp>
      <p:sp>
        <p:nvSpPr>
          <p:cNvPr id="3" name="Rectangle 3"/>
          <p:cNvSpPr txBox="1">
            <a:spLocks noChangeArrowheads="1"/>
          </p:cNvSpPr>
          <p:nvPr/>
        </p:nvSpPr>
        <p:spPr bwMode="auto">
          <a:xfrm>
            <a:off x="2449116" y="836712"/>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solidFill>
                  <a:srgbClr val="FFFF00"/>
                </a:solidFill>
                <a:latin typeface="Arial Black" panose="020B0A04020102020204" pitchFamily="34" charset="0"/>
              </a:rPr>
              <a:t>  role</a:t>
            </a:r>
            <a:endParaRPr lang="en-US" b="1" kern="0" dirty="0">
              <a:solidFill>
                <a:srgbClr val="FFFF00"/>
              </a:solidFill>
              <a:latin typeface="Arial Black" panose="020B0A04020102020204" pitchFamily="34" charset="0"/>
            </a:endParaRPr>
          </a:p>
        </p:txBody>
      </p:sp>
      <p:sp>
        <p:nvSpPr>
          <p:cNvPr id="5" name="Rectangle 3"/>
          <p:cNvSpPr txBox="1">
            <a:spLocks noChangeArrowheads="1"/>
          </p:cNvSpPr>
          <p:nvPr/>
        </p:nvSpPr>
        <p:spPr bwMode="auto">
          <a:xfrm>
            <a:off x="3913684" y="5209431"/>
            <a:ext cx="599219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a:solidFill>
                  <a:srgbClr val="00B0F0"/>
                </a:solidFill>
                <a:latin typeface="Arial Black" panose="020B0A04020102020204" pitchFamily="34" charset="0"/>
              </a:rPr>
              <a:t>Be </a:t>
            </a:r>
            <a:r>
              <a:rPr lang="en-US" sz="4800" b="1" kern="0" dirty="0" smtClean="0">
                <a:solidFill>
                  <a:srgbClr val="00B0F0"/>
                </a:solidFill>
                <a:latin typeface="Arial Black" panose="020B0A04020102020204" pitchFamily="34" charset="0"/>
              </a:rPr>
              <a:t>positive</a:t>
            </a:r>
            <a:r>
              <a:rPr lang="ru-RU" sz="4800" b="1" kern="0" dirty="0" smtClean="0">
                <a:solidFill>
                  <a:srgbClr val="00B0F0"/>
                </a:solidFill>
                <a:latin typeface="Arial Black" panose="020B0A04020102020204" pitchFamily="34" charset="0"/>
              </a:rPr>
              <a:t>!</a:t>
            </a:r>
            <a:endParaRPr lang="ru-RU" sz="4800" b="1" kern="0" dirty="0">
              <a:solidFill>
                <a:srgbClr val="00B0F0"/>
              </a:solidFill>
              <a:latin typeface="Arial Black" panose="020B0A04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5575" y="1058238"/>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Stress is a significant villain of heart health and really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any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health issue. It can wreak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havoc.</a:t>
            </a:r>
          </a:p>
          <a:p>
            <a:pPr marL="45720" lvl="0" eaLnBrk="1" fontAlgn="auto" hangingPunct="1">
              <a:spcBef>
                <a:spcPct val="20000"/>
              </a:spcBef>
              <a:spcAft>
                <a:spcPts val="300"/>
              </a:spcAft>
              <a:buClr>
                <a:srgbClr val="FA8D3D">
                  <a:lumMod val="75000"/>
                </a:srgbClr>
              </a:buClr>
              <a:buSzPct val="130000"/>
              <a:defRPr/>
            </a:pP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Avoid stressful situations and try to be calm</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By the way, it’s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widely believed that dog owners are less prone to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_____________than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the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dog-les.</a:t>
            </a:r>
            <a:endPar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3" name="Rectangle 3"/>
          <p:cNvSpPr txBox="1">
            <a:spLocks noChangeArrowheads="1"/>
          </p:cNvSpPr>
          <p:nvPr/>
        </p:nvSpPr>
        <p:spPr bwMode="auto">
          <a:xfrm>
            <a:off x="2457872" y="319583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solidFill>
                  <a:srgbClr val="FFFF00"/>
                </a:solidFill>
                <a:latin typeface="Arial Black" panose="020B0A04020102020204" pitchFamily="34" charset="0"/>
              </a:rPr>
              <a:t>depression</a:t>
            </a:r>
          </a:p>
        </p:txBody>
      </p:sp>
      <p:sp>
        <p:nvSpPr>
          <p:cNvPr id="4" name="AutoShape 4"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Rectangle 3"/>
          <p:cNvSpPr txBox="1">
            <a:spLocks noChangeArrowheads="1"/>
          </p:cNvSpPr>
          <p:nvPr/>
        </p:nvSpPr>
        <p:spPr bwMode="auto">
          <a:xfrm>
            <a:off x="5148064" y="3662461"/>
            <a:ext cx="383793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sz="4800" b="1" kern="0" dirty="0" smtClean="0">
                <a:solidFill>
                  <a:srgbClr val="00B0F0"/>
                </a:solidFill>
                <a:latin typeface="Arial Black" panose="020B0A04020102020204" pitchFamily="34" charset="0"/>
              </a:rPr>
              <a:t>Keep calm and have  healthy heart!</a:t>
            </a:r>
            <a:endParaRPr lang="ru-RU" sz="4800" b="1" kern="0" dirty="0">
              <a:solidFill>
                <a:srgbClr val="00B0F0"/>
              </a:solidFill>
              <a:latin typeface="Arial Black" panose="020B0A040201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10272"/>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966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460" y="611820"/>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Excessive screen time leads to a sedentary lifestyle and constant snacking, which increases the risk for obesity and cardiovascular disease. Limit TV, computer and phone time to two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_________ each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day.</a:t>
            </a:r>
          </a:p>
        </p:txBody>
      </p:sp>
      <p:sp>
        <p:nvSpPr>
          <p:cNvPr id="3" name="Rectangle 3"/>
          <p:cNvSpPr txBox="1">
            <a:spLocks noChangeArrowheads="1"/>
          </p:cNvSpPr>
          <p:nvPr/>
        </p:nvSpPr>
        <p:spPr bwMode="auto">
          <a:xfrm>
            <a:off x="3080370" y="243006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solidFill>
                  <a:srgbClr val="FFFF00"/>
                </a:solidFill>
                <a:latin typeface="Arial Black" panose="020B0A04020102020204" pitchFamily="34" charset="0"/>
              </a:rPr>
              <a:t> hours</a:t>
            </a:r>
            <a:endParaRPr lang="en-US" b="1" kern="0" dirty="0">
              <a:solidFill>
                <a:srgbClr val="FFFF00"/>
              </a:solidFill>
              <a:latin typeface="Arial Black" panose="020B0A04020102020204" pitchFamily="34" charset="0"/>
            </a:endParaRPr>
          </a:p>
        </p:txBody>
      </p:sp>
      <p:sp>
        <p:nvSpPr>
          <p:cNvPr id="5" name="Rectangle 3"/>
          <p:cNvSpPr txBox="1">
            <a:spLocks noChangeArrowheads="1"/>
          </p:cNvSpPr>
          <p:nvPr/>
        </p:nvSpPr>
        <p:spPr bwMode="auto">
          <a:xfrm>
            <a:off x="564140" y="3068960"/>
            <a:ext cx="792088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eaLnBrk="1" hangingPunct="1">
              <a:buClr>
                <a:srgbClr val="A50021"/>
              </a:buClr>
              <a:buNone/>
              <a:defRPr/>
            </a:pPr>
            <a:r>
              <a:rPr lang="en-US" sz="4800" b="1" kern="0" dirty="0">
                <a:solidFill>
                  <a:srgbClr val="00B0F0"/>
                </a:solidFill>
                <a:latin typeface="Arial Black" panose="020B0A04020102020204" pitchFamily="34" charset="0"/>
              </a:rPr>
              <a:t>Limit screen time </a:t>
            </a:r>
            <a:r>
              <a:rPr lang="ru-RU" sz="4800" b="1" kern="0" dirty="0" smtClean="0">
                <a:solidFill>
                  <a:srgbClr val="00B0F0"/>
                </a:solidFill>
                <a:latin typeface="Arial Black" panose="020B0A04020102020204" pitchFamily="34" charset="0"/>
              </a:rPr>
              <a:t>!</a:t>
            </a:r>
            <a:endParaRPr lang="ru-RU" sz="4800" b="1" kern="0" dirty="0">
              <a:solidFill>
                <a:srgbClr val="00B0F0"/>
              </a:solidFill>
              <a:latin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370" y="3897238"/>
            <a:ext cx="2715766" cy="271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6228" y="76470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Your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kitchen should be 100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percent full of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whole wheat or grains, low-fat dairy products, poultry, fish and nuts</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t>
            </a: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Well,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drink __________ instead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of sugary drinks</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t>
            </a:r>
            <a:r>
              <a:rPr lang="ru-RU"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And … cut the salt!</a:t>
            </a:r>
            <a:endPar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3" name="Rectangle 3"/>
          <p:cNvSpPr txBox="1">
            <a:spLocks noChangeArrowheads="1"/>
          </p:cNvSpPr>
          <p:nvPr/>
        </p:nvSpPr>
        <p:spPr bwMode="auto">
          <a:xfrm>
            <a:off x="2895159" y="1916832"/>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solidFill>
                  <a:srgbClr val="FFFF00"/>
                </a:solidFill>
                <a:latin typeface="Arial Black" panose="020B0A04020102020204" pitchFamily="34" charset="0"/>
              </a:rPr>
              <a:t>water</a:t>
            </a:r>
          </a:p>
        </p:txBody>
      </p:sp>
      <p:sp>
        <p:nvSpPr>
          <p:cNvPr id="5" name="Rectangle 3"/>
          <p:cNvSpPr txBox="1">
            <a:spLocks noChangeArrowheads="1"/>
          </p:cNvSpPr>
          <p:nvPr/>
        </p:nvSpPr>
        <p:spPr bwMode="auto">
          <a:xfrm>
            <a:off x="395536" y="3085778"/>
            <a:ext cx="411781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a:solidFill>
                  <a:srgbClr val="00B0F0"/>
                </a:solidFill>
                <a:latin typeface="Arial Black" panose="020B0A04020102020204" pitchFamily="34" charset="0"/>
              </a:rPr>
              <a:t>Keep healthy options on hand!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3437409"/>
            <a:ext cx="2959571" cy="295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51920" y="202715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solidFill>
                  <a:srgbClr val="FFFF00"/>
                </a:solidFill>
                <a:latin typeface="Arial Black" panose="020B0A04020102020204" pitchFamily="34" charset="0"/>
              </a:rPr>
              <a:t>sources</a:t>
            </a:r>
          </a:p>
        </p:txBody>
      </p:sp>
      <p:sp>
        <p:nvSpPr>
          <p:cNvPr id="5" name="Rectangle 3"/>
          <p:cNvSpPr txBox="1">
            <a:spLocks noChangeArrowheads="1"/>
          </p:cNvSpPr>
          <p:nvPr/>
        </p:nvSpPr>
        <p:spPr bwMode="auto">
          <a:xfrm>
            <a:off x="3464496" y="4437112"/>
            <a:ext cx="5680248"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sz="4800" b="1" kern="0" dirty="0">
                <a:solidFill>
                  <a:srgbClr val="00B0F0"/>
                </a:solidFill>
                <a:latin typeface="Arial Black" panose="020B0A04020102020204" pitchFamily="34" charset="0"/>
              </a:rPr>
              <a:t>Add the 'Food Rules' to Your </a:t>
            </a:r>
            <a:r>
              <a:rPr lang="en-US" sz="4800" b="1" kern="0" dirty="0" smtClean="0">
                <a:solidFill>
                  <a:srgbClr val="00B0F0"/>
                </a:solidFill>
                <a:latin typeface="Arial Black" panose="020B0A04020102020204" pitchFamily="34" charset="0"/>
              </a:rPr>
              <a:t>Memory!</a:t>
            </a:r>
            <a:endParaRPr lang="ru-RU" sz="4800" b="1" kern="0" dirty="0">
              <a:solidFill>
                <a:srgbClr val="00B0F0"/>
              </a:solidFill>
              <a:latin typeface="Arial Black" panose="020B0A040201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65712"/>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116632"/>
            <a:ext cx="9143999" cy="4524315"/>
          </a:xfrm>
          <a:prstGeom prst="rect">
            <a:avLst/>
          </a:prstGeom>
        </p:spPr>
        <p:txBody>
          <a:bodyPr wrap="square">
            <a:spAutoFit/>
          </a:bodyPr>
          <a:lstStyle/>
          <a:p>
            <a:pPr algn="ctr"/>
            <a:r>
              <a:rPr lang="en-US" sz="3200" dirty="0">
                <a:ln w="900" cmpd="sng">
                  <a:solidFill>
                    <a:srgbClr val="4A5A7A">
                      <a:satMod val="190000"/>
                      <a:alpha val="55000"/>
                    </a:srgbClr>
                  </a:solidFill>
                  <a:prstDash val="solid"/>
                </a:ln>
                <a:solidFill>
                  <a:srgbClr val="4A5A7A">
                    <a:satMod val="200000"/>
                    <a:tint val="3000"/>
                  </a:srgbClr>
                </a:solidFill>
                <a:effectLst>
                  <a:innerShdw blurRad="101600" dist="76200" dir="5400000">
                    <a:srgbClr val="4A5A7A">
                      <a:satMod val="190000"/>
                      <a:tint val="100000"/>
                      <a:alpha val="74000"/>
                    </a:srgbClr>
                  </a:innerShdw>
                </a:effectLst>
                <a:latin typeface="Arial Black" panose="020B0A04020102020204" pitchFamily="34" charset="0"/>
              </a:rPr>
              <a:t>Eat lots of fiber. We know from the scrolls we found in the Grains section that whole wheat foods like brown rice, whole wheat pasta and whole grains bread are great </a:t>
            </a:r>
            <a:r>
              <a:rPr lang="ru-RU" sz="3200" dirty="0" smtClean="0">
                <a:ln w="900" cmpd="sng">
                  <a:solidFill>
                    <a:srgbClr val="4A5A7A">
                      <a:satMod val="190000"/>
                      <a:alpha val="55000"/>
                    </a:srgbClr>
                  </a:solidFill>
                  <a:prstDash val="solid"/>
                </a:ln>
                <a:solidFill>
                  <a:srgbClr val="4A5A7A">
                    <a:satMod val="200000"/>
                    <a:tint val="3000"/>
                  </a:srgbClr>
                </a:solidFill>
                <a:effectLst>
                  <a:innerShdw blurRad="101600" dist="76200" dir="5400000">
                    <a:srgbClr val="4A5A7A">
                      <a:satMod val="190000"/>
                      <a:tint val="100000"/>
                      <a:alpha val="74000"/>
                    </a:srgbClr>
                  </a:innerShdw>
                </a:effectLst>
                <a:latin typeface="Arial Black" panose="020B0A04020102020204" pitchFamily="34" charset="0"/>
              </a:rPr>
              <a:t>  </a:t>
            </a:r>
            <a:r>
              <a:rPr lang="en-US" sz="3200" dirty="0" smtClean="0">
                <a:ln w="900" cmpd="sng">
                  <a:solidFill>
                    <a:srgbClr val="4A5A7A">
                      <a:satMod val="190000"/>
                      <a:alpha val="55000"/>
                    </a:srgbClr>
                  </a:solidFill>
                  <a:prstDash val="solid"/>
                </a:ln>
                <a:solidFill>
                  <a:srgbClr val="4A5A7A">
                    <a:satMod val="200000"/>
                    <a:tint val="3000"/>
                  </a:srgbClr>
                </a:solidFill>
                <a:effectLst>
                  <a:innerShdw blurRad="101600" dist="76200" dir="5400000">
                    <a:srgbClr val="4A5A7A">
                      <a:satMod val="190000"/>
                      <a:tint val="100000"/>
                      <a:alpha val="74000"/>
                    </a:srgbClr>
                  </a:innerShdw>
                </a:effectLst>
                <a:latin typeface="Arial Black" panose="020B0A04020102020204" pitchFamily="34" charset="0"/>
              </a:rPr>
              <a:t> </a:t>
            </a:r>
            <a:r>
              <a:rPr lang="en-US" sz="3200" dirty="0">
                <a:ln w="900" cmpd="sng">
                  <a:solidFill>
                    <a:srgbClr val="4A5A7A">
                      <a:satMod val="190000"/>
                      <a:alpha val="55000"/>
                    </a:srgbClr>
                  </a:solidFill>
                  <a:prstDash val="solid"/>
                </a:ln>
                <a:solidFill>
                  <a:srgbClr val="4A5A7A">
                    <a:satMod val="200000"/>
                    <a:tint val="3000"/>
                  </a:srgbClr>
                </a:solidFill>
                <a:effectLst>
                  <a:innerShdw blurRad="101600" dist="76200" dir="5400000">
                    <a:srgbClr val="4A5A7A">
                      <a:satMod val="190000"/>
                      <a:tint val="100000"/>
                      <a:alpha val="74000"/>
                    </a:srgbClr>
                  </a:innerShdw>
                </a:effectLst>
                <a:latin typeface="Arial Black" panose="020B0A04020102020204" pitchFamily="34" charset="0"/>
              </a:rPr>
              <a:t>__________ of fiber. We also know that fresh fruits and vegetables give us lots of fiber. Don’t forget tasty beans! </a:t>
            </a:r>
          </a:p>
          <a:p>
            <a:pPr algn="ctr"/>
            <a:r>
              <a:rPr lang="en-US" sz="3200" dirty="0" smtClean="0">
                <a:ln w="900" cmpd="sng">
                  <a:solidFill>
                    <a:srgbClr val="4A5A7A">
                      <a:satMod val="190000"/>
                      <a:alpha val="55000"/>
                    </a:srgbClr>
                  </a:solidFill>
                  <a:prstDash val="solid"/>
                </a:ln>
                <a:solidFill>
                  <a:srgbClr val="4A5A7A">
                    <a:satMod val="200000"/>
                    <a:tint val="3000"/>
                  </a:srgbClr>
                </a:solidFill>
                <a:effectLst>
                  <a:innerShdw blurRad="101600" dist="76200" dir="5400000">
                    <a:srgbClr val="4A5A7A">
                      <a:satMod val="190000"/>
                      <a:tint val="100000"/>
                      <a:alpha val="74000"/>
                    </a:srgbClr>
                  </a:innerShdw>
                </a:effectLst>
                <a:latin typeface="Arial Black" panose="020B0A04020102020204" pitchFamily="34" charset="0"/>
              </a:rPr>
              <a:t>Eat </a:t>
            </a:r>
            <a:r>
              <a:rPr lang="en-US" sz="3200" dirty="0">
                <a:ln w="900" cmpd="sng">
                  <a:solidFill>
                    <a:srgbClr val="4A5A7A">
                      <a:satMod val="190000"/>
                      <a:alpha val="55000"/>
                    </a:srgbClr>
                  </a:solidFill>
                  <a:prstDash val="solid"/>
                </a:ln>
                <a:solidFill>
                  <a:srgbClr val="4A5A7A">
                    <a:satMod val="200000"/>
                    <a:tint val="3000"/>
                  </a:srgbClr>
                </a:solidFill>
                <a:effectLst>
                  <a:innerShdw blurRad="101600" dist="76200" dir="5400000">
                    <a:srgbClr val="4A5A7A">
                      <a:satMod val="190000"/>
                      <a:tint val="100000"/>
                      <a:alpha val="74000"/>
                    </a:srgbClr>
                  </a:innerShdw>
                </a:effectLst>
                <a:latin typeface="Arial Black" panose="020B0A04020102020204" pitchFamily="34" charset="0"/>
              </a:rPr>
              <a:t>healthy fats</a:t>
            </a:r>
            <a:endParaRPr lang="ru-RU" dirty="0"/>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524" y="1281302"/>
            <a:ext cx="911847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endParaRPr lang="ru-RU"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Eat healthy fats, NOT trans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fat</a:t>
            </a:r>
            <a:endPar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which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is known to increase your risk of developing heart disease or having a stroke over a lifetime.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They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are industry-produced fats often used in packaged baked goods, snack foods, margarines and fried fast </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________to </a:t>
            </a:r>
            <a:r>
              <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add flavor and texture</a:t>
            </a:r>
            <a:r>
              <a:rPr lang="en-US" sz="32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So, avoid trans-fat!</a:t>
            </a:r>
            <a:endParaRPr lang="en-US" sz="3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5" name="Rectangle 3"/>
          <p:cNvSpPr txBox="1">
            <a:spLocks noChangeArrowheads="1"/>
          </p:cNvSpPr>
          <p:nvPr/>
        </p:nvSpPr>
        <p:spPr bwMode="auto">
          <a:xfrm>
            <a:off x="5975648" y="314096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 foods</a:t>
            </a:r>
            <a:endParaRPr lang="en-US" b="1" kern="0"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7" name="Rectangle 3"/>
          <p:cNvSpPr txBox="1">
            <a:spLocks noChangeArrowheads="1"/>
          </p:cNvSpPr>
          <p:nvPr/>
        </p:nvSpPr>
        <p:spPr bwMode="auto">
          <a:xfrm>
            <a:off x="281658" y="4322365"/>
            <a:ext cx="393030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800" b="1" kern="0" dirty="0">
                <a:solidFill>
                  <a:srgbClr val="00B0F0"/>
                </a:solidFill>
                <a:latin typeface="Arial Black" panose="020B0A04020102020204" pitchFamily="34" charset="0"/>
              </a:rPr>
              <a:t>Keep track of what you </a:t>
            </a:r>
            <a:r>
              <a:rPr lang="en-US" sz="4800" b="1" kern="0" dirty="0" smtClean="0">
                <a:solidFill>
                  <a:srgbClr val="00B0F0"/>
                </a:solidFill>
                <a:latin typeface="Arial Black" panose="020B0A04020102020204" pitchFamily="34" charset="0"/>
              </a:rPr>
              <a:t>eat</a:t>
            </a:r>
            <a:r>
              <a:rPr lang="ru-RU" sz="4800" b="1" kern="0" dirty="0" smtClean="0">
                <a:solidFill>
                  <a:srgbClr val="00B0F0"/>
                </a:solidFill>
                <a:latin typeface="Arial Black" panose="020B0A04020102020204" pitchFamily="34" charset="0"/>
              </a:rPr>
              <a:t>!</a:t>
            </a:r>
            <a:endParaRPr lang="en-US" sz="4800" b="1" kern="0" dirty="0">
              <a:solidFill>
                <a:srgbClr val="00B0F0"/>
              </a:solidFill>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4322365"/>
            <a:ext cx="2526135" cy="252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350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358</TotalTime>
  <Words>819</Words>
  <Application>Microsoft Office PowerPoint</Application>
  <PresentationFormat>Экран (4:3)</PresentationFormat>
  <Paragraphs>76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Mylar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52</cp:revision>
  <dcterms:created xsi:type="dcterms:W3CDTF">2016-01-10T12:56:23Z</dcterms:created>
  <dcterms:modified xsi:type="dcterms:W3CDTF">2018-08-02T19:49:52Z</dcterms:modified>
</cp:coreProperties>
</file>