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66" r:id="rId2"/>
    <p:sldId id="267" r:id="rId3"/>
    <p:sldId id="257" r:id="rId4"/>
    <p:sldId id="258" r:id="rId5"/>
    <p:sldId id="259" r:id="rId6"/>
    <p:sldId id="260" r:id="rId7"/>
    <p:sldId id="265" r:id="rId8"/>
    <p:sldId id="262" r:id="rId9"/>
    <p:sldId id="263" r:id="rId10"/>
    <p:sldId id="269" r:id="rId11"/>
    <p:sldId id="268" r:id="rId12"/>
    <p:sldId id="270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96F38B0-6DFA-47B1-A3B8-ACC6A1C8ADA4}" type="datetimeFigureOut">
              <a:rPr lang="ru-RU"/>
              <a:pPr>
                <a:defRPr/>
              </a:pPr>
              <a:t>15.08.2018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5B54F28-AB49-4959-9FF9-2A0006D728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795462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AB689-0803-473E-A189-643719C1D959}" type="datetime1">
              <a:rPr lang="ru-RU"/>
              <a:pPr>
                <a:defRPr/>
              </a:pPr>
              <a:t>15.08.2018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F1C8F-FD1F-423A-9FCA-C062A06665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47669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E5460-699C-44E9-92CC-4504CEC34956}" type="datetime1">
              <a:rPr lang="ru-RU"/>
              <a:pPr>
                <a:defRPr/>
              </a:pPr>
              <a:t>15.08.2018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36979-8B91-449B-8745-EDC3C2682C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70529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8F502-4200-4CB5-BAA3-3B2A8E0ADD76}" type="datetime1">
              <a:rPr lang="ru-RU"/>
              <a:pPr>
                <a:defRPr/>
              </a:pPr>
              <a:t>15.08.2018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27240-5E5F-43CC-ACC9-4EB9D23EAA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51763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5B93C-3F57-4EF4-BA1A-D4CFC50DF780}" type="datetime1">
              <a:rPr lang="ru-RU"/>
              <a:pPr>
                <a:defRPr/>
              </a:pPr>
              <a:t>15.08.2018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C2D9E-8E46-4FE3-B2C2-70851D55C4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01531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E6FA3-2603-4566-9B2B-3F4A1A02333E}" type="datetime1">
              <a:rPr lang="ru-RU"/>
              <a:pPr>
                <a:defRPr/>
              </a:pPr>
              <a:t>15.08.2018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809AC-FF3E-47B6-A79A-B3C8620FF5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71320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49E91-6B1B-4BE7-B93B-1ADEB6CF5E74}" type="datetime1">
              <a:rPr lang="ru-RU"/>
              <a:pPr>
                <a:defRPr/>
              </a:pPr>
              <a:t>15.08.2018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46EF6-3005-465B-A86A-D0381FF133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30142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2455C-687F-4BA2-9BE7-BBF0E15141E4}" type="datetime1">
              <a:rPr lang="ru-RU"/>
              <a:pPr>
                <a:defRPr/>
              </a:pPr>
              <a:t>15.08.2018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75A96-9D3B-49F4-886A-223B111A81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49230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3A5D9-0A9F-4668-A16F-244FA2AAE5A9}" type="datetime1">
              <a:rPr lang="ru-RU"/>
              <a:pPr>
                <a:defRPr/>
              </a:pPr>
              <a:t>15.08.2018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91AC3-07EC-4DB3-9824-0CADA4B177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18122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D1F69-822D-45A7-9F03-5AB65144275E}" type="datetime1">
              <a:rPr lang="ru-RU"/>
              <a:pPr>
                <a:defRPr/>
              </a:pPr>
              <a:t>15.08.2018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8D00D-A091-478E-950E-00D014E4AD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25807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86A21-ED97-4878-B9A6-979AF365294F}" type="datetime1">
              <a:rPr lang="ru-RU"/>
              <a:pPr>
                <a:defRPr/>
              </a:pPr>
              <a:t>15.08.2018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4B3C7-6A10-49A7-B489-36D9AE234F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75357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01434-490A-4EAC-9665-BF20E81B96F0}" type="datetime1">
              <a:rPr lang="ru-RU"/>
              <a:pPr>
                <a:defRPr/>
              </a:pPr>
              <a:t>15.08.2018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20133-FFE7-4914-8B1C-F481B58D68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09121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BEE9BD3-0C9D-435A-9ACA-9C8F02969D02}" type="datetime1">
              <a:rPr lang="ru-RU"/>
              <a:pPr>
                <a:defRPr/>
              </a:pPr>
              <a:t>15.08.2018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43508C-C450-4439-99D2-3934D2FC0F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image" Target="../media/image8.png"/><Relationship Id="rId18" Type="http://schemas.openxmlformats.org/officeDocument/2006/relationships/slide" Target="slide11.xml"/><Relationship Id="rId3" Type="http://schemas.openxmlformats.org/officeDocument/2006/relationships/audio" Target="../media/audio2.wav"/><Relationship Id="rId7" Type="http://schemas.openxmlformats.org/officeDocument/2006/relationships/slide" Target="slide4.xml"/><Relationship Id="rId12" Type="http://schemas.openxmlformats.org/officeDocument/2006/relationships/image" Target="../media/image7.png"/><Relationship Id="rId17" Type="http://schemas.openxmlformats.org/officeDocument/2006/relationships/slide" Target="slide10.xml"/><Relationship Id="rId2" Type="http://schemas.openxmlformats.org/officeDocument/2006/relationships/audio" Target="../media/audio1.wav"/><Relationship Id="rId16" Type="http://schemas.openxmlformats.org/officeDocument/2006/relationships/slide" Target="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6.png"/><Relationship Id="rId5" Type="http://schemas.openxmlformats.org/officeDocument/2006/relationships/slide" Target="slide3.xml"/><Relationship Id="rId15" Type="http://schemas.openxmlformats.org/officeDocument/2006/relationships/slide" Target="slide8.xml"/><Relationship Id="rId10" Type="http://schemas.openxmlformats.org/officeDocument/2006/relationships/slide" Target="slide7.xml"/><Relationship Id="rId4" Type="http://schemas.openxmlformats.org/officeDocument/2006/relationships/image" Target="../media/image4.png"/><Relationship Id="rId9" Type="http://schemas.openxmlformats.org/officeDocument/2006/relationships/slide" Target="slide6.xml"/><Relationship Id="rId1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460432" cy="1224136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«Крестики - нолики»: Звуки и буквы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5436095" y="3068638"/>
            <a:ext cx="3007817" cy="1431925"/>
          </a:xfrm>
          <a:prstGeom prst="rect">
            <a:avLst/>
          </a:prstGeom>
        </p:spPr>
        <p:txBody>
          <a:bodyPr vert="horz" lIns="45720" tIns="0" rIns="45720" bIns="0" anchor="b" anchorCtr="0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1200" cap="all" spc="0" normalizeH="0" baseline="0" noProof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6000" b="1" i="0" u="none" strike="noStrike" kern="1200" cap="all" spc="0" normalizeH="0" baseline="0" noProof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6000" b="1" i="0" u="none" strike="noStrike" kern="1200" cap="all" spc="0" normalizeH="0" baseline="0" noProof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6000" b="1" i="0" u="none" strike="noStrike" kern="1200" cap="all" spc="0" normalizeH="0" baseline="0" noProof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6000" b="1" i="0" u="none" strike="noStrike" kern="1200" cap="all" spc="0" normalizeH="0" baseline="0" noProof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6000" b="1" i="0" u="none" strike="noStrike" kern="1200" cap="all" spc="0" normalizeH="0" baseline="0" noProof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6000" b="1" i="0" u="none" strike="noStrike" kern="1200" cap="all" spc="0" normalizeH="0" baseline="0" noProof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6000" b="1" i="0" u="none" strike="noStrike" kern="1200" cap="all" spc="0" normalizeH="0" baseline="0" noProof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6000" b="1" i="0" u="none" strike="noStrike" kern="1200" cap="all" spc="0" normalizeH="0" baseline="0" noProof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6000" b="1" i="0" u="none" strike="noStrike" kern="1200" cap="all" spc="0" normalizeH="0" baseline="0" noProof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6000" b="1" i="0" u="none" strike="noStrike" kern="1200" cap="all" spc="0" normalizeH="0" baseline="0" noProof="0" smtClean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660066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endParaRPr kumimoji="0" lang="ru-RU" sz="60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Algerian" pitchFamily="82" charset="0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endParaRPr kumimoji="0" lang="ru-RU" sz="6000" b="1" i="0" u="none" strike="noStrike" kern="1200" cap="none" spc="0" normalizeH="0" baseline="0" noProof="0" smtClean="0">
              <a:ln>
                <a:noFill/>
              </a:ln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lgerian" pitchFamily="82" charset="0"/>
              <a:ea typeface="+mn-ea"/>
              <a:cs typeface="+mn-cs"/>
            </a:endParaRPr>
          </a:p>
        </p:txBody>
      </p:sp>
      <p:pic>
        <p:nvPicPr>
          <p:cNvPr id="2056" name="Picture 8" descr="http://yandex.st/lego/_/La6qi18Z8LwgnZdsAr1qy1GwCw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  <p:pic>
        <p:nvPicPr>
          <p:cNvPr id="2060" name="Picture 12" descr="http://www.bijleszaanstad.nl/boter/kaa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061871">
            <a:off x="426217" y="2069303"/>
            <a:ext cx="4247125" cy="3587756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4572000" y="16288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Интерактивная игра </a:t>
            </a:r>
          </a:p>
          <a:p>
            <a:pPr algn="ctr"/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 русскому языку </a:t>
            </a:r>
          </a:p>
          <a:p>
            <a:pPr algn="ctr"/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для учащихся 1 – 2-х классов</a:t>
            </a:r>
            <a:endParaRPr lang="ru-RU" sz="2400" b="1" i="1" dirty="0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5364088" y="4437112"/>
            <a:ext cx="3600450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Автор-составитель:</a:t>
            </a:r>
          </a:p>
          <a:p>
            <a:r>
              <a:rPr lang="ru-RU" sz="1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Пасынок Юлия Юрьевна,</a:t>
            </a:r>
          </a:p>
          <a:p>
            <a:r>
              <a:rPr lang="ru-RU" sz="1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заместитель директора по УВР, </a:t>
            </a:r>
          </a:p>
          <a:p>
            <a:r>
              <a:rPr lang="ru-RU" sz="1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учитель начальных классов</a:t>
            </a:r>
          </a:p>
          <a:p>
            <a:r>
              <a:rPr lang="ru-RU" sz="1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МБОУ НОШ № 21 г. Южно-Сахалинска,</a:t>
            </a:r>
          </a:p>
          <a:p>
            <a:r>
              <a:rPr lang="ru-RU" sz="1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Сахалинская область, 2018</a:t>
            </a:r>
          </a:p>
        </p:txBody>
      </p:sp>
    </p:spTree>
    <p:extLst>
      <p:ext uri="{BB962C8B-B14F-4D97-AF65-F5344CB8AC3E}">
        <p14:creationId xmlns="" xmlns:p14="http://schemas.microsoft.com/office/powerpoint/2010/main" val="389188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2D1F69-822D-45A7-9F03-5AB65144275E}" type="datetime1">
              <a:rPr lang="ru-RU" smtClean="0"/>
              <a:pPr>
                <a:defRPr/>
              </a:pPr>
              <a:t>15.08.2018</a:t>
            </a:fld>
            <a:endParaRPr lang="ru-RU"/>
          </a:p>
        </p:txBody>
      </p:sp>
      <p:sp>
        <p:nvSpPr>
          <p:cNvPr id="8" name="Управляющая кнопка: далее 7">
            <a:hlinkClick r:id="rId2" action="ppaction://hlinksldjump" highlightClick="1"/>
          </p:cNvPr>
          <p:cNvSpPr/>
          <p:nvPr/>
        </p:nvSpPr>
        <p:spPr>
          <a:xfrm>
            <a:off x="8570004" y="5589271"/>
            <a:ext cx="394344" cy="6941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368152"/>
          </a:xfrm>
        </p:spPr>
        <p:txBody>
          <a:bodyPr/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Укажи строку, в которой во всех словах только мягкие согласные звуки</a:t>
            </a:r>
          </a:p>
        </p:txBody>
      </p:sp>
      <p:sp>
        <p:nvSpPr>
          <p:cNvPr id="12" name="Заголовок 1"/>
          <p:cNvSpPr txBox="1">
            <a:spLocks/>
          </p:cNvSpPr>
          <p:nvPr/>
        </p:nvSpPr>
        <p:spPr bwMode="auto">
          <a:xfrm>
            <a:off x="251520" y="2420888"/>
            <a:ext cx="3528392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собака,  дом, перо</a:t>
            </a:r>
          </a:p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ru-RU" sz="2400" b="1" noProof="0" dirty="0" smtClean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руки, тетрадь, сын</a:t>
            </a:r>
          </a:p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ru-RU" sz="2400" b="1" i="0" u="none" strike="noStrike" kern="1200" cap="none" spc="0" normalizeH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реки, ремень, утюги</a:t>
            </a:r>
          </a:p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ru-RU" sz="2400" b="1" baseline="0" noProof="0" dirty="0" smtClean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гриб, конь, поляна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32040" y="5157192"/>
            <a:ext cx="1244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4644008" y="2420888"/>
            <a:ext cx="3528392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собака,  дом, перо</a:t>
            </a:r>
          </a:p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ru-RU" sz="2400" b="1" noProof="0" dirty="0" smtClean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руки, тетрадь, сын</a:t>
            </a:r>
          </a:p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ru-RU" sz="2400" b="1" i="0" u="none" strike="noStrike" kern="1200" cap="none" spc="0" normalizeH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реки, ремень, утюги</a:t>
            </a:r>
          </a:p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ru-RU" sz="2400" b="1" baseline="0" noProof="0" dirty="0" smtClean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гриб, конь, поляна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23840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2D1F69-822D-45A7-9F03-5AB65144275E}" type="datetime1">
              <a:rPr lang="ru-RU" smtClean="0"/>
              <a:pPr>
                <a:defRPr/>
              </a:pPr>
              <a:t>15.08.2018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8D00D-A091-478E-950E-00D014E4AD0A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sp>
        <p:nvSpPr>
          <p:cNvPr id="8" name="Управляющая кнопка: далее 7">
            <a:hlinkClick r:id="rId2" action="ppaction://hlinksldjump" highlightClick="1"/>
          </p:cNvPr>
          <p:cNvSpPr/>
          <p:nvPr/>
        </p:nvSpPr>
        <p:spPr>
          <a:xfrm>
            <a:off x="8350371" y="5085184"/>
            <a:ext cx="521208" cy="86409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368152"/>
          </a:xfrm>
        </p:spPr>
        <p:txBody>
          <a:bodyPr/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Когда буквы Я, Ё, Ю, Е обозначают два звука?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179512" y="2492896"/>
            <a:ext cx="4176464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 любой позиции в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слове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ru-RU" sz="2400" b="1" noProof="0" dirty="0" smtClean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после Ъ и Ь</a:t>
            </a:r>
          </a:p>
          <a:p>
            <a:pPr marL="514350" indent="-514350">
              <a:lnSpc>
                <a:spcPct val="150000"/>
              </a:lnSpc>
              <a:buFontTx/>
              <a:buAutoNum type="arabicParenR"/>
            </a:pPr>
            <a:r>
              <a:rPr kumimoji="0" lang="ru-RU" sz="2400" b="1" i="0" u="none" strike="noStrike" kern="1200" cap="none" spc="0" normalizeH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 начале слова, после гласных и 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после Ъ и Ь</a:t>
            </a:r>
            <a:endParaRPr kumimoji="0" lang="ru-RU" sz="2400" b="1" i="0" u="none" strike="noStrike" kern="1200" cap="none" spc="0" normalizeH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ru-RU" sz="2400" b="1" baseline="0" noProof="0" dirty="0" smtClean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никогда не обозначают два звука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32040" y="5157192"/>
            <a:ext cx="1244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 bwMode="auto">
          <a:xfrm>
            <a:off x="4644008" y="2420888"/>
            <a:ext cx="4176464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 любой позиции в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слове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ru-RU" sz="2400" b="1" noProof="0" dirty="0" smtClean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после Ъ и Ь</a:t>
            </a:r>
          </a:p>
          <a:p>
            <a:pPr marL="514350" indent="-514350">
              <a:lnSpc>
                <a:spcPct val="150000"/>
              </a:lnSpc>
              <a:buFontTx/>
              <a:buAutoNum type="arabicParenR"/>
            </a:pPr>
            <a:r>
              <a:rPr kumimoji="0" lang="ru-RU" sz="2400" b="1" i="0" u="none" strike="noStrike" kern="1200" cap="none" spc="0" normalizeH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 начале слова, после гласных и </a:t>
            </a:r>
            <a:r>
              <a:rPr lang="ru-RU" sz="2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после Ъ и Ь</a:t>
            </a:r>
            <a:endParaRPr kumimoji="0" lang="ru-RU" sz="2400" b="1" i="0" u="none" strike="noStrike" kern="1200" cap="none" spc="0" normalizeH="0" dirty="0" smtClean="0">
              <a:ln>
                <a:noFill/>
              </a:ln>
              <a:solidFill>
                <a:srgbClr val="0099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ru-RU" sz="2400" b="1" baseline="0" noProof="0" dirty="0" smtClean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никогда не обозначают два звука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87866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75B93C-3F57-4EF4-BA1A-D4CFC50DF780}" type="datetime1">
              <a:rPr lang="ru-RU" smtClean="0"/>
              <a:pPr>
                <a:defRPr/>
              </a:pPr>
              <a:t>15.08.2018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AC2D9E-8E46-4FE3-B2C2-70851D55C4D2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772816"/>
            <a:ext cx="87129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основу презентации взят шаблон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Покровковой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Натальи Николаевны,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«http://pedsovet.su/»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Задания теста составлены в соответствии с УМК: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Канакина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В.П. Русский язык. 2 класс. Учебник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общеобразоват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организаций. В 2 ч. – М.: Просвещение, 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37" name="Group 189"/>
          <p:cNvGraphicFramePr>
            <a:graphicFrameLocks noGrp="1"/>
          </p:cNvGraphicFramePr>
          <p:nvPr/>
        </p:nvGraphicFramePr>
        <p:xfrm>
          <a:off x="250825" y="188913"/>
          <a:ext cx="6481763" cy="6480176"/>
        </p:xfrm>
        <a:graphic>
          <a:graphicData uri="http://schemas.openxmlformats.org/drawingml/2006/table">
            <a:tbl>
              <a:tblPr/>
              <a:tblGrid>
                <a:gridCol w="2160588"/>
                <a:gridCol w="2160587"/>
                <a:gridCol w="2160588"/>
              </a:tblGrid>
              <a:tr h="2119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cs typeface="Arial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cs typeface="Arial" charset="0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0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cs typeface="Arial" charset="0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cs typeface="Arial" charset="0"/>
                        </a:rPr>
                        <a:t>5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cs typeface="Arial" charset="0"/>
                        </a:rPr>
                        <a:t>6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cs typeface="Arial" charset="0"/>
                        </a:rPr>
                        <a:t>7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cs typeface="Arial" charset="0"/>
                        </a:rPr>
                        <a:t>8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cs typeface="Arial" charset="0"/>
                        </a:rPr>
                        <a:t>9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072" name="Picture 24" descr="Рисунок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7230" t="8289" r="5865" b="3700"/>
          <a:stretch>
            <a:fillRect/>
          </a:stretch>
        </p:blipFill>
        <p:spPr bwMode="auto">
          <a:xfrm>
            <a:off x="323850" y="260350"/>
            <a:ext cx="1979613" cy="19796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2" name="Picture 34" descr="Рисунок2">
            <a:hlinkClick r:id="rId5" action="ppaction://hlinksldjump"/>
          </p:cNvPr>
          <p:cNvPicPr preferRelativeResize="0">
            <a:picLocks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070" y="260349"/>
            <a:ext cx="1979613" cy="19796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220" name="Group 172"/>
          <p:cNvGraphicFramePr>
            <a:graphicFrameLocks noGrp="1"/>
          </p:cNvGraphicFramePr>
          <p:nvPr/>
        </p:nvGraphicFramePr>
        <p:xfrm>
          <a:off x="7235825" y="333375"/>
          <a:ext cx="431800" cy="5256213"/>
        </p:xfrm>
        <a:graphic>
          <a:graphicData uri="http://schemas.openxmlformats.org/drawingml/2006/table">
            <a:tbl>
              <a:tblPr/>
              <a:tblGrid>
                <a:gridCol w="431800"/>
              </a:tblGrid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cs typeface="Arial" charset="0"/>
                        </a:rPr>
                        <a:t>9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162" name="Picture 114" descr="Рисунок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260350"/>
            <a:ext cx="1979612" cy="19796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63" name="Picture 115" descr="Рисунок1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7230" t="8289" r="5865" b="3700"/>
          <a:stretch>
            <a:fillRect/>
          </a:stretch>
        </p:blipFill>
        <p:spPr bwMode="auto">
          <a:xfrm>
            <a:off x="2484438" y="260350"/>
            <a:ext cx="1979612" cy="19796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02" name="Picture 154" descr="Рисунок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7230" t="8289" r="5865" b="3700"/>
          <a:stretch>
            <a:fillRect/>
          </a:stretch>
        </p:blipFill>
        <p:spPr bwMode="auto">
          <a:xfrm>
            <a:off x="4643438" y="260350"/>
            <a:ext cx="1979612" cy="19796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03" name="Picture 155" descr="Рисунок2">
            <a:hlinkClick r:id="rId8" action="ppaction://hlinksldjump"/>
          </p:cNvPr>
          <p:cNvPicPr preferRelativeResize="0">
            <a:picLocks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260350"/>
            <a:ext cx="1979612" cy="19796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23" name="Picture 175" descr="Рисунок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7230" t="8289" r="5865" b="3700"/>
          <a:stretch>
            <a:fillRect/>
          </a:stretch>
        </p:blipFill>
        <p:spPr bwMode="auto">
          <a:xfrm>
            <a:off x="323850" y="2420938"/>
            <a:ext cx="1979613" cy="19796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24" name="Picture 176" descr="Рисунок2">
            <a:hlinkClick r:id="rId9" action="ppaction://hlinksldjump"/>
          </p:cNvPr>
          <p:cNvPicPr preferRelativeResize="0">
            <a:picLocks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420938"/>
            <a:ext cx="1979613" cy="19796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27" name="Picture 179" descr="Рисунок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7230" t="8289" r="5865" b="3700"/>
          <a:stretch>
            <a:fillRect/>
          </a:stretch>
        </p:blipFill>
        <p:spPr bwMode="auto">
          <a:xfrm>
            <a:off x="2484438" y="2420938"/>
            <a:ext cx="1979612" cy="19796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28" name="Picture 180" descr="Рисунок2">
            <a:hlinkClick r:id="rId10" action="ppaction://hlinksldjump"/>
          </p:cNvPr>
          <p:cNvPicPr preferRelativeResize="0">
            <a:picLocks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2420938"/>
            <a:ext cx="1979612" cy="19796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29" name="Picture 181" descr="Рисунок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7230" t="8289" r="5865" b="3700"/>
          <a:stretch>
            <a:fillRect/>
          </a:stretch>
        </p:blipFill>
        <p:spPr bwMode="auto">
          <a:xfrm>
            <a:off x="4643438" y="2420938"/>
            <a:ext cx="1979612" cy="19796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30" name="Picture 182" descr="Рисунок2"/>
          <p:cNvPicPr preferRelativeResize="0">
            <a:picLocks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2420938"/>
            <a:ext cx="1979612" cy="19796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35" name="Picture 187" descr="Рисунок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7230" t="8289" r="5865" b="3700"/>
          <a:stretch>
            <a:fillRect/>
          </a:stretch>
        </p:blipFill>
        <p:spPr bwMode="auto">
          <a:xfrm>
            <a:off x="323850" y="4581525"/>
            <a:ext cx="1979613" cy="19796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38" name="Picture 190" descr="Рисунок2"/>
          <p:cNvPicPr preferRelativeResize="0">
            <a:picLocks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581525"/>
            <a:ext cx="1979613" cy="19796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41" name="Picture 193" descr="Рисунок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7230" t="8289" r="5865" b="3700"/>
          <a:stretch>
            <a:fillRect/>
          </a:stretch>
        </p:blipFill>
        <p:spPr bwMode="auto">
          <a:xfrm>
            <a:off x="2484438" y="4581525"/>
            <a:ext cx="1979612" cy="19796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42" name="Picture 194" descr="Рисунок2"/>
          <p:cNvPicPr preferRelativeResize="0">
            <a:picLocks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4581525"/>
            <a:ext cx="1979612" cy="19796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45" name="Picture 197" descr="Рисунок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7230" t="8289" r="5865" b="3700"/>
          <a:stretch>
            <a:fillRect/>
          </a:stretch>
        </p:blipFill>
        <p:spPr bwMode="auto">
          <a:xfrm>
            <a:off x="4643438" y="4581525"/>
            <a:ext cx="1979612" cy="19796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46" name="Picture 198" descr="Рисунок2"/>
          <p:cNvPicPr preferRelativeResize="0">
            <a:picLocks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4581525"/>
            <a:ext cx="1979612" cy="19796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282" name="Group 234"/>
          <p:cNvGraphicFramePr>
            <a:graphicFrameLocks noGrp="1"/>
          </p:cNvGraphicFramePr>
          <p:nvPr/>
        </p:nvGraphicFramePr>
        <p:xfrm>
          <a:off x="7667625" y="333375"/>
          <a:ext cx="1139825" cy="5181600"/>
        </p:xfrm>
        <a:graphic>
          <a:graphicData uri="http://schemas.openxmlformats.org/drawingml/2006/table">
            <a:tbl>
              <a:tblPr/>
              <a:tblGrid>
                <a:gridCol w="569913"/>
                <a:gridCol w="569912"/>
              </a:tblGrid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pic>
        <p:nvPicPr>
          <p:cNvPr id="2087" name="Picture 39" descr="Рисунок3"/>
          <p:cNvPicPr preferRelativeResize="0">
            <a:picLocks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333375"/>
            <a:ext cx="539750" cy="5397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8" name="Picture 40" descr="Рисунок4"/>
          <p:cNvPicPr preferRelativeResize="0">
            <a:picLocks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333375"/>
            <a:ext cx="539750" cy="5397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64" name="Picture 116" descr="Рисунок5"/>
          <p:cNvPicPr preferRelativeResize="0">
            <a:picLocks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908050"/>
            <a:ext cx="539750" cy="5397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65" name="Picture 117" descr="Рисунок6"/>
          <p:cNvPicPr preferRelativeResize="0">
            <a:picLocks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908050"/>
            <a:ext cx="539750" cy="5397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00" name="Picture 152" descr="Рисунок7"/>
          <p:cNvPicPr preferRelativeResize="0">
            <a:picLocks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1484313"/>
            <a:ext cx="539750" cy="5397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01" name="Picture 153" descr="Рисунок8"/>
          <p:cNvPicPr preferRelativeResize="0">
            <a:picLocks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1484313"/>
            <a:ext cx="539750" cy="5397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21" name="Picture 173" descr="Рисунок9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2060575"/>
            <a:ext cx="539750" cy="5397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22" name="Picture 174" descr="Рисунок10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2060575"/>
            <a:ext cx="539750" cy="5397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25" name="Picture 177" descr="Рисунок1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2636838"/>
            <a:ext cx="539750" cy="5397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26" name="Picture 178" descr="Рисунок12"/>
          <p:cNvPicPr preferRelativeResize="0">
            <a:picLocks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2636838"/>
            <a:ext cx="539750" cy="5397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31" name="Picture 183" descr="Рисунок13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3213100"/>
            <a:ext cx="542925" cy="5429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32" name="Picture 184" descr="Рисунок14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3213100"/>
            <a:ext cx="542925" cy="5429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33" name="Picture 185" descr="Рисунок15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3789363"/>
            <a:ext cx="542925" cy="5429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34" name="Picture 186" descr="Рисунок16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3789363"/>
            <a:ext cx="542925" cy="5429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39" name="Picture 191" descr="Рисунок17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4365625"/>
            <a:ext cx="542925" cy="5429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40" name="Picture 192" descr="Рисунок18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4365625"/>
            <a:ext cx="542925" cy="5429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43" name="Picture 195" descr="Рисунок19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4941888"/>
            <a:ext cx="542925" cy="5429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44" name="Picture 196" descr="Рисунок20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4941888"/>
            <a:ext cx="542925" cy="5429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Управляющая кнопка: далее 1">
            <a:hlinkClick r:id="" action="ppaction://hlinkshowjump?jump=nextslide" highlightClick="1"/>
          </p:cNvPr>
          <p:cNvSpPr/>
          <p:nvPr/>
        </p:nvSpPr>
        <p:spPr>
          <a:xfrm>
            <a:off x="1867387" y="1680077"/>
            <a:ext cx="316971" cy="52120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Управляющая кнопка: далее 2">
            <a:hlinkClick r:id="rId7" action="ppaction://hlinksldjump" highlightClick="1"/>
          </p:cNvPr>
          <p:cNvSpPr/>
          <p:nvPr/>
        </p:nvSpPr>
        <p:spPr>
          <a:xfrm>
            <a:off x="4169521" y="1680077"/>
            <a:ext cx="305469" cy="57062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Управляющая кнопка: далее 3">
            <a:hlinkClick r:id="rId8" action="ppaction://hlinksldjump" highlightClick="1"/>
          </p:cNvPr>
          <p:cNvSpPr/>
          <p:nvPr/>
        </p:nvSpPr>
        <p:spPr>
          <a:xfrm>
            <a:off x="6300714" y="1770446"/>
            <a:ext cx="322336" cy="48025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алее 4">
            <a:hlinkClick r:id="rId9" action="ppaction://hlinksldjump" highlightClick="1"/>
          </p:cNvPr>
          <p:cNvSpPr/>
          <p:nvPr/>
        </p:nvSpPr>
        <p:spPr>
          <a:xfrm>
            <a:off x="2025872" y="3857337"/>
            <a:ext cx="277591" cy="520699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алее 5">
            <a:hlinkClick r:id="rId10" action="ppaction://hlinksldjump" highlightClick="1"/>
          </p:cNvPr>
          <p:cNvSpPr/>
          <p:nvPr/>
        </p:nvSpPr>
        <p:spPr>
          <a:xfrm>
            <a:off x="4169521" y="3879342"/>
            <a:ext cx="305469" cy="52120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далее 6">
            <a:hlinkClick r:id="rId15" action="ppaction://hlinksldjump" highlightClick="1"/>
          </p:cNvPr>
          <p:cNvSpPr/>
          <p:nvPr/>
        </p:nvSpPr>
        <p:spPr>
          <a:xfrm>
            <a:off x="6300714" y="3879342"/>
            <a:ext cx="322858" cy="54321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алее 7">
            <a:hlinkClick r:id="rId16" action="ppaction://hlinksldjump" highlightClick="1"/>
          </p:cNvPr>
          <p:cNvSpPr/>
          <p:nvPr/>
        </p:nvSpPr>
        <p:spPr>
          <a:xfrm>
            <a:off x="2025871" y="5877272"/>
            <a:ext cx="280005" cy="68116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далее 8">
            <a:hlinkClick r:id="rId17" action="ppaction://hlinksldjump" highlightClick="1"/>
          </p:cNvPr>
          <p:cNvSpPr/>
          <p:nvPr/>
        </p:nvSpPr>
        <p:spPr>
          <a:xfrm>
            <a:off x="4180461" y="5873751"/>
            <a:ext cx="294529" cy="68468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далее 9">
            <a:hlinkClick r:id="rId18" action="ppaction://hlinksldjump" highlightClick="1"/>
          </p:cNvPr>
          <p:cNvSpPr/>
          <p:nvPr/>
        </p:nvSpPr>
        <p:spPr>
          <a:xfrm>
            <a:off x="6300714" y="5877272"/>
            <a:ext cx="322336" cy="699231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38548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8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500"/>
                                        <p:tgtEl>
                                          <p:spTgt spid="20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8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 nodeType="clickPar">
                      <p:stCondLst>
                        <p:cond delay="0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500"/>
                                        <p:tgtEl>
                                          <p:spTgt spid="21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6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500"/>
                                        <p:tgtEl>
                                          <p:spTgt spid="21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6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2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 nodeType="clickPar">
                      <p:stCondLst>
                        <p:cond delay="0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7" dur="500"/>
                                        <p:tgtEl>
                                          <p:spTgt spid="22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0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2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 nodeType="clickPar">
                      <p:stCondLst>
                        <p:cond delay="0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7" dur="500"/>
                                        <p:tgtEl>
                                          <p:spTgt spid="22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2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7" dur="500"/>
                                        <p:tgtEl>
                                          <p:spTgt spid="22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21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2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 nodeType="clickPar">
                      <p:stCondLst>
                        <p:cond delay="0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7" dur="500"/>
                                        <p:tgtEl>
                                          <p:spTgt spid="22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22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2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 nodeType="clickPar">
                      <p:stCondLst>
                        <p:cond delay="0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7" dur="500"/>
                                        <p:tgtEl>
                                          <p:spTgt spid="22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25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2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 nodeType="clickPar">
                      <p:stCondLst>
                        <p:cond delay="0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7" dur="500"/>
                                        <p:tgtEl>
                                          <p:spTgt spid="22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26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2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 nodeType="clickPar">
                      <p:stCondLst>
                        <p:cond delay="0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7" dur="500"/>
                                        <p:tgtEl>
                                          <p:spTgt spid="22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31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22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 nodeType="clickPar">
                      <p:stCondLst>
                        <p:cond delay="0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7" dur="500"/>
                                        <p:tgtEl>
                                          <p:spTgt spid="22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32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2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 nodeType="clickPar">
                      <p:stCondLst>
                        <p:cond delay="0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7" dur="500"/>
                                        <p:tgtEl>
                                          <p:spTgt spid="22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33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22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 nodeType="clickPar">
                      <p:stCondLst>
                        <p:cond delay="0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7" dur="500"/>
                                        <p:tgtEl>
                                          <p:spTgt spid="22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34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22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 nodeType="clickPar">
                      <p:stCondLst>
                        <p:cond delay="0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7" dur="500"/>
                                        <p:tgtEl>
                                          <p:spTgt spid="22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39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22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 nodeType="clickPar">
                      <p:stCondLst>
                        <p:cond delay="0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7" dur="500"/>
                                        <p:tgtEl>
                                          <p:spTgt spid="22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40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2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 nodeType="clickPar">
                      <p:stCondLst>
                        <p:cond delay="0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7" dur="500"/>
                                        <p:tgtEl>
                                          <p:spTgt spid="22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43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22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 nodeType="clickPar">
                      <p:stCondLst>
                        <p:cond delay="0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7" dur="500"/>
                                        <p:tgtEl>
                                          <p:spTgt spid="22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4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368152"/>
          </a:xfrm>
        </p:spPr>
        <p:txBody>
          <a:bodyPr/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Выбери слово, в котором выделены только буквы, которые обозначают согласные звуки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A47175C-8778-4A31-9EF5-9A798771B50F}" type="datetime1">
              <a:rPr lang="ru-RU"/>
              <a:pPr>
                <a:defRPr/>
              </a:pPr>
              <a:t>15.08.2018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56566B-9AB7-4882-A343-2C7229FB3D24}" type="slidenum">
              <a:rPr lang="ru-RU"/>
              <a:pPr>
                <a:defRPr/>
              </a:pPr>
              <a:t>3</a:t>
            </a:fld>
            <a:endParaRPr lang="ru-RU"/>
          </a:p>
        </p:txBody>
      </p:sp>
      <p:sp>
        <p:nvSpPr>
          <p:cNvPr id="9" name="Управляющая кнопка: далее 8">
            <a:hlinkClick r:id="" action="ppaction://hlinkshowjump?jump=previousslide" highlightClick="1"/>
          </p:cNvPr>
          <p:cNvSpPr/>
          <p:nvPr/>
        </p:nvSpPr>
        <p:spPr>
          <a:xfrm>
            <a:off x="8189552" y="5216426"/>
            <a:ext cx="521208" cy="66084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Заголовок 1"/>
          <p:cNvSpPr txBox="1">
            <a:spLocks/>
          </p:cNvSpPr>
          <p:nvPr/>
        </p:nvSpPr>
        <p:spPr bwMode="auto">
          <a:xfrm>
            <a:off x="755576" y="2492896"/>
            <a:ext cx="2664296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ПоДРуГа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ru-RU" sz="2400" b="1" noProof="0" dirty="0" err="1" smtClean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мОркОвь</a:t>
            </a:r>
            <a:endParaRPr lang="ru-RU" sz="2400" b="1" noProof="0" dirty="0" smtClean="0">
              <a:solidFill>
                <a:srgbClr val="7030A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ru-RU" sz="2400" b="1" i="0" u="none" strike="noStrike" kern="1200" cap="none" spc="0" normalizeH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пРАздник</a:t>
            </a:r>
            <a:endParaRPr kumimoji="0" lang="ru-RU" sz="2400" b="1" i="0" u="none" strike="noStrike" kern="1200" cap="none" spc="0" normalizeH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ru-RU" sz="2400" b="1" baseline="0" noProof="0" dirty="0" err="1" smtClean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СолОВей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4211960" y="2564904"/>
            <a:ext cx="2592288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ПоДРуГа</a:t>
            </a:r>
          </a:p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ru-RU" sz="2400" b="1" noProof="0" dirty="0" err="1" smtClean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мОркОвь</a:t>
            </a:r>
            <a:endParaRPr lang="ru-RU" sz="2400" b="1" noProof="0" dirty="0" smtClean="0">
              <a:solidFill>
                <a:srgbClr val="7030A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ru-RU" sz="2400" b="1" i="0" u="none" strike="noStrike" kern="1200" cap="none" spc="0" normalizeH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пРАздник</a:t>
            </a:r>
            <a:endParaRPr kumimoji="0" lang="ru-RU" sz="2400" b="1" i="0" u="none" strike="noStrike" kern="1200" cap="none" spc="0" normalizeH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ru-RU" sz="2400" b="1" baseline="0" noProof="0" dirty="0" err="1" smtClean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СолОВей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32040" y="5157192"/>
            <a:ext cx="1244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A47175C-8778-4A31-9EF5-9A798771B50F}" type="datetime1">
              <a:rPr lang="ru-RU"/>
              <a:pPr>
                <a:defRPr/>
              </a:pPr>
              <a:t>15.08.2018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56566B-9AB7-4882-A343-2C7229FB3D24}" type="slidenum">
              <a:rPr lang="ru-RU"/>
              <a:pPr>
                <a:defRPr/>
              </a:pPr>
              <a:t>4</a:t>
            </a:fld>
            <a:endParaRPr lang="ru-RU"/>
          </a:p>
        </p:txBody>
      </p:sp>
      <p:sp>
        <p:nvSpPr>
          <p:cNvPr id="2" name="Управляющая кнопка: далее 1">
            <a:hlinkClick r:id="" action="ppaction://hlinkshowjump?jump=nextslide" highlightClick="1"/>
            <a:hlinkHover r:id="" action="ppaction://hlinkshowjump?jump=lastslideviewed"/>
          </p:cNvPr>
          <p:cNvSpPr/>
          <p:nvPr/>
        </p:nvSpPr>
        <p:spPr>
          <a:xfrm>
            <a:off x="8172400" y="4974083"/>
            <a:ext cx="682376" cy="831181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467544" y="548680"/>
            <a:ext cx="8229600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Выбери слово, в котором выделены только буквы, которые обозначают гласные звуки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755576" y="2492896"/>
            <a:ext cx="2664296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ЛиСиЦа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ru-RU" sz="2400" b="1" noProof="0" dirty="0" err="1" smtClean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ЯгоДА</a:t>
            </a:r>
            <a:endParaRPr lang="ru-RU" sz="2400" b="1" noProof="0" dirty="0" smtClean="0">
              <a:solidFill>
                <a:srgbClr val="7030A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ru-RU" sz="2400" b="1" i="0" u="none" strike="noStrike" kern="1200" cap="none" spc="0" normalizeH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стрОЙка</a:t>
            </a:r>
            <a:endParaRPr kumimoji="0" lang="ru-RU" sz="2400" b="1" i="0" u="none" strike="noStrike" kern="1200" cap="none" spc="0" normalizeH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ru-RU" sz="2400" b="1" baseline="0" noProof="0" dirty="0" err="1" smtClean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вОрОбЕй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32040" y="5157192"/>
            <a:ext cx="1244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4283968" y="2492896"/>
            <a:ext cx="2736304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ЛиСиЦа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ru-RU" sz="2400" b="1" noProof="0" dirty="0" err="1" smtClean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ЯгоДА</a:t>
            </a:r>
            <a:endParaRPr lang="ru-RU" sz="2400" b="1" noProof="0" dirty="0" smtClean="0">
              <a:solidFill>
                <a:srgbClr val="7030A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ru-RU" sz="2400" b="1" i="0" u="none" strike="noStrike" kern="1200" cap="none" spc="0" normalizeH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стрОЙка</a:t>
            </a:r>
            <a:endParaRPr kumimoji="0" lang="ru-RU" sz="2400" b="1" i="0" u="none" strike="noStrike" kern="1200" cap="none" spc="0" normalizeH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ru-RU" sz="2400" b="1" baseline="0" noProof="0" dirty="0" err="1" smtClean="0">
                <a:solidFill>
                  <a:srgbClr val="0099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вОрОбЕй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0099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29330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Управляющая кнопка: далее 15">
            <a:hlinkClick r:id="rId2" action="ppaction://hlinksldjump" highlightClick="1"/>
          </p:cNvPr>
          <p:cNvSpPr/>
          <p:nvPr/>
        </p:nvSpPr>
        <p:spPr>
          <a:xfrm>
            <a:off x="8462001" y="5157192"/>
            <a:ext cx="521208" cy="7200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368152"/>
          </a:xfrm>
        </p:spPr>
        <p:txBody>
          <a:bodyPr/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каком слове буква Е обозначает два звука?</a:t>
            </a:r>
          </a:p>
        </p:txBody>
      </p:sp>
      <p:sp>
        <p:nvSpPr>
          <p:cNvPr id="19" name="Заголовок 1"/>
          <p:cNvSpPr txBox="1">
            <a:spLocks/>
          </p:cNvSpPr>
          <p:nvPr/>
        </p:nvSpPr>
        <p:spPr bwMode="auto">
          <a:xfrm>
            <a:off x="755576" y="2420888"/>
            <a:ext cx="2376264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север</a:t>
            </a:r>
          </a:p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ru-RU" sz="2400" b="1" noProof="0" dirty="0" smtClean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ветер</a:t>
            </a:r>
          </a:p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ru-RU" sz="2400" b="1" i="0" u="none" strike="noStrike" kern="1200" cap="none" spc="0" normalizeH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подъезд</a:t>
            </a:r>
          </a:p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ru-RU" sz="2400" b="1" baseline="0" noProof="0" dirty="0" smtClean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лента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32040" y="5157192"/>
            <a:ext cx="1244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4499992" y="2492896"/>
            <a:ext cx="2376264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север</a:t>
            </a:r>
          </a:p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ru-RU" sz="2400" b="1" noProof="0" dirty="0" smtClean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ветер</a:t>
            </a:r>
          </a:p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ru-RU" sz="2400" b="1" i="0" u="none" strike="noStrike" kern="1200" cap="none" spc="0" normalizeH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подъезд</a:t>
            </a:r>
          </a:p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ru-RU" sz="2400" b="1" baseline="0" noProof="0" dirty="0" smtClean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лента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27449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75B93C-3F57-4EF4-BA1A-D4CFC50DF780}" type="datetime1">
              <a:rPr lang="ru-RU" smtClean="0"/>
              <a:pPr>
                <a:defRPr/>
              </a:pPr>
              <a:t>15.08.2018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AC2D9E-8E46-4FE3-B2C2-70851D55C4D2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6" name="Управляющая кнопка: далее 5">
            <a:hlinkClick r:id="rId2" action="ppaction://hlinksldjump" highlightClick="1"/>
          </p:cNvPr>
          <p:cNvSpPr/>
          <p:nvPr/>
        </p:nvSpPr>
        <p:spPr>
          <a:xfrm>
            <a:off x="8282112" y="5085184"/>
            <a:ext cx="466352" cy="86409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368152"/>
          </a:xfrm>
        </p:spPr>
        <p:txBody>
          <a:bodyPr/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каком слове буква Ю обозначает два звука?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755576" y="2420888"/>
            <a:ext cx="2088232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лютик</a:t>
            </a:r>
          </a:p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ru-RU" sz="2400" b="1" noProof="0" dirty="0" smtClean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южный</a:t>
            </a:r>
          </a:p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ru-RU" sz="2400" b="1" i="0" u="none" strike="noStrike" kern="1200" cap="none" spc="0" normalizeH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люк</a:t>
            </a:r>
          </a:p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ru-RU" sz="2400" b="1" baseline="0" noProof="0" dirty="0" smtClean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сюрприз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32040" y="5157192"/>
            <a:ext cx="1244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4427984" y="2420888"/>
            <a:ext cx="2088232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лютик</a:t>
            </a:r>
          </a:p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ru-RU" sz="2400" b="1" noProof="0" dirty="0" smtClean="0">
                <a:solidFill>
                  <a:srgbClr val="0099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южный</a:t>
            </a:r>
          </a:p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ru-RU" sz="2400" b="1" i="0" u="none" strike="noStrike" kern="1200" cap="none" spc="0" normalizeH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люк</a:t>
            </a:r>
          </a:p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ru-RU" sz="2400" b="1" baseline="0" noProof="0" dirty="0" smtClean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сюрприз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48238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75B93C-3F57-4EF4-BA1A-D4CFC50DF780}" type="datetime1">
              <a:rPr lang="ru-RU" smtClean="0"/>
              <a:pPr>
                <a:defRPr/>
              </a:pPr>
              <a:t>15.08.2018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AC2D9E-8E46-4FE3-B2C2-70851D55C4D2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3" name="Управляющая кнопка: далее 2">
            <a:hlinkClick r:id="rId2" action="ppaction://hlinksldjump" highlightClick="1"/>
          </p:cNvPr>
          <p:cNvSpPr/>
          <p:nvPr/>
        </p:nvSpPr>
        <p:spPr>
          <a:xfrm>
            <a:off x="8583444" y="5809188"/>
            <a:ext cx="521208" cy="79024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368152"/>
          </a:xfrm>
        </p:spPr>
        <p:txBody>
          <a:bodyPr/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каком слове букв больше, чем звуков?</a:t>
            </a:r>
          </a:p>
        </p:txBody>
      </p:sp>
      <p:sp>
        <p:nvSpPr>
          <p:cNvPr id="16" name="Заголовок 1"/>
          <p:cNvSpPr txBox="1">
            <a:spLocks/>
          </p:cNvSpPr>
          <p:nvPr/>
        </p:nvSpPr>
        <p:spPr bwMode="auto">
          <a:xfrm>
            <a:off x="755576" y="2420888"/>
            <a:ext cx="2232248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машина</a:t>
            </a:r>
          </a:p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ru-RU" sz="2400" b="1" noProof="0" dirty="0" smtClean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ягода</a:t>
            </a:r>
          </a:p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ru-RU" sz="2400" b="1" i="0" u="none" strike="noStrike" kern="1200" cap="none" spc="0" normalizeH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ёлка</a:t>
            </a:r>
          </a:p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ru-RU" sz="2400" b="1" baseline="0" noProof="0" dirty="0" smtClean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корабль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32040" y="5157192"/>
            <a:ext cx="1244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4499992" y="2420888"/>
            <a:ext cx="2232248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машина</a:t>
            </a:r>
          </a:p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ru-RU" sz="2400" b="1" noProof="0" dirty="0" smtClean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ягода</a:t>
            </a:r>
          </a:p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ru-RU" sz="2400" b="1" i="0" u="none" strike="noStrike" kern="1200" cap="none" spc="0" normalizeH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ёлка</a:t>
            </a:r>
          </a:p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ru-RU" sz="2400" b="1" baseline="0" noProof="0" dirty="0" smtClean="0">
                <a:solidFill>
                  <a:srgbClr val="0099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корабль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0099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87467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75B93C-3F57-4EF4-BA1A-D4CFC50DF780}" type="datetime1">
              <a:rPr lang="ru-RU" smtClean="0"/>
              <a:pPr>
                <a:defRPr/>
              </a:pPr>
              <a:t>15.08.2018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AC2D9E-8E46-4FE3-B2C2-70851D55C4D2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3" name="Управляющая кнопка: далее 2">
            <a:hlinkClick r:id="rId2" action="ppaction://hlinksldjump" highlightClick="1"/>
          </p:cNvPr>
          <p:cNvSpPr/>
          <p:nvPr/>
        </p:nvSpPr>
        <p:spPr>
          <a:xfrm>
            <a:off x="8532440" y="5830797"/>
            <a:ext cx="414584" cy="67507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368152"/>
          </a:xfrm>
        </p:spPr>
        <p:txBody>
          <a:bodyPr/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каком слове звуков больше, чем букв?</a:t>
            </a:r>
          </a:p>
        </p:txBody>
      </p:sp>
      <p:sp>
        <p:nvSpPr>
          <p:cNvPr id="24" name="Заголовок 1"/>
          <p:cNvSpPr txBox="1">
            <a:spLocks/>
          </p:cNvSpPr>
          <p:nvPr/>
        </p:nvSpPr>
        <p:spPr bwMode="auto">
          <a:xfrm>
            <a:off x="755576" y="2420888"/>
            <a:ext cx="2808312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коньки</a:t>
            </a:r>
          </a:p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ru-RU" sz="2400" b="1" noProof="0" dirty="0" smtClean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река</a:t>
            </a:r>
          </a:p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ru-RU" sz="2400" b="1" i="0" u="none" strike="noStrike" kern="1200" cap="none" spc="0" normalizeH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янтарь</a:t>
            </a:r>
          </a:p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ru-RU" sz="2400" b="1" baseline="0" noProof="0" dirty="0" smtClean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ёжик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32040" y="5157192"/>
            <a:ext cx="1244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4211960" y="2420888"/>
            <a:ext cx="2808312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коньки</a:t>
            </a:r>
          </a:p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ru-RU" sz="2400" b="1" noProof="0" dirty="0" smtClean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река</a:t>
            </a:r>
          </a:p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ru-RU" sz="2400" b="1" i="0" u="none" strike="noStrike" kern="1200" cap="none" spc="0" normalizeH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янтарь</a:t>
            </a:r>
          </a:p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ru-RU" sz="2400" b="1" baseline="0" noProof="0" dirty="0" smtClean="0">
                <a:solidFill>
                  <a:srgbClr val="0099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ёжик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0099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70709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75B93C-3F57-4EF4-BA1A-D4CFC50DF780}" type="datetime1">
              <a:rPr lang="ru-RU" smtClean="0"/>
              <a:pPr>
                <a:defRPr/>
              </a:pPr>
              <a:t>15.08.2018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AC2D9E-8E46-4FE3-B2C2-70851D55C4D2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3" name="Управляющая кнопка: далее 2">
            <a:hlinkClick r:id="rId2" action="ppaction://hlinksldjump" highlightClick="1"/>
          </p:cNvPr>
          <p:cNvSpPr/>
          <p:nvPr/>
        </p:nvSpPr>
        <p:spPr>
          <a:xfrm>
            <a:off x="8486003" y="5179321"/>
            <a:ext cx="377192" cy="769959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368152"/>
          </a:xfrm>
        </p:spPr>
        <p:txBody>
          <a:bodyPr/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Укажи строку, в которой во всех словах только твёрдые согласные звуки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251520" y="2420888"/>
            <a:ext cx="4104456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книга, мама, шляпа</a:t>
            </a:r>
          </a:p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ru-RU" sz="2400" b="1" noProof="0" dirty="0" smtClean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ласка, дом, сыр</a:t>
            </a:r>
          </a:p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ru-RU" sz="2400" b="1" i="0" u="none" strike="noStrike" kern="1200" cap="none" spc="0" normalizeH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дорога, столица, сестра</a:t>
            </a:r>
          </a:p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ru-RU" sz="2400" b="1" baseline="0" noProof="0" dirty="0" smtClean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крыша, окно, поляна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32040" y="5157192"/>
            <a:ext cx="1244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4572000" y="2420888"/>
            <a:ext cx="4104456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книга, мама, шляпа</a:t>
            </a:r>
          </a:p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ru-RU" sz="2400" b="1" noProof="0" dirty="0" smtClean="0">
                <a:solidFill>
                  <a:srgbClr val="0099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ласка, дом, сыр</a:t>
            </a:r>
          </a:p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ru-RU" sz="2400" b="1" i="0" u="none" strike="noStrike" kern="1200" cap="none" spc="0" normalizeH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дорога, столица, сестра</a:t>
            </a:r>
          </a:p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ru-RU" sz="2400" b="1" baseline="0" noProof="0" dirty="0" smtClean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крыша, окно, поляна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82558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нач.школа 14. русский язы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нач.школа 14. русский язык</Template>
  <TotalTime>604</TotalTime>
  <Words>413</Words>
  <Application>Microsoft Office PowerPoint</Application>
  <PresentationFormat>Экран (4:3)</PresentationFormat>
  <Paragraphs>140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нач.школа 14. русский язык</vt:lpstr>
      <vt:lpstr>«Крестики - нолики»: Звуки и буквы </vt:lpstr>
      <vt:lpstr>Слайд 2</vt:lpstr>
      <vt:lpstr>Выбери слово, в котором выделены только буквы, которые обозначают согласные звуки</vt:lpstr>
      <vt:lpstr>Слайд 4</vt:lpstr>
      <vt:lpstr>В каком слове буква Е обозначает два звука?</vt:lpstr>
      <vt:lpstr>В каком слове буква Ю обозначает два звука?</vt:lpstr>
      <vt:lpstr>В каком слове букв больше, чем звуков?</vt:lpstr>
      <vt:lpstr>В каком слове звуков больше, чем букв?</vt:lpstr>
      <vt:lpstr>Укажи строку, в которой во всех словах только твёрдые согласные звуки</vt:lpstr>
      <vt:lpstr>Укажи строку, в которой во всех словах только мягкие согласные звуки</vt:lpstr>
      <vt:lpstr>Когда буквы Я, Ё, Ю, Е обозначают два звука?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Юлия</cp:lastModifiedBy>
  <cp:revision>41</cp:revision>
  <dcterms:created xsi:type="dcterms:W3CDTF">2013-05-14T11:06:43Z</dcterms:created>
  <dcterms:modified xsi:type="dcterms:W3CDTF">2018-08-15T12:59:06Z</dcterms:modified>
</cp:coreProperties>
</file>