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91" r:id="rId5"/>
    <p:sldId id="278" r:id="rId6"/>
    <p:sldId id="273" r:id="rId7"/>
    <p:sldId id="279" r:id="rId8"/>
    <p:sldId id="260" r:id="rId9"/>
    <p:sldId id="280" r:id="rId10"/>
    <p:sldId id="285" r:id="rId11"/>
    <p:sldId id="286" r:id="rId12"/>
    <p:sldId id="283" r:id="rId13"/>
    <p:sldId id="284" r:id="rId14"/>
    <p:sldId id="263" r:id="rId15"/>
    <p:sldId id="281" r:id="rId16"/>
    <p:sldId id="282" r:id="rId17"/>
    <p:sldId id="289" r:id="rId18"/>
    <p:sldId id="277" r:id="rId19"/>
    <p:sldId id="292" r:id="rId20"/>
    <p:sldId id="290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АНКЕТИРОВАНИЕ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19652230971132E-2"/>
          <c:y val="0.1697917760279965"/>
          <c:w val="0.76098868110236217"/>
          <c:h val="0.56210338291046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вопрос ответили "Да"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1.Вы знаете что такое реликвия?</c:v>
                </c:pt>
                <c:pt idx="1">
                  <c:v>2.У вас есть семейная реликвия? </c:v>
                </c:pt>
                <c:pt idx="2">
                  <c:v>3.Ваша реликвия связана с Великой Отечественной войной? </c:v>
                </c:pt>
                <c:pt idx="3">
                  <c:v>4.Вы гордитесь тем, что ваши родственники защищали рубежи нашей страны? 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9</c:v>
                </c:pt>
                <c:pt idx="2">
                  <c:v>3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87584"/>
        <c:axId val="33589120"/>
        <c:axId val="0"/>
      </c:bar3DChart>
      <c:catAx>
        <c:axId val="33587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589120"/>
        <c:crosses val="autoZero"/>
        <c:auto val="1"/>
        <c:lblAlgn val="ctr"/>
        <c:lblOffset val="100"/>
        <c:noMultiLvlLbl val="0"/>
      </c:catAx>
      <c:valAx>
        <c:axId val="33589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5875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0.74537</cdr:x>
      <cdr:y>0.04817</cdr:y>
    </cdr:from>
    <cdr:to>
      <cdr:x>0.9939</cdr:x>
      <cdr:y>0.20162</cdr:y>
    </cdr:to>
    <cdr:grpSp>
      <cdr:nvGrpSpPr>
        <cdr:cNvPr id="2" name="Group 2"/>
        <cdr:cNvGrpSpPr/>
      </cdr:nvGrpSpPr>
      <cdr:grpSpPr>
        <a:xfrm xmlns:a="http://schemas.openxmlformats.org/drawingml/2006/main">
          <a:off x="9087551" y="330350"/>
          <a:ext cx="3030078" cy="1052360"/>
          <a:chOff x="7852595" y="166781"/>
          <a:chExt cx="3746983" cy="1252725"/>
        </a:xfrm>
      </cdr:grpSpPr>
      <cdr:pic>
        <cdr:nvPicPr>
          <cdr:cNvPr id="3" name="Picture 3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rot="19284117">
            <a:off x="7852595" y="465750"/>
            <a:ext cx="3700376" cy="953756"/>
          </a:xfrm>
          <a:prstGeom xmlns:a="http://schemas.openxmlformats.org/drawingml/2006/main" prst="rect">
            <a:avLst/>
          </a:prstGeom>
        </cdr:spPr>
      </cdr:pic>
      <cdr:pic>
        <cdr:nvPicPr>
          <cdr:cNvPr id="4" name="Picture 4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xmlns:a="http://schemas.openxmlformats.org/drawingml/2006/main"/>
          <a:stretch xmlns:a="http://schemas.openxmlformats.org/drawingml/2006/main"/>
        </cdr:blipFill>
        <cdr:spPr>
          <a:xfrm xmlns:a="http://schemas.openxmlformats.org/drawingml/2006/main" rot="19284117">
            <a:off x="10431290" y="166781"/>
            <a:ext cx="1168288" cy="953756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94000"/>
      </p:ext>
    </p:extLst>
  </p:cSld>
  <p:clrMapOvr>
    <a:masterClrMapping/>
  </p:clrMapOvr>
  <p:transition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93143"/>
      </p:ext>
    </p:extLst>
  </p:cSld>
  <p:clrMapOvr>
    <a:masterClrMapping/>
  </p:clrMapOvr>
  <p:transition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10914"/>
      </p:ext>
    </p:extLst>
  </p:cSld>
  <p:clrMapOvr>
    <a:masterClrMapping/>
  </p:clrMapOvr>
  <p:transition advClick="0" advTm="5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32712"/>
      </p:ext>
    </p:extLst>
  </p:cSld>
  <p:clrMapOvr>
    <a:masterClrMapping/>
  </p:clrMapOvr>
  <p:transition advClick="0" advTm="5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34486"/>
      </p:ext>
    </p:extLst>
  </p:cSld>
  <p:clrMapOvr>
    <a:masterClrMapping/>
  </p:clrMapOvr>
  <p:transition advClick="0" advTm="5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26626"/>
      </p:ext>
    </p:extLst>
  </p:cSld>
  <p:clrMapOvr>
    <a:masterClrMapping/>
  </p:clrMapOvr>
  <p:transition advClick="0" advTm="5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89286"/>
      </p:ext>
    </p:extLst>
  </p:cSld>
  <p:clrMapOvr>
    <a:masterClrMapping/>
  </p:clrMapOvr>
  <p:transition advClick="0" advTm="5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10144"/>
      </p:ext>
    </p:extLst>
  </p:cSld>
  <p:clrMapOvr>
    <a:masterClrMapping/>
  </p:clrMapOvr>
  <p:transition advClick="0" advTm="5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6585"/>
      </p:ext>
    </p:extLst>
  </p:cSld>
  <p:clrMapOvr>
    <a:masterClrMapping/>
  </p:clrMapOvr>
  <p:transition advClick="0" advTm="5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39950"/>
      </p:ext>
    </p:extLst>
  </p:cSld>
  <p:clrMapOvr>
    <a:masterClrMapping/>
  </p:clrMapOvr>
  <p:transition advClick="0" advTm="5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83551"/>
      </p:ext>
    </p:extLst>
  </p:cSld>
  <p:clrMapOvr>
    <a:masterClrMapping/>
  </p:clrMapOvr>
  <p:transition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0661"/>
      </p:ext>
    </p:extLst>
  </p:cSld>
  <p:clrMapOvr>
    <a:masterClrMapping/>
  </p:clrMapOvr>
  <p:transition advClick="0" advTm="5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07273"/>
      </p:ext>
    </p:extLst>
  </p:cSld>
  <p:clrMapOvr>
    <a:masterClrMapping/>
  </p:clrMapOvr>
  <p:transition advClick="0" advTm="5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3169"/>
      </p:ext>
    </p:extLst>
  </p:cSld>
  <p:clrMapOvr>
    <a:masterClrMapping/>
  </p:clrMapOvr>
  <p:transition advClick="0" advTm="5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5C81-1055-43B5-8578-0BCA59F44CBC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DC239-6F66-41C9-8C9E-C892EF3EA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8401"/>
      </p:ext>
    </p:extLst>
  </p:cSld>
  <p:clrMapOvr>
    <a:masterClrMapping/>
  </p:clrMapOvr>
  <p:transition advClick="0" advTm="5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4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58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7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99797"/>
      </p:ext>
    </p:extLst>
  </p:cSld>
  <p:clrMapOvr>
    <a:masterClrMapping/>
  </p:clrMapOvr>
  <p:transition advClick="0" advTm="5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2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7962-C6AA-430E-B3E4-3BFACFDA60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9C35-BE41-4A0E-8D58-8824E24087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9059"/>
      </p:ext>
    </p:extLst>
  </p:cSld>
  <p:clrMapOvr>
    <a:masterClrMapping/>
  </p:clrMapOvr>
  <p:transition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51588"/>
      </p:ext>
    </p:extLst>
  </p:cSld>
  <p:clrMapOvr>
    <a:masterClrMapping/>
  </p:clrMapOvr>
  <p:transition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3687"/>
      </p:ext>
    </p:extLst>
  </p:cSld>
  <p:clrMapOvr>
    <a:masterClrMapping/>
  </p:clrMapOvr>
  <p:transition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96381"/>
      </p:ext>
    </p:extLst>
  </p:cSld>
  <p:clrMapOvr>
    <a:masterClrMapping/>
  </p:clrMapOvr>
  <p:transition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3661"/>
      </p:ext>
    </p:extLst>
  </p:cSld>
  <p:clrMapOvr>
    <a:masterClrMapping/>
  </p:clrMapOvr>
  <p:transition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74220"/>
      </p:ext>
    </p:extLst>
  </p:cSld>
  <p:clrMapOvr>
    <a:masterClrMapping/>
  </p:clrMapOvr>
  <p:transition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7FDE-1F5C-4A95-9F72-E8BB5B2126FB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F993-4B9E-4CC6-B818-A65E5CAB4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3922" y="198227"/>
            <a:ext cx="11125443" cy="7545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98899" y="313886"/>
            <a:ext cx="70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Моя семейная реликвия </a:t>
            </a:r>
            <a:endParaRPr lang="en-US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" y="71216"/>
            <a:ext cx="1045413" cy="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7962-C6AA-430E-B3E4-3BFACFDA60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17.08.2018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9C35-BE41-4A0E-8D58-8824E2408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77;&#1084;&#1077;&#1081;&#1085;&#1072;&#1103;%20&#1090;&#1088;&#1072;&#1076;&#1080;&#1094;&#1080;&#1103;&#1086;&#1074;&#1072;&#1103;%20&#1087;&#1072;&#1087;&#1082;&#1072;\&#1055;&#1040;&#1058;&#1056;&#1048;&#1054;&#1058;&#1048;&#1063;&#1045;&#1057;&#1050;&#1040;&#1071;%20-%20&#1054;&#1090;%20&#1075;&#1077;&#1088;&#1086;&#1077;&#1074;%20&#1073;&#1099;&#1083;&#1099;&#1093;%20&#1074;&#1088;&#1077;&#1084;&#1085;%20(moosic.su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ena.onf.ru/" TargetMode="External"/><Relationship Id="rId7" Type="http://schemas.openxmlformats.org/officeDocument/2006/relationships/hyperlink" Target="http://www.pobeda1945.s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myat-naroda.ru/" TargetMode="External"/><Relationship Id="rId5" Type="http://schemas.openxmlformats.org/officeDocument/2006/relationships/hyperlink" Target="http://allaces.ru/" TargetMode="External"/><Relationship Id="rId4" Type="http://schemas.openxmlformats.org/officeDocument/2006/relationships/hyperlink" Target="http://www.yarregio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9184"/>
            <a:ext cx="12192000" cy="6887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274" y="1569130"/>
            <a:ext cx="595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</a:t>
            </a:r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ПРОЕКТ</a:t>
            </a:r>
          </a:p>
          <a:p>
            <a:pPr algn="ctr"/>
            <a:r>
              <a:rPr lang="ru-RU" sz="4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«Моя семейная  реликвия» </a:t>
            </a:r>
            <a:endParaRPr lang="en-US"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6485" y="4669322"/>
            <a:ext cx="3949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Автор   </a:t>
            </a:r>
            <a:r>
              <a:rPr lang="ru-RU" sz="1400" dirty="0" smtClean="0">
                <a:solidFill>
                  <a:srgbClr val="FFC000"/>
                </a:solidFill>
              </a:rPr>
              <a:t>материала:</a:t>
            </a:r>
          </a:p>
          <a:p>
            <a:r>
              <a:rPr lang="ru-RU" sz="1400" dirty="0">
                <a:solidFill>
                  <a:srgbClr val="FFC000"/>
                </a:solidFill>
              </a:rPr>
              <a:t>у</a:t>
            </a:r>
            <a:r>
              <a:rPr lang="ru-RU" sz="1400" dirty="0" smtClean="0">
                <a:solidFill>
                  <a:srgbClr val="FFC000"/>
                </a:solidFill>
              </a:rPr>
              <a:t>ченица 1 А класса Епифанова Елизавета</a:t>
            </a:r>
          </a:p>
          <a:p>
            <a:r>
              <a:rPr lang="ru-RU" sz="1400" dirty="0" smtClean="0">
                <a:solidFill>
                  <a:srgbClr val="FFC000"/>
                </a:solidFill>
              </a:rPr>
              <a:t>Руководитель: </a:t>
            </a:r>
          </a:p>
          <a:p>
            <a:r>
              <a:rPr lang="ru-RU" sz="1400" dirty="0">
                <a:solidFill>
                  <a:srgbClr val="FFC000"/>
                </a:solidFill>
              </a:rPr>
              <a:t>у</a:t>
            </a:r>
            <a:r>
              <a:rPr lang="ru-RU" sz="1400" dirty="0" smtClean="0">
                <a:solidFill>
                  <a:srgbClr val="FFC000"/>
                </a:solidFill>
              </a:rPr>
              <a:t>читель начальных классов</a:t>
            </a:r>
          </a:p>
          <a:p>
            <a:r>
              <a:rPr lang="ru-RU" sz="1400" dirty="0">
                <a:solidFill>
                  <a:srgbClr val="FFC000"/>
                </a:solidFill>
              </a:rPr>
              <a:t>в</a:t>
            </a:r>
            <a:r>
              <a:rPr lang="ru-RU" sz="1400" dirty="0" smtClean="0">
                <a:solidFill>
                  <a:srgbClr val="FFC000"/>
                </a:solidFill>
              </a:rPr>
              <a:t>ысшей квалификационной категории</a:t>
            </a:r>
          </a:p>
          <a:p>
            <a:r>
              <a:rPr lang="ru-RU" sz="1400" dirty="0">
                <a:solidFill>
                  <a:srgbClr val="FFC000"/>
                </a:solidFill>
              </a:rPr>
              <a:t>МБОУ СОШ №</a:t>
            </a:r>
            <a:r>
              <a:rPr lang="ru-RU" sz="1400" dirty="0" smtClean="0">
                <a:solidFill>
                  <a:srgbClr val="FFC000"/>
                </a:solidFill>
              </a:rPr>
              <a:t>2 г. </a:t>
            </a:r>
            <a:r>
              <a:rPr lang="ru-RU" sz="1400" dirty="0">
                <a:solidFill>
                  <a:srgbClr val="FFC000"/>
                </a:solidFill>
              </a:rPr>
              <a:t>Лобня </a:t>
            </a:r>
            <a:r>
              <a:rPr lang="ru-RU" sz="1400" dirty="0" smtClean="0">
                <a:solidFill>
                  <a:srgbClr val="FFC000"/>
                </a:solidFill>
              </a:rPr>
              <a:t>Московской области</a:t>
            </a:r>
          </a:p>
          <a:p>
            <a:r>
              <a:rPr lang="ru-RU" sz="1400" dirty="0" err="1" smtClean="0">
                <a:solidFill>
                  <a:srgbClr val="FFC000"/>
                </a:solidFill>
              </a:rPr>
              <a:t>Мукосий</a:t>
            </a:r>
            <a:r>
              <a:rPr lang="ru-RU" sz="1400" dirty="0" smtClean="0">
                <a:solidFill>
                  <a:srgbClr val="FFC000"/>
                </a:solidFill>
              </a:rPr>
              <a:t> Мария Васильевна  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312" y="6294474"/>
            <a:ext cx="25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Лобня, 2018г.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ПАТРИОТИЧЕСКАЯ - От героев былых времн (moosic.s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75424" y="6489910"/>
            <a:ext cx="244475" cy="24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6612" y="180753"/>
            <a:ext cx="569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средняя общеобразовательная школа №2 г. Лобня,  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141730, Московская область, ул. Фестивальная, </a:t>
            </a:r>
            <a:r>
              <a:rPr lang="ru-RU" sz="16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1а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09373"/>
      </p:ext>
    </p:extLst>
  </p:cSld>
  <p:clrMapOvr>
    <a:masterClrMapping/>
  </p:clrMapOvr>
  <p:transition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59" y="1218255"/>
            <a:ext cx="3459375" cy="5359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1066" y="1203838"/>
            <a:ext cx="8267966" cy="2526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1066" y="1238765"/>
            <a:ext cx="8213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Василий Васильевич Улюшкин</a:t>
            </a:r>
          </a:p>
          <a:p>
            <a:r>
              <a:rPr lang="ru-RU" sz="3200" dirty="0" smtClean="0"/>
              <a:t>Родился в 1908 году в деревне Лунево Московской губернии.  </a:t>
            </a:r>
          </a:p>
          <a:p>
            <a:r>
              <a:rPr lang="ru-RU" sz="3200" dirty="0" smtClean="0"/>
              <a:t>Погиб 17 октября 1941 в </a:t>
            </a:r>
            <a:r>
              <a:rPr lang="ru-RU" sz="3200" dirty="0"/>
              <a:t>боевом вылете на самолёте </a:t>
            </a:r>
            <a:r>
              <a:rPr lang="ru-RU" sz="3200" dirty="0" smtClean="0"/>
              <a:t>ДБ-3.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"/>
          <a:stretch/>
        </p:blipFill>
        <p:spPr>
          <a:xfrm>
            <a:off x="3811066" y="3898021"/>
            <a:ext cx="8213718" cy="2679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761">
            <a:off x="2179493" y="5491492"/>
            <a:ext cx="1754065" cy="10992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7022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lum brigh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300" y="1635506"/>
            <a:ext cx="8795593" cy="4758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190" y="1058216"/>
            <a:ext cx="12020419" cy="449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78" y="1128293"/>
            <a:ext cx="9734951" cy="472419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Arial Black" panose="020B0A04020102020204" pitchFamily="34" charset="0"/>
                <a:ea typeface="+mn-ea"/>
                <a:cs typeface="+mn-cs"/>
              </a:rPr>
              <a:t>Авиаторы Второй </a:t>
            </a:r>
            <a:r>
              <a:rPr lang="ru-RU" sz="2000" dirty="0" smtClean="0">
                <a:latin typeface="Arial Black" panose="020B0A04020102020204" pitchFamily="34" charset="0"/>
                <a:ea typeface="+mn-ea"/>
                <a:cs typeface="+mn-cs"/>
              </a:rPr>
              <a:t>Мировой </a:t>
            </a:r>
            <a:r>
              <a:rPr lang="ru-RU" sz="1200" dirty="0" smtClean="0">
                <a:latin typeface="+mn-lt"/>
                <a:ea typeface="+mn-ea"/>
                <a:cs typeface="+mn-cs"/>
              </a:rPr>
              <a:t>(</a:t>
            </a:r>
            <a:r>
              <a:rPr lang="ru-RU" sz="1200" dirty="0">
                <a:latin typeface="+mn-lt"/>
                <a:ea typeface="+mn-ea"/>
                <a:cs typeface="+mn-cs"/>
              </a:rPr>
              <a:t>и</a:t>
            </a:r>
            <a:r>
              <a:rPr lang="ru-RU" sz="1200" dirty="0" smtClean="0">
                <a:latin typeface="+mn-lt"/>
                <a:ea typeface="+mn-ea"/>
                <a:cs typeface="+mn-cs"/>
              </a:rPr>
              <a:t>нформация с сайта </a:t>
            </a:r>
            <a:r>
              <a:rPr lang="en-US" sz="1200" dirty="0" smtClean="0">
                <a:latin typeface="+mn-lt"/>
                <a:ea typeface="+mn-ea"/>
                <a:cs typeface="+mn-cs"/>
              </a:rPr>
              <a:t>http://allaces.ru</a:t>
            </a:r>
            <a:r>
              <a:rPr lang="ru-RU" sz="1200" dirty="0" smtClean="0">
                <a:latin typeface="+mn-lt"/>
                <a:ea typeface="+mn-ea"/>
                <a:cs typeface="+mn-cs"/>
              </a:rPr>
              <a:t>)</a:t>
            </a:r>
            <a:r>
              <a:rPr lang="ru-RU" sz="1200" dirty="0" smtClean="0"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en-US" sz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91" y="2955852"/>
            <a:ext cx="3246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Улюшкин Василий Васильевич</a:t>
            </a:r>
          </a:p>
          <a:p>
            <a:r>
              <a:rPr lang="ru-RU" dirty="0" smtClean="0"/>
              <a:t>Страна: СССР</a:t>
            </a:r>
            <a:endParaRPr lang="ru-RU" dirty="0"/>
          </a:p>
          <a:p>
            <a:r>
              <a:rPr lang="ru-RU" dirty="0" smtClean="0"/>
              <a:t>Годы жизни:1908 </a:t>
            </a:r>
            <a:r>
              <a:rPr lang="ru-RU" dirty="0"/>
              <a:t>- 17.10.1941 (ПБЗ)</a:t>
            </a:r>
          </a:p>
          <a:p>
            <a:r>
              <a:rPr lang="ru-RU" dirty="0" smtClean="0"/>
              <a:t>Место </a:t>
            </a:r>
            <a:r>
              <a:rPr lang="ru-RU" dirty="0"/>
              <a:t>рождения:</a:t>
            </a:r>
          </a:p>
          <a:p>
            <a:r>
              <a:rPr lang="ru-RU" dirty="0" smtClean="0"/>
              <a:t>Московская </a:t>
            </a:r>
            <a:r>
              <a:rPr lang="ru-RU" dirty="0"/>
              <a:t>обл., Дмитровский р-н, </a:t>
            </a:r>
            <a:endParaRPr lang="ru-RU" dirty="0" smtClean="0"/>
          </a:p>
          <a:p>
            <a:r>
              <a:rPr lang="ru-RU" dirty="0" smtClean="0"/>
              <a:t>фабрика </a:t>
            </a:r>
            <a:r>
              <a:rPr lang="ru-RU" dirty="0"/>
              <a:t>Красная Поляна</a:t>
            </a:r>
          </a:p>
          <a:p>
            <a:r>
              <a:rPr lang="ru-RU" dirty="0" smtClean="0"/>
              <a:t>Вид авиации: ДБА</a:t>
            </a:r>
            <a:endParaRPr lang="ru-RU" dirty="0"/>
          </a:p>
          <a:p>
            <a:r>
              <a:rPr lang="ru-RU" dirty="0" smtClean="0"/>
              <a:t>Категория: летчик</a:t>
            </a:r>
            <a:endParaRPr lang="ru-RU" dirty="0"/>
          </a:p>
          <a:p>
            <a:r>
              <a:rPr lang="ru-RU" dirty="0" smtClean="0"/>
              <a:t>Места службы:42 </a:t>
            </a:r>
            <a:r>
              <a:rPr lang="ru-RU" dirty="0"/>
              <a:t>дбап</a:t>
            </a:r>
          </a:p>
          <a:p>
            <a:r>
              <a:rPr lang="ru-RU" dirty="0" smtClean="0"/>
              <a:t>?‑17.10.41 Зам</a:t>
            </a:r>
            <a:r>
              <a:rPr lang="ru-RU" dirty="0"/>
              <a:t>. командира полка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7721" y="1635506"/>
            <a:ext cx="8596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17.10.41 г. с аэродрома Ярославль вылетело 10 самолетов, и взяли курс на Лотошино-Воробьево. Через 1 час 10 минут они произвели бомбежку. Семь самолетов развернулись на обратный курс, а звено капитана Улюшкина продолжило разведывательный полет в район Бородино-Боровск. Все три экипажа на свой аэродром не вернулись.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5" y="1700913"/>
            <a:ext cx="3037495" cy="1180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191" y="1635506"/>
            <a:ext cx="3129529" cy="49859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9532" y="1635505"/>
            <a:ext cx="8714361" cy="498598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4256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58" y="1202148"/>
            <a:ext cx="1656148" cy="2308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0272" y="1202148"/>
            <a:ext cx="8989671" cy="2308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6442" y="1176330"/>
            <a:ext cx="764492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Петр Васильевич Улюшкин</a:t>
            </a:r>
          </a:p>
          <a:p>
            <a:r>
              <a:rPr lang="ru-RU" sz="3200" dirty="0"/>
              <a:t>Родился в 1909 году в деревне Лунево Московской </a:t>
            </a:r>
            <a:r>
              <a:rPr lang="ru-RU" sz="3200" dirty="0" smtClean="0"/>
              <a:t>губернии.  П</a:t>
            </a:r>
            <a:r>
              <a:rPr lang="ru-RU" sz="3200" dirty="0"/>
              <a:t>. Улюшкин пропал без вести в октябре 1942 года в Курской области.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69" y="3862222"/>
            <a:ext cx="1654837" cy="23001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0272" y="3853986"/>
            <a:ext cx="8989671" cy="2308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66442" y="3966110"/>
            <a:ext cx="8747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Иван Васильевич Улюшкин</a:t>
            </a:r>
          </a:p>
          <a:p>
            <a:r>
              <a:rPr lang="ru-RU" sz="3200" dirty="0"/>
              <a:t>Родился в 1918 году в поселке Красная Поляна Московской </a:t>
            </a:r>
            <a:r>
              <a:rPr lang="ru-RU" sz="3200" dirty="0" smtClean="0"/>
              <a:t>губернии.  </a:t>
            </a:r>
            <a:endParaRPr lang="ru-RU" sz="3200" dirty="0"/>
          </a:p>
          <a:p>
            <a:r>
              <a:rPr lang="ru-RU" sz="3200" dirty="0" smtClean="0"/>
              <a:t>Пропал </a:t>
            </a:r>
            <a:r>
              <a:rPr lang="ru-RU" sz="3200" dirty="0"/>
              <a:t>без вести.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761">
            <a:off x="1744673" y="2513945"/>
            <a:ext cx="1754065" cy="1099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761">
            <a:off x="1680729" y="5139851"/>
            <a:ext cx="1754065" cy="10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8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00" y="1210384"/>
            <a:ext cx="1654837" cy="2300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0272" y="1202148"/>
            <a:ext cx="9004185" cy="2308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890272" y="3853986"/>
            <a:ext cx="9004185" cy="2308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761">
            <a:off x="1744673" y="2513945"/>
            <a:ext cx="1754065" cy="1099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44255" y="1313447"/>
            <a:ext cx="8541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Михаил Васильевич Улюшкин</a:t>
            </a:r>
          </a:p>
          <a:p>
            <a:r>
              <a:rPr lang="ru-RU" sz="3200" dirty="0"/>
              <a:t>Родился в 1921 году в поселке Красная Поляна Московской </a:t>
            </a:r>
            <a:r>
              <a:rPr lang="ru-RU" sz="3200" dirty="0" smtClean="0"/>
              <a:t>губернии. </a:t>
            </a:r>
            <a:endParaRPr lang="ru-RU" sz="3200" dirty="0"/>
          </a:p>
          <a:p>
            <a:r>
              <a:rPr lang="ru-RU" sz="3200" dirty="0" smtClean="0"/>
              <a:t>Пропал </a:t>
            </a:r>
            <a:r>
              <a:rPr lang="ru-RU" sz="3200" dirty="0"/>
              <a:t>без вести в сентябре 1941 года.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1" y="3739168"/>
            <a:ext cx="2491153" cy="24911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3283" y="3938303"/>
            <a:ext cx="8629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Сергей</a:t>
            </a:r>
            <a:r>
              <a:rPr lang="ru-RU" sz="3200" dirty="0" smtClean="0"/>
              <a:t> </a:t>
            </a:r>
            <a:r>
              <a:rPr lang="ru-RU" sz="3200" dirty="0">
                <a:latin typeface="Arial Black" panose="020B0A04020102020204" pitchFamily="34" charset="0"/>
              </a:rPr>
              <a:t>Васильевич</a:t>
            </a:r>
            <a:r>
              <a:rPr lang="ru-RU" sz="3200" dirty="0" smtClean="0"/>
              <a:t> </a:t>
            </a:r>
            <a:r>
              <a:rPr lang="ru-RU" sz="3200" dirty="0">
                <a:latin typeface="Arial Black" panose="020B0A04020102020204" pitchFamily="34" charset="0"/>
              </a:rPr>
              <a:t>Улюшкин</a:t>
            </a:r>
          </a:p>
          <a:p>
            <a:r>
              <a:rPr lang="ru-RU" sz="3200" dirty="0" smtClean="0"/>
              <a:t>Родился в 1925 году в поселке Красная Поляна Московской губернии.  </a:t>
            </a:r>
          </a:p>
          <a:p>
            <a:r>
              <a:rPr lang="ru-RU" sz="3200" dirty="0" smtClean="0"/>
              <a:t>Пропал без вести.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169536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4451" y="140010"/>
            <a:ext cx="5459481" cy="7532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5734" y="1490268"/>
            <a:ext cx="42688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Моя прабабушка, дочь Василия </a:t>
            </a:r>
            <a:r>
              <a:rPr lang="ru-RU" sz="3200" dirty="0" err="1" smtClean="0"/>
              <a:t>Улюшкина</a:t>
            </a:r>
            <a:r>
              <a:rPr lang="ru-RU" sz="3200" dirty="0" smtClean="0"/>
              <a:t>, 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>
                <a:latin typeface="Arial Black" panose="020B0A04020102020204" pitchFamily="34" charset="0"/>
              </a:rPr>
              <a:t>Зоя Васильевна </a:t>
            </a:r>
            <a:r>
              <a:rPr lang="ru-RU" sz="3200" dirty="0" smtClean="0">
                <a:latin typeface="Arial Black" panose="020B0A04020102020204" pitchFamily="34" charset="0"/>
              </a:rPr>
              <a:t>Тарасова</a:t>
            </a:r>
            <a:endParaRPr lang="ru-RU" sz="3200" dirty="0">
              <a:latin typeface="Arial Black" panose="020B0A04020102020204" pitchFamily="34" charset="0"/>
            </a:endParaRP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38244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877" y="1024893"/>
            <a:ext cx="6565961" cy="5620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26301" y="1205851"/>
            <a:ext cx="4258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Именем </a:t>
            </a:r>
            <a:r>
              <a:rPr lang="ru-RU" sz="3200" dirty="0"/>
              <a:t>братьев Улюшкиных в Лобне  называется </a:t>
            </a:r>
            <a:r>
              <a:rPr lang="ru-RU" sz="3200" dirty="0" smtClean="0"/>
              <a:t> традиционным </a:t>
            </a:r>
            <a:r>
              <a:rPr lang="ru-RU" sz="3200" dirty="0"/>
              <a:t>ежегодный общегородской турнир по дзюдо среди </a:t>
            </a:r>
            <a:r>
              <a:rPr lang="ru-RU" sz="3200" dirty="0" smtClean="0"/>
              <a:t>юношей.</a:t>
            </a:r>
          </a:p>
          <a:p>
            <a:r>
              <a:rPr lang="ru-RU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4135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7280" y="2245870"/>
            <a:ext cx="3857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В </a:t>
            </a:r>
            <a:r>
              <a:rPr lang="ru-RU" sz="3200" dirty="0"/>
              <a:t>1975 годы следопыты из города Рыбинска нашли сбитый самолет, </a:t>
            </a:r>
            <a:r>
              <a:rPr lang="ru-RU" sz="3200" dirty="0" smtClean="0"/>
              <a:t>с останками </a:t>
            </a:r>
            <a:r>
              <a:rPr lang="ru-RU" sz="3200" dirty="0"/>
              <a:t>летчиков и </a:t>
            </a:r>
            <a:r>
              <a:rPr lang="ru-RU" sz="3200" dirty="0" smtClean="0"/>
              <a:t>документами  Василия </a:t>
            </a:r>
            <a:r>
              <a:rPr lang="ru-RU" sz="3200" dirty="0" err="1" smtClean="0"/>
              <a:t>Улюшкина</a:t>
            </a:r>
            <a:r>
              <a:rPr lang="ru-RU" sz="3200" dirty="0" smtClean="0"/>
              <a:t>.   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1" y="2315028"/>
            <a:ext cx="3412971" cy="426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112" y="2881086"/>
            <a:ext cx="4227955" cy="3635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724" y="2245870"/>
            <a:ext cx="4412343" cy="453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140" y="1081351"/>
            <a:ext cx="1185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БРАТСКАЯ МОГИЛА ЛЁТЧИКОВ 42-ГО АВИАЦИОННОГО </a:t>
            </a:r>
            <a:r>
              <a:rPr lang="ru-RU" sz="2000" dirty="0" smtClean="0">
                <a:latin typeface="Arial Black" panose="020B0A04020102020204" pitchFamily="34" charset="0"/>
              </a:rPr>
              <a:t>ПОЛКА</a:t>
            </a:r>
            <a:endParaRPr lang="ru-RU" sz="2000" dirty="0"/>
          </a:p>
          <a:p>
            <a:pPr fontAlgn="ctr"/>
            <a:r>
              <a:rPr lang="ru-RU" sz="2400" dirty="0"/>
              <a:t>г. Рыбинск, ул. Балобановская, Болтинское кладбище Координаты: (58.106654 38.659898)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897279" y="2315028"/>
            <a:ext cx="3857192" cy="430988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214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СЕМЕЙНАЯ РЕЛИКВИЯ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1077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232" y="1059229"/>
            <a:ext cx="2171262" cy="17497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967" y="1045031"/>
            <a:ext cx="7428212" cy="39403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1601" y="5149119"/>
            <a:ext cx="11969893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 </a:t>
            </a:r>
            <a:endParaRPr lang="ru-RU" sz="2200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Память </a:t>
            </a:r>
            <a:r>
              <a:rPr lang="ru-RU" sz="3200" dirty="0">
                <a:solidFill>
                  <a:srgbClr val="FFC000"/>
                </a:solidFill>
                <a:latin typeface="Arial Black" panose="020B0A04020102020204" pitchFamily="34" charset="0"/>
              </a:rPr>
              <a:t>о этих людях – самая главная наша </a:t>
            </a:r>
            <a:r>
              <a:rPr lang="ru-RU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реликвия</a:t>
            </a:r>
            <a:endParaRPr lang="ru-RU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718" y="2879060"/>
            <a:ext cx="2214805" cy="21062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" y="1045030"/>
            <a:ext cx="2256970" cy="1831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3"/>
          <a:stretch/>
        </p:blipFill>
        <p:spPr>
          <a:xfrm>
            <a:off x="101601" y="2924708"/>
            <a:ext cx="2264227" cy="20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61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0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090" y="326675"/>
            <a:ext cx="582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Моя семейная реликвия 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2992" y="3446637"/>
            <a:ext cx="374900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Источники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lvl="0"/>
            <a:r>
              <a:rPr lang="ru-RU" sz="1000" dirty="0" smtClean="0"/>
              <a:t>1. </a:t>
            </a:r>
            <a:r>
              <a:rPr lang="ru-RU" sz="1000" cap="all" dirty="0" err="1" smtClean="0">
                <a:solidFill>
                  <a:prstClr val="black"/>
                </a:solidFill>
              </a:rPr>
              <a:t>С</a:t>
            </a:r>
            <a:r>
              <a:rPr lang="ru-RU" sz="800" cap="all" dirty="0" err="1" smtClean="0">
                <a:solidFill>
                  <a:prstClr val="black"/>
                </a:solidFill>
              </a:rPr>
              <a:t>АЙт</a:t>
            </a:r>
            <a:r>
              <a:rPr lang="ru-RU" sz="800" cap="all" dirty="0" smtClean="0">
                <a:solidFill>
                  <a:prstClr val="black"/>
                </a:solidFill>
              </a:rPr>
              <a:t> </a:t>
            </a:r>
            <a:r>
              <a:rPr lang="ru-RU" sz="800" cap="all" dirty="0">
                <a:solidFill>
                  <a:prstClr val="black"/>
                </a:solidFill>
              </a:rPr>
              <a:t>Общероссийского народного фронта</a:t>
            </a:r>
            <a:endParaRPr lang="en-US" sz="800" cap="all" dirty="0">
              <a:solidFill>
                <a:prstClr val="black"/>
              </a:solidFill>
            </a:endParaRPr>
          </a:p>
          <a:p>
            <a:r>
              <a:rPr lang="en-US" sz="1200" dirty="0" smtClean="0">
                <a:hlinkClick r:id="rId3"/>
              </a:rPr>
              <a:t>https</a:t>
            </a:r>
            <a:r>
              <a:rPr lang="en-US" sz="1200" dirty="0" smtClean="0">
                <a:hlinkClick r:id="rId3"/>
              </a:rPr>
              <a:t>://imena.onf.ru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pPr lvl="0"/>
            <a:r>
              <a:rPr lang="ru-RU" sz="1200" dirty="0" smtClean="0"/>
              <a:t>2. </a:t>
            </a:r>
            <a:r>
              <a:rPr lang="ru-RU" sz="1000" cap="all" dirty="0">
                <a:solidFill>
                  <a:prstClr val="black"/>
                </a:solidFill>
              </a:rPr>
              <a:t>П</a:t>
            </a:r>
            <a:r>
              <a:rPr lang="ru-RU" sz="800" cap="all" dirty="0">
                <a:solidFill>
                  <a:prstClr val="black"/>
                </a:solidFill>
              </a:rPr>
              <a:t>ОРТАЛ ОРГАНОВ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ru-RU" sz="800" cap="all" dirty="0">
                <a:solidFill>
                  <a:prstClr val="black"/>
                </a:solidFill>
              </a:rPr>
              <a:t>ГОСУДАРСТВЕННОЙ ВЛАСТИ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ru-RU" sz="800" cap="all" dirty="0">
                <a:solidFill>
                  <a:prstClr val="black"/>
                </a:solidFill>
              </a:rPr>
              <a:t>ЯРОСЛАВСКОЙ ОБЛАСТИ</a:t>
            </a:r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www.yarregion.ru</a:t>
            </a:r>
            <a:endParaRPr lang="ru-RU" sz="1200" dirty="0" smtClean="0"/>
          </a:p>
          <a:p>
            <a:pPr lvl="0"/>
            <a:r>
              <a:rPr lang="ru-RU" sz="1050" dirty="0" smtClean="0"/>
              <a:t>3</a:t>
            </a:r>
            <a:r>
              <a:rPr lang="ru-RU" sz="1200" dirty="0" smtClean="0"/>
              <a:t>.</a:t>
            </a:r>
            <a:r>
              <a:rPr lang="ru-RU" sz="800" cap="all" dirty="0">
                <a:solidFill>
                  <a:prstClr val="black"/>
                </a:solidFill>
              </a:rPr>
              <a:t> </a:t>
            </a:r>
            <a:r>
              <a:rPr lang="ru-RU" sz="1000" cap="all" dirty="0">
                <a:solidFill>
                  <a:prstClr val="black"/>
                </a:solidFill>
              </a:rPr>
              <a:t>С</a:t>
            </a:r>
            <a:r>
              <a:rPr lang="ru-RU" sz="800" cap="all" dirty="0">
                <a:solidFill>
                  <a:prstClr val="black"/>
                </a:solidFill>
              </a:rPr>
              <a:t>АЙТ АВИАТОРЫ ВТОРОЙ МИРОВОЙ </a:t>
            </a:r>
            <a:endParaRPr lang="en-US" sz="800" cap="all" dirty="0">
              <a:solidFill>
                <a:prstClr val="black"/>
              </a:solidFill>
            </a:endParaRPr>
          </a:p>
          <a:p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allaces.ru</a:t>
            </a:r>
            <a:endParaRPr lang="ru-RU" sz="1200" dirty="0" smtClean="0"/>
          </a:p>
          <a:p>
            <a:pPr lvl="0"/>
            <a:r>
              <a:rPr lang="ru-RU" sz="1050" dirty="0" smtClean="0"/>
              <a:t>4. </a:t>
            </a:r>
            <a:r>
              <a:rPr lang="ru-RU" sz="1000" cap="all" dirty="0">
                <a:solidFill>
                  <a:prstClr val="black"/>
                </a:solidFill>
              </a:rPr>
              <a:t>С</a:t>
            </a:r>
            <a:r>
              <a:rPr lang="ru-RU" sz="800" cap="all" dirty="0">
                <a:solidFill>
                  <a:prstClr val="black"/>
                </a:solidFill>
              </a:rPr>
              <a:t>АЙТ ПФМЯТЬ НАРОДА 1941-1945</a:t>
            </a:r>
          </a:p>
          <a:p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://pamyat-naroda.ru</a:t>
            </a:r>
            <a:r>
              <a:rPr lang="en-US" sz="1200" dirty="0" smtClean="0">
                <a:hlinkClick r:id="rId6"/>
              </a:rPr>
              <a:t>/</a:t>
            </a:r>
            <a:endParaRPr lang="ru-RU" sz="1200" dirty="0" smtClean="0"/>
          </a:p>
          <a:p>
            <a:pPr lvl="0"/>
            <a:r>
              <a:rPr lang="ru-RU" sz="1050" dirty="0" smtClean="0"/>
              <a:t>5</a:t>
            </a:r>
            <a:r>
              <a:rPr lang="ru-RU" sz="1200" dirty="0" smtClean="0"/>
              <a:t>. </a:t>
            </a:r>
            <a:r>
              <a:rPr lang="ru-RU" sz="1000" cap="all" dirty="0">
                <a:solidFill>
                  <a:prstClr val="black"/>
                </a:solidFill>
              </a:rPr>
              <a:t>С</a:t>
            </a:r>
            <a:r>
              <a:rPr lang="ru-RU" sz="800" cap="all" dirty="0">
                <a:solidFill>
                  <a:prstClr val="black"/>
                </a:solidFill>
              </a:rPr>
              <a:t>АЙТ Победа 1945</a:t>
            </a: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://www.pobeda1945.su</a:t>
            </a:r>
            <a:r>
              <a:rPr lang="en-US" sz="1200" dirty="0" smtClean="0">
                <a:hlinkClick r:id="rId7"/>
              </a:rPr>
              <a:t>/</a:t>
            </a:r>
            <a:endParaRPr lang="ru-RU" sz="1200" dirty="0" smtClean="0"/>
          </a:p>
          <a:p>
            <a:pPr lvl="0"/>
            <a:r>
              <a:rPr lang="ru-RU" sz="1050" dirty="0" smtClean="0"/>
              <a:t> </a:t>
            </a:r>
            <a:r>
              <a:rPr lang="ru-RU" sz="1000" cap="all" dirty="0" smtClean="0"/>
              <a:t>6. Ф</a:t>
            </a:r>
            <a:r>
              <a:rPr lang="ru-RU" sz="800" cap="all" dirty="0" smtClean="0"/>
              <a:t>ОТОАЛЬБОМ </a:t>
            </a:r>
            <a:r>
              <a:rPr lang="ru-RU" sz="800" cap="all" dirty="0" smtClean="0"/>
              <a:t>ЛОБНЕНСКОЙ ГОРОДСКОЙ ОБЩЕСТВЕННОЙ ОРГАНИЗАЦИИ </a:t>
            </a:r>
            <a:r>
              <a:rPr lang="en-US" sz="800" cap="all" dirty="0" smtClean="0"/>
              <a:t>“</a:t>
            </a:r>
            <a:r>
              <a:rPr lang="ru-RU" sz="800" cap="all" dirty="0" smtClean="0"/>
              <a:t>музей красная поляна</a:t>
            </a:r>
            <a:r>
              <a:rPr lang="en-US" sz="800" cap="all" dirty="0" smtClean="0"/>
              <a:t>”</a:t>
            </a:r>
            <a:endParaRPr lang="ru-RU" sz="800" cap="all" dirty="0" smtClean="0"/>
          </a:p>
          <a:p>
            <a:r>
              <a:rPr lang="ru-RU" sz="1000" cap="all" dirty="0" smtClean="0"/>
              <a:t>7</a:t>
            </a:r>
            <a:r>
              <a:rPr lang="ru-RU" sz="800" cap="all" dirty="0" smtClean="0"/>
              <a:t>. </a:t>
            </a:r>
            <a:r>
              <a:rPr lang="ru-RU" sz="1000" cap="all" dirty="0" smtClean="0"/>
              <a:t>Д</a:t>
            </a:r>
            <a:r>
              <a:rPr lang="ru-RU" sz="800" cap="all" dirty="0" smtClean="0"/>
              <a:t>омашний архив</a:t>
            </a:r>
            <a:endParaRPr lang="en-US" sz="800" cap="all" dirty="0"/>
          </a:p>
        </p:txBody>
      </p:sp>
    </p:spTree>
    <p:extLst>
      <p:ext uri="{BB962C8B-B14F-4D97-AF65-F5344CB8AC3E}">
        <p14:creationId xmlns:p14="http://schemas.microsoft.com/office/powerpoint/2010/main" val="2300763017"/>
      </p:ext>
    </p:extLst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308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0" y="968796"/>
            <a:ext cx="3979580" cy="581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3080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3215" y="997278"/>
            <a:ext cx="4260333" cy="577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" y="71216"/>
            <a:ext cx="1045413" cy="9792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27452" y="2796086"/>
            <a:ext cx="33917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Наша семейная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р</a:t>
            </a:r>
            <a:r>
              <a:rPr lang="ru-RU" sz="2800" dirty="0" smtClean="0">
                <a:latin typeface="Arial Black" panose="020B0A04020102020204" pitchFamily="34" charset="0"/>
              </a:rPr>
              <a:t>еликвия </a:t>
            </a:r>
            <a:r>
              <a:rPr lang="ru-RU" sz="2800" dirty="0" smtClean="0"/>
              <a:t>–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Фотография моего 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рапрадедушки.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905499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561" y="2121432"/>
            <a:ext cx="5097442" cy="3412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8248" y="2432381"/>
            <a:ext cx="7061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 Black" panose="020B0A04020102020204" pitchFamily="34" charset="0"/>
              </a:rPr>
              <a:t>Наша семейная традиция </a:t>
            </a:r>
            <a:r>
              <a:rPr lang="ru-RU" sz="3200" dirty="0" smtClean="0"/>
              <a:t>– </a:t>
            </a:r>
          </a:p>
          <a:p>
            <a:pPr algn="just"/>
            <a:r>
              <a:rPr lang="ru-RU" sz="3200" dirty="0" smtClean="0"/>
              <a:t>каждый </a:t>
            </a:r>
            <a:r>
              <a:rPr lang="ru-RU" sz="3200" dirty="0"/>
              <a:t>год 9 </a:t>
            </a:r>
            <a:r>
              <a:rPr lang="ru-RU" sz="3200" dirty="0" smtClean="0"/>
              <a:t>мая участвовать в городском митинге </a:t>
            </a:r>
            <a:r>
              <a:rPr lang="ru-RU" sz="3200" dirty="0"/>
              <a:t>в честь </a:t>
            </a:r>
            <a:r>
              <a:rPr lang="ru-RU" sz="3200" dirty="0" smtClean="0"/>
              <a:t>Дня Победы.</a:t>
            </a:r>
          </a:p>
          <a:p>
            <a:pPr algn="just"/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51243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00653" y="2073623"/>
            <a:ext cx="5620682" cy="3762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42728" y="2079822"/>
            <a:ext cx="5613256" cy="375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78683" y="2073623"/>
            <a:ext cx="5620682" cy="37626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4896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3777" y="1965411"/>
            <a:ext cx="5166680" cy="3537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346" y="2150417"/>
            <a:ext cx="7061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</a:t>
            </a:r>
            <a:r>
              <a:rPr lang="ru-RU" sz="3200" dirty="0" smtClean="0"/>
              <a:t>И вот мы  на Красной поляне. Под весенней зеленью деревьев </a:t>
            </a:r>
            <a:r>
              <a:rPr lang="ru-RU" sz="3200" dirty="0"/>
              <a:t>стоит скромный </a:t>
            </a:r>
            <a:r>
              <a:rPr lang="ru-RU" sz="3200" dirty="0" smtClean="0"/>
              <a:t>памятник, </a:t>
            </a:r>
            <a:r>
              <a:rPr lang="ru-RU" sz="3200" dirty="0"/>
              <a:t>по сторонам которого расположены </a:t>
            </a:r>
            <a:r>
              <a:rPr lang="ru-RU" sz="3200" dirty="0" smtClean="0"/>
              <a:t>щиты, </a:t>
            </a:r>
            <a:r>
              <a:rPr lang="ru-RU" sz="3200" dirty="0"/>
              <a:t>исписанные сотнями фамилий. </a:t>
            </a:r>
            <a:endParaRPr lang="ru-RU" sz="3200" dirty="0" smtClean="0"/>
          </a:p>
          <a:p>
            <a:pPr algn="just"/>
            <a:r>
              <a:rPr lang="ru-RU" sz="2800" dirty="0" smtClean="0"/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endParaRPr lang="ru-RU" sz="2800" dirty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95970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72932" y="2018788"/>
            <a:ext cx="5152438" cy="344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005" y="1170135"/>
            <a:ext cx="5196016" cy="5103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909105" y="2133194"/>
            <a:ext cx="5133904" cy="32077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86126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534" y="2153460"/>
            <a:ext cx="7097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3200" dirty="0" smtClean="0"/>
              <a:t>  </a:t>
            </a:r>
            <a:r>
              <a:rPr lang="ru-RU" sz="3200" dirty="0" smtClean="0">
                <a:latin typeface="Arial Black" panose="020B0A04020102020204" pitchFamily="34" charset="0"/>
              </a:rPr>
              <a:t>УЛИЦА </a:t>
            </a:r>
            <a:r>
              <a:rPr lang="ru-RU" sz="3200" dirty="0">
                <a:latin typeface="Arial Black" panose="020B0A04020102020204" pitchFamily="34" charset="0"/>
              </a:rPr>
              <a:t>братьев Улюшкиных</a:t>
            </a:r>
            <a:r>
              <a:rPr lang="ru-RU" sz="3200" dirty="0"/>
              <a:t>. </a:t>
            </a:r>
            <a:endParaRPr lang="ru-RU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895" y="2037392"/>
            <a:ext cx="5572596" cy="37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402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9394" y="1257280"/>
            <a:ext cx="65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Было у матери пять сыновей…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59" y="1255201"/>
            <a:ext cx="4065527" cy="5375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5782" y="1783615"/>
            <a:ext cx="7649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1941 году проводила Екатерина Дмитриевна своих </a:t>
            </a:r>
            <a:r>
              <a:rPr lang="ru-RU" sz="3200" dirty="0" smtClean="0"/>
              <a:t>сыновей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</a:t>
            </a:r>
            <a:r>
              <a:rPr lang="ru-RU" sz="3200" dirty="0" smtClean="0">
                <a:latin typeface="Arial Black" panose="020B0A04020102020204" pitchFamily="34" charset="0"/>
              </a:rPr>
              <a:t>Василя 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                    Петра 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                    Ивана </a:t>
            </a:r>
            <a:endParaRPr lang="ru-RU" sz="3200" dirty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                     Михаила 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                    Се</a:t>
            </a:r>
            <a:r>
              <a:rPr lang="ru-RU" sz="3200" b="1" dirty="0" smtClean="0">
                <a:latin typeface="Arial Black" panose="020B0A04020102020204" pitchFamily="34" charset="0"/>
              </a:rPr>
              <a:t>рге</a:t>
            </a:r>
            <a:r>
              <a:rPr lang="ru-RU" sz="3200" dirty="0" smtClean="0">
                <a:latin typeface="Arial Black" panose="020B0A04020102020204" pitchFamily="34" charset="0"/>
              </a:rPr>
              <a:t>я</a:t>
            </a:r>
            <a:endParaRPr lang="en-US" sz="3200" dirty="0">
              <a:latin typeface="Arial Black" panose="020B0A04020102020204" pitchFamily="34" charset="0"/>
            </a:endParaRPr>
          </a:p>
          <a:p>
            <a:pPr algn="just"/>
            <a:r>
              <a:rPr lang="ru-RU" sz="3200" dirty="0" smtClean="0"/>
              <a:t>на </a:t>
            </a:r>
            <a:r>
              <a:rPr lang="ru-RU" sz="3200" dirty="0"/>
              <a:t>войну, и ни одного не </a:t>
            </a:r>
            <a:r>
              <a:rPr lang="ru-RU" sz="3200" dirty="0" smtClean="0"/>
              <a:t>дождалась</a:t>
            </a:r>
            <a:r>
              <a:rPr lang="ru-RU" sz="3200" dirty="0"/>
              <a:t>.</a:t>
            </a:r>
            <a:r>
              <a:rPr lang="ru-RU" sz="3200" dirty="0" smtClean="0"/>
              <a:t> Все </a:t>
            </a:r>
            <a:r>
              <a:rPr lang="ru-RU" sz="3200" dirty="0"/>
              <a:t>они погибли, защищая </a:t>
            </a:r>
            <a:r>
              <a:rPr lang="ru-RU" sz="3200" dirty="0" smtClean="0"/>
              <a:t>нашу Родину.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3459852"/>
      </p:ext>
    </p:extLst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317" y="1028532"/>
            <a:ext cx="8677083" cy="5554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251" y="3099834"/>
            <a:ext cx="3126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Статья в газете «ПРАВДА»</a:t>
            </a:r>
          </a:p>
          <a:p>
            <a:pPr algn="ctr"/>
            <a:r>
              <a:rPr lang="ru-RU" sz="3200" dirty="0" smtClean="0"/>
              <a:t> От 21 апреля 2010 года о семье Улюшкиных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1" y="1855872"/>
            <a:ext cx="3052857" cy="8513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748182" y="198227"/>
            <a:ext cx="2450212" cy="883997"/>
            <a:chOff x="8900662" y="183871"/>
            <a:chExt cx="3030000" cy="1052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8900662" y="435015"/>
              <a:ext cx="2992312" cy="8011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284117">
              <a:off x="10985925" y="183871"/>
              <a:ext cx="944737" cy="801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80746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535</Words>
  <Application>Microsoft Office PowerPoint</Application>
  <PresentationFormat>Произвольный</PresentationFormat>
  <Paragraphs>92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Авиаторы Второй Мировой (информация с сайта http://allaces.ru)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СЕМЕЙНАЯ РЕЛИКВИЯ</vt:lpstr>
      <vt:lpstr>Презентация PowerPoint</vt:lpstr>
      <vt:lpstr>Презентация PowerPoint</vt:lpstr>
    </vt:vector>
  </TitlesOfParts>
  <Company>Aviareps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 Epifanov</dc:creator>
  <cp:lastModifiedBy>Admin</cp:lastModifiedBy>
  <cp:revision>112</cp:revision>
  <dcterms:created xsi:type="dcterms:W3CDTF">2018-02-18T21:04:04Z</dcterms:created>
  <dcterms:modified xsi:type="dcterms:W3CDTF">2018-08-17T13:19:02Z</dcterms:modified>
</cp:coreProperties>
</file>