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66" r:id="rId2"/>
    <p:sldId id="267" r:id="rId3"/>
    <p:sldId id="257" r:id="rId4"/>
    <p:sldId id="258" r:id="rId5"/>
    <p:sldId id="259" r:id="rId6"/>
    <p:sldId id="260" r:id="rId7"/>
    <p:sldId id="265" r:id="rId8"/>
    <p:sldId id="262" r:id="rId9"/>
    <p:sldId id="263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6F38B0-6DFA-47B1-A3B8-ACC6A1C8ADA4}" type="datetimeFigureOut">
              <a:rPr lang="ru-RU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B54F28-AB49-4959-9FF9-2A0006D72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9546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BAB689-0803-473E-A189-643719C1D959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ADF1C8F-FD1F-423A-9FCA-C062A06665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E5460-699C-44E9-92CC-4504CEC34956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36979-8B91-449B-8745-EDC3C2682C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A8F502-4200-4CB5-BAA3-3B2A8E0ADD76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27240-5E5F-43CC-ACC9-4EB9D23EAA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5B93C-3F57-4EF4-BA1A-D4CFC50DF780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E6FA3-2603-4566-9B2B-3F4A1A02333E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809AC-FF3E-47B6-A79A-B3C8620FF5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749E91-6B1B-4BE7-B93B-1ADEB6CF5E74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46EF6-3005-465B-A86A-D0381FF133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F2455C-687F-4BA2-9BE7-BBF0E15141E4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97C75A96-9D3B-49F4-886A-223B111A81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73A5D9-0A9F-4668-A16F-244FA2AAE5A9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91AC3-07EC-4DB3-9824-0CADA4B177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2D1F69-822D-45A7-9F03-5AB65144275E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8D00D-A091-478E-950E-00D014E4AD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786A21-ED97-4878-B9A6-979AF365294F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4B3C7-6A10-49A7-B489-36D9AE234F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C01434-490A-4EAC-9665-BF20E81B96F0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20133-FFE7-4914-8B1C-F481B58D68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BEE9BD3-0C9D-435A-9ACA-9C8F02969D02}" type="datetime1">
              <a:rPr lang="ru-RU" smtClean="0"/>
              <a:pPr>
                <a:defRPr/>
              </a:pPr>
              <a:t>19.08.2018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43508C-C450-4439-99D2-3934D2FC0F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9.png"/><Relationship Id="rId18" Type="http://schemas.openxmlformats.org/officeDocument/2006/relationships/slide" Target="slide11.xml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12" Type="http://schemas.openxmlformats.org/officeDocument/2006/relationships/image" Target="../media/image8.png"/><Relationship Id="rId17" Type="http://schemas.openxmlformats.org/officeDocument/2006/relationships/slide" Target="slide10.xml"/><Relationship Id="rId2" Type="http://schemas.openxmlformats.org/officeDocument/2006/relationships/audio" Target="../media/audio1.wav"/><Relationship Id="rId16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slide" Target="slide3.xml"/><Relationship Id="rId15" Type="http://schemas.openxmlformats.org/officeDocument/2006/relationships/slide" Target="slide8.xml"/><Relationship Id="rId10" Type="http://schemas.openxmlformats.org/officeDocument/2006/relationships/slide" Target="slide7.xml"/><Relationship Id="rId4" Type="http://schemas.openxmlformats.org/officeDocument/2006/relationships/image" Target="../media/image5.png"/><Relationship Id="rId9" Type="http://schemas.openxmlformats.org/officeDocument/2006/relationships/slide" Target="slide6.xml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60432" cy="12241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«Крестики - нолики»: </a:t>
            </a:r>
            <a:b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гласные и согласные звуки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436095" y="3068638"/>
            <a:ext cx="3007817" cy="1431925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6000" b="1" i="0" u="none" strike="noStrike" kern="1200" cap="all" spc="0" normalizeH="0" baseline="0" noProof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lgerian" pitchFamily="82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pic>
        <p:nvPicPr>
          <p:cNvPr id="2056" name="Picture 8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1628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Интерактивная игра 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русскому языку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учащихся 2-х классов</a:t>
            </a:r>
            <a:endParaRPr lang="ru-RU" sz="2400" b="1" i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64088" y="4437112"/>
            <a:ext cx="36004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Автор-составитель: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Пасынок Юлия Юрьевна,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заместитель директора по УВР, 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учитель начальных классов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МБОУ НОШ № 21 г. Южно-Сахалинска,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Сахалинская область, 2018</a:t>
            </a:r>
          </a:p>
        </p:txBody>
      </p:sp>
      <p:pic>
        <p:nvPicPr>
          <p:cNvPr id="1026" name="Picture 2" descr="C:\Users\Юлия\Desktop\unna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80568">
            <a:off x="735547" y="2078824"/>
            <a:ext cx="3659985" cy="3659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918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570004" y="5589271"/>
            <a:ext cx="394344" cy="6941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251520" y="2420888"/>
            <a:ext cx="35283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минута, мель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марка, мышь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морж, мука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мяч, море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644008" y="2420888"/>
            <a:ext cx="35283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минута, мель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марка, мышь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морж, мука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мяч, море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какой строке во всех словах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звук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[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]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твёрдый?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8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8D00D-A091-478E-950E-00D014E4AD0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350371" y="5085184"/>
            <a:ext cx="521208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9512" y="2492896"/>
            <a:ext cx="41764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стол, туча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тема, костёр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тыква, котёнок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тигр, тюль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644008" y="2420888"/>
            <a:ext cx="41764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стол, туча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тема, костёр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тыква, котёнок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тигр, тюль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какой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строке во всех словах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звук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[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’]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мягкий?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786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72816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основу презентации взят шаблон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Покровковой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Натальи Николаевны,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«http://pedsovet.su/»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 теста составлены в соответствии с УМК: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Канакина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В.П. Русский язык. 2 класс. Учебник для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организаций. В 2 ч. – М.: Просвещение,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7" name="Group 189"/>
          <p:cNvGraphicFramePr>
            <a:graphicFrameLocks noGrp="1"/>
          </p:cNvGraphicFramePr>
          <p:nvPr/>
        </p:nvGraphicFramePr>
        <p:xfrm>
          <a:off x="250825" y="188913"/>
          <a:ext cx="6481763" cy="6480176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</a:tblGrid>
              <a:tr h="2119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323850" y="260350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Рисунок2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70" y="260349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20" name="Group 172"/>
          <p:cNvGraphicFramePr>
            <a:graphicFrameLocks noGrp="1"/>
          </p:cNvGraphicFramePr>
          <p:nvPr/>
        </p:nvGraphicFramePr>
        <p:xfrm>
          <a:off x="7235825" y="333375"/>
          <a:ext cx="431800" cy="5256213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62" name="Picture 114" descr="Рисунок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3" name="Picture 115" descr="Рисунок1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2484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2" name="Picture 154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4643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3" name="Picture 155" descr="Рисунок2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3" name="Picture 175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323850" y="2420938"/>
            <a:ext cx="1979613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4" name="Picture 176" descr="Рисунок2">
            <a:hlinkClick r:id="rId9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20938"/>
            <a:ext cx="1979613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7" name="Picture 179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2484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8" name="Picture 180" descr="Рисунок2">
            <a:hlinkClick r:id="rId10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9" name="Picture 181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4643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0" name="Picture 182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5" name="Picture 187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323850" y="4581525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8" name="Picture 190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81525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1" name="Picture 193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2484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2" name="Picture 194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5" name="Picture 197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4643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6" name="Picture 198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82" name="Group 234"/>
          <p:cNvGraphicFramePr>
            <a:graphicFrameLocks noGrp="1"/>
          </p:cNvGraphicFramePr>
          <p:nvPr/>
        </p:nvGraphicFramePr>
        <p:xfrm>
          <a:off x="7667625" y="333375"/>
          <a:ext cx="1139825" cy="5181600"/>
        </p:xfrm>
        <a:graphic>
          <a:graphicData uri="http://schemas.openxmlformats.org/drawingml/2006/table">
            <a:tbl>
              <a:tblPr/>
              <a:tblGrid>
                <a:gridCol w="569913"/>
                <a:gridCol w="5699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2087" name="Picture 39" descr="Рисунок3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333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Рисунок4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4" name="Picture 116" descr="Рисунок5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90805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5" name="Picture 117" descr="Рисунок6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90805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0" name="Picture 152" descr="Рисунок7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484313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1" name="Picture 153" descr="Рисунок8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484313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1" name="Picture 173" descr="Рисунок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0605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2" name="Picture 174" descr="Рисунок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20605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5" name="Picture 177" descr="Рисунок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36838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6" name="Picture 178" descr="Рисунок12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2636838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1" name="Picture 183" descr="Рисунок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213100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2" name="Picture 184" descr="Рисунок1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213100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3" name="Picture 185" descr="Рисунок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789363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4" name="Picture 186" descr="Рисунок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789363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9" name="Picture 191" descr="Рисунок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365625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0" name="Picture 192" descr="Рисунок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365625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3" name="Picture 195" descr="Рисунок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941888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4" name="Picture 196" descr="Рисунок2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941888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1867387" y="1680077"/>
            <a:ext cx="316971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rId7" action="ppaction://hlinksldjump" highlightClick="1"/>
          </p:cNvPr>
          <p:cNvSpPr/>
          <p:nvPr/>
        </p:nvSpPr>
        <p:spPr>
          <a:xfrm>
            <a:off x="4169521" y="1680077"/>
            <a:ext cx="305469" cy="5706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rId8" action="ppaction://hlinksldjump" highlightClick="1"/>
          </p:cNvPr>
          <p:cNvSpPr/>
          <p:nvPr/>
        </p:nvSpPr>
        <p:spPr>
          <a:xfrm>
            <a:off x="6300714" y="1770446"/>
            <a:ext cx="322336" cy="4802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9" action="ppaction://hlinksldjump" highlightClick="1"/>
          </p:cNvPr>
          <p:cNvSpPr/>
          <p:nvPr/>
        </p:nvSpPr>
        <p:spPr>
          <a:xfrm>
            <a:off x="2025872" y="3857337"/>
            <a:ext cx="277591" cy="52069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10" action="ppaction://hlinksldjump" highlightClick="1"/>
          </p:cNvPr>
          <p:cNvSpPr/>
          <p:nvPr/>
        </p:nvSpPr>
        <p:spPr>
          <a:xfrm>
            <a:off x="4169521" y="3879342"/>
            <a:ext cx="305469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15" action="ppaction://hlinksldjump" highlightClick="1"/>
          </p:cNvPr>
          <p:cNvSpPr/>
          <p:nvPr/>
        </p:nvSpPr>
        <p:spPr>
          <a:xfrm>
            <a:off x="6300714" y="3879342"/>
            <a:ext cx="322858" cy="5432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16" action="ppaction://hlinksldjump" highlightClick="1"/>
          </p:cNvPr>
          <p:cNvSpPr/>
          <p:nvPr/>
        </p:nvSpPr>
        <p:spPr>
          <a:xfrm>
            <a:off x="2025871" y="5877272"/>
            <a:ext cx="280005" cy="6811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17" action="ppaction://hlinksldjump" highlightClick="1"/>
          </p:cNvPr>
          <p:cNvSpPr/>
          <p:nvPr/>
        </p:nvSpPr>
        <p:spPr>
          <a:xfrm>
            <a:off x="4180461" y="5873751"/>
            <a:ext cx="294529" cy="68468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18" action="ppaction://hlinksldjump" highlightClick="1"/>
          </p:cNvPr>
          <p:cNvSpPr/>
          <p:nvPr/>
        </p:nvSpPr>
        <p:spPr>
          <a:xfrm>
            <a:off x="6300714" y="5877272"/>
            <a:ext cx="322336" cy="69923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множение 49">
            <a:hlinkClick r:id="" action="ppaction://hlinkshowjump?jump=endshow"/>
          </p:cNvPr>
          <p:cNvSpPr/>
          <p:nvPr/>
        </p:nvSpPr>
        <p:spPr>
          <a:xfrm>
            <a:off x="8286776" y="6072206"/>
            <a:ext cx="642942" cy="571504"/>
          </a:xfrm>
          <a:prstGeom prst="mathMultiply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85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5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500"/>
                                        <p:tgtEl>
                                          <p:spTgt spid="2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5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500"/>
                                        <p:tgtEl>
                                          <p:spTgt spid="2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500"/>
                                        <p:tgtEl>
                                          <p:spTgt spid="2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500"/>
                                        <p:tgtEl>
                                          <p:spTgt spid="2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3" dur="500"/>
                                        <p:tgtEl>
                                          <p:spTgt spid="2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500"/>
                                        <p:tgtEl>
                                          <p:spTgt spid="2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3" dur="500"/>
                                        <p:tgtEl>
                                          <p:spTgt spid="2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3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3" dur="500"/>
                                        <p:tgtEl>
                                          <p:spTgt spid="2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3" dur="500"/>
                                        <p:tgtEl>
                                          <p:spTgt spid="2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3" dur="500"/>
                                        <p:tgtEl>
                                          <p:spTgt spid="2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 nodeType="clickPar">
                      <p:stCondLst>
                        <p:cond delay="0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3" dur="500"/>
                                        <p:tgtEl>
                                          <p:spTgt spid="2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3" dur="500"/>
                                        <p:tgtEl>
                                          <p:spTgt spid="2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4"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6566B-9AB7-4882-A343-2C7229FB3D24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previousslide" highlightClick="1"/>
          </p:cNvPr>
          <p:cNvSpPr/>
          <p:nvPr/>
        </p:nvSpPr>
        <p:spPr>
          <a:xfrm>
            <a:off x="8189552" y="5216426"/>
            <a:ext cx="521208" cy="6608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395536" y="2492896"/>
            <a:ext cx="35283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гласные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все звуки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глухие согласные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звонкие согласные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211960" y="2492896"/>
            <a:ext cx="367240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гласные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 звуки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глухие согласные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звонкие согласные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67544" y="188640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Какие звуки тянутся и поются?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6566B-9AB7-4882-A343-2C7229FB3D24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  <a:hlinkHover r:id="" action="ppaction://hlinkshowjump?jump=lastslideviewed"/>
          </p:cNvPr>
          <p:cNvSpPr/>
          <p:nvPr/>
        </p:nvSpPr>
        <p:spPr>
          <a:xfrm>
            <a:off x="8172400" y="4974083"/>
            <a:ext cx="682376" cy="83118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39552" y="188640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 образуются звонкие согласные звуки?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95536" y="2492896"/>
            <a:ext cx="381642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 участии голоса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 участии шума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 участии шума и голоса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таких звуков</a:t>
            </a: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нет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283968" y="2420888"/>
            <a:ext cx="388843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участии голоса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участии шума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участии шума и голоса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таких звуков нет</a:t>
            </a:r>
          </a:p>
        </p:txBody>
      </p:sp>
    </p:spTree>
    <p:extLst>
      <p:ext uri="{BB962C8B-B14F-4D97-AF65-F5344CB8AC3E}">
        <p14:creationId xmlns="" xmlns:p14="http://schemas.microsoft.com/office/powerpoint/2010/main" val="272933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Управляющая кнопка: далее 15">
            <a:hlinkClick r:id="rId2" action="ppaction://hlinksldjump" highlightClick="1"/>
          </p:cNvPr>
          <p:cNvSpPr/>
          <p:nvPr/>
        </p:nvSpPr>
        <p:spPr>
          <a:xfrm>
            <a:off x="8462001" y="5157192"/>
            <a:ext cx="521208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323528" y="2420888"/>
            <a:ext cx="40324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участии голоса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участии шума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участии шума и голоса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таких звуков нет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99992" y="2420888"/>
            <a:ext cx="424847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участии голоса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участии шума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участии шума и голоса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таких звуков нет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67544" y="332656"/>
            <a:ext cx="82296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 образуются глухие согласные звуки?</a:t>
            </a:r>
          </a:p>
        </p:txBody>
      </p:sp>
    </p:spTree>
    <p:extLst>
      <p:ext uri="{BB962C8B-B14F-4D97-AF65-F5344CB8AC3E}">
        <p14:creationId xmlns="" xmlns:p14="http://schemas.microsoft.com/office/powerpoint/2010/main" val="9274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8282112" y="5085184"/>
            <a:ext cx="466352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23528" y="2420888"/>
            <a:ext cx="41764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мягкость предшествующего согласного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0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твёрдость предшествующего согласного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0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мягкость последующего согласного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0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твёрдость последующего согласного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499992" y="2348880"/>
            <a:ext cx="41044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мягкость предшествующего согласного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твёрдость предшествующего согласного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мягкость последующего согласного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твёрдость последующего согласного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 может обозначать буква У?</a:t>
            </a:r>
          </a:p>
        </p:txBody>
      </p:sp>
    </p:spTree>
    <p:extLst>
      <p:ext uri="{BB962C8B-B14F-4D97-AF65-F5344CB8AC3E}">
        <p14:creationId xmlns="" xmlns:p14="http://schemas.microsoft.com/office/powerpoint/2010/main" val="114823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583444" y="5809188"/>
            <a:ext cx="521208" cy="7902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323528" y="2420888"/>
            <a:ext cx="40324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мягкость предшествующего согласного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твёрдость предшествующего согласного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мягкость последующего согласного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твёрдость последующего согласного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499992" y="2348880"/>
            <a:ext cx="41044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мягкость предшествующего согласного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твёрдость предшествующего согласного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мягкость последующего согласного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твёрдость последующего согласного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 может обозначать буква И?</a:t>
            </a:r>
          </a:p>
        </p:txBody>
      </p:sp>
    </p:spTree>
    <p:extLst>
      <p:ext uri="{BB962C8B-B14F-4D97-AF65-F5344CB8AC3E}">
        <p14:creationId xmlns="" xmlns:p14="http://schemas.microsoft.com/office/powerpoint/2010/main" val="68746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532440" y="5830797"/>
            <a:ext cx="414584" cy="6750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755576" y="2420888"/>
            <a:ext cx="280831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дом – том 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кот – кит  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конь – кон 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кора – гора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211960" y="2348880"/>
            <a:ext cx="280831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том – там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 – кит 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конь – кон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кора – гора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Какие слова различаются гласными звуками?</a:t>
            </a:r>
          </a:p>
        </p:txBody>
      </p:sp>
    </p:spTree>
    <p:extLst>
      <p:ext uri="{BB962C8B-B14F-4D97-AF65-F5344CB8AC3E}">
        <p14:creationId xmlns="" xmlns:p14="http://schemas.microsoft.com/office/powerpoint/2010/main" val="30707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486003" y="5179321"/>
            <a:ext cx="377192" cy="76995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51520" y="2420888"/>
            <a:ext cx="41044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том – там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 – кит 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конь – кон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кора – гора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572000" y="2420888"/>
            <a:ext cx="41044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том – там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 – кит 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конь – кон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сын– сон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Какие слова различаются согласными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звуками?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255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33">
      <a:dk1>
        <a:srgbClr val="D3F3FF"/>
      </a:dk1>
      <a:lt1>
        <a:sysClr val="window" lastClr="FFFFFF"/>
      </a:lt1>
      <a:dk2>
        <a:srgbClr val="676A55"/>
      </a:dk2>
      <a:lt2>
        <a:srgbClr val="E9F9FF"/>
      </a:lt2>
      <a:accent1>
        <a:srgbClr val="CFE0CF"/>
      </a:accent1>
      <a:accent2>
        <a:srgbClr val="2A412A"/>
      </a:accent2>
      <a:accent3>
        <a:srgbClr val="A8CDD7"/>
      </a:accent3>
      <a:accent4>
        <a:srgbClr val="00B0F0"/>
      </a:accent4>
      <a:accent5>
        <a:srgbClr val="93E2FF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659</TotalTime>
  <Words>402</Words>
  <Application>Microsoft Office PowerPoint</Application>
  <PresentationFormat>Экран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«Крестики - нолики»:  гласные и согласные звуки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Юлия</cp:lastModifiedBy>
  <cp:revision>54</cp:revision>
  <dcterms:created xsi:type="dcterms:W3CDTF">2013-05-14T11:06:43Z</dcterms:created>
  <dcterms:modified xsi:type="dcterms:W3CDTF">2018-08-19T10:03:00Z</dcterms:modified>
</cp:coreProperties>
</file>