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04" r:id="rId2"/>
    <p:sldId id="305" r:id="rId3"/>
    <p:sldId id="257" r:id="rId4"/>
    <p:sldId id="301" r:id="rId5"/>
    <p:sldId id="287" r:id="rId6"/>
    <p:sldId id="288" r:id="rId7"/>
    <p:sldId id="289" r:id="rId8"/>
    <p:sldId id="290" r:id="rId9"/>
    <p:sldId id="291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300" r:id="rId18"/>
    <p:sldId id="283" r:id="rId19"/>
    <p:sldId id="303" r:id="rId20"/>
  </p:sldIdLst>
  <p:sldSz cx="9144000" cy="6858000" type="screen4x3"/>
  <p:notesSz cx="6858000" cy="91440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Segoe UI" pitchFamily="34" charset="0"/>
      <p:regular r:id="rId26"/>
      <p:bold r:id="rId27"/>
      <p:italic r:id="rId28"/>
      <p:boldItalic r:id="rId29"/>
    </p:embeddedFont>
    <p:embeddedFont>
      <p:font typeface="Georgia" pitchFamily="18" charset="0"/>
      <p:regular r:id="rId30"/>
      <p:bold r:id="rId31"/>
      <p:italic r:id="rId32"/>
      <p:boldItalic r:id="rId33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00"/>
    <a:srgbClr val="421304"/>
    <a:srgbClr val="FFFFCC"/>
    <a:srgbClr val="663300"/>
    <a:srgbClr val="3F1803"/>
    <a:srgbClr val="003366"/>
    <a:srgbClr val="9966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932" autoAdjust="0"/>
  </p:normalViewPr>
  <p:slideViewPr>
    <p:cSldViewPr>
      <p:cViewPr>
        <p:scale>
          <a:sx n="64" d="100"/>
          <a:sy n="64" d="100"/>
        </p:scale>
        <p:origin x="-845" y="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C405DBE-AA63-407E-9E1B-4F8E9F04D980}" type="datetimeFigureOut">
              <a:rPr lang="ru-RU"/>
              <a:pPr>
                <a:defRPr/>
              </a:pPr>
              <a:t>24.08.2018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F32EFE9-8280-4761-A81C-994C16472C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Свято-Троицкая Сергиева Лавра; </a:t>
            </a:r>
            <a:r>
              <a:rPr lang="vi-VN" smtClean="0"/>
              <a:t>Це́рковь Покрова́ на Нерли́</a:t>
            </a:r>
            <a:r>
              <a:rPr lang="ru-RU" smtClean="0"/>
              <a:t>; Соловки</a:t>
            </a:r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6A19EC-85AC-42EC-8912-C8E041B775C5}" type="slidenum">
              <a:rPr lang="ru-RU" smtClean="0"/>
              <a:pPr/>
              <a:t>6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ru-RU" smtClean="0"/>
              <a:t>Исток Волги</a:t>
            </a:r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5DCD64-46B8-43F7-AFDC-E2D0E2D9C71E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62E022B-D78A-481D-B08F-7A0470758B5C}" type="slidenum">
              <a:rPr lang="ru-RU" smtClean="0"/>
              <a:pPr/>
              <a:t>10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3944236-0556-4121-91B6-66BB3712017C}" type="slidenum">
              <a:rPr lang="ru-RU" smtClean="0"/>
              <a:pPr/>
              <a:t>15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092825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D0006BD-41D6-400E-BB00-B970FEED9DCC}" type="datetimeFigureOut">
              <a:rPr lang="ru-RU"/>
              <a:pPr>
                <a:defRPr/>
              </a:pPr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092825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092825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79E883D-6DEF-433B-9CB5-1A47377111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8218F0C-A0A3-442A-83CE-3E5CB52A514D}" type="datetimeFigureOut">
              <a:rPr lang="ru-RU"/>
              <a:pPr>
                <a:defRPr/>
              </a:pPr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FF58FAD-DD03-4576-BFB4-4328812782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7BAD522-A718-4A7D-A250-DB1B33847588}" type="datetimeFigureOut">
              <a:rPr lang="ru-RU"/>
              <a:pPr>
                <a:defRPr/>
              </a:pPr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C460A44-D0C3-43F6-A4BB-49D466B058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919F1F21-5D84-4390-80BB-1FB0A07CD26D}" type="datetimeFigureOut">
              <a:rPr lang="ru-RU"/>
              <a:pPr>
                <a:defRPr/>
              </a:pPr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C24B1FB-CAA5-452D-83E4-68FC69CCFB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BB111D5-AB1E-4014-909F-A6C51ED22B29}" type="datetimeFigureOut">
              <a:rPr lang="ru-RU"/>
              <a:pPr>
                <a:defRPr/>
              </a:pPr>
              <a:t>24.08.2018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9A2B12F-7432-4D78-8D43-3E33ABD051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F3ED29A-04ED-4523-9FAC-8EF3E3149255}" type="datetimeFigureOut">
              <a:rPr lang="ru-RU"/>
              <a:pPr>
                <a:defRPr/>
              </a:pPr>
              <a:t>24.08.2018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CFB2680-A201-4F93-8733-B1A1EB77E8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D7B4FEA-0F00-4A53-8287-368E82FC2A3B}" type="datetimeFigureOut">
              <a:rPr lang="ru-RU"/>
              <a:pPr>
                <a:defRPr/>
              </a:pPr>
              <a:t>24.08.2018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4E1212B-595A-4321-B00E-1192E12821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F33CB03-112D-46C0-92B6-EA9F79B897C8}" type="datetimeFigureOut">
              <a:rPr lang="ru-RU"/>
              <a:pPr>
                <a:defRPr/>
              </a:pPr>
              <a:t>24.08.2018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D01E436-F142-422B-AA38-526B102E1B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33B2CCC-7CC1-49B7-965B-AB3A4CC8B05F}" type="datetimeFigureOut">
              <a:rPr lang="ru-RU"/>
              <a:pPr>
                <a:defRPr/>
              </a:pPr>
              <a:t>24.08.2018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484889D-A133-4099-93C3-E1CF7F81A0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981F56F-F990-48D2-9EAD-B6E6884413AC}" type="datetimeFigureOut">
              <a:rPr lang="ru-RU"/>
              <a:pPr>
                <a:defRPr/>
              </a:pPr>
              <a:t>24.08.2018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5C55654B-1A38-4893-A152-53793086FD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FCA9986-2A08-4654-835C-324E8C40F240}" type="datetimeFigureOut">
              <a:rPr lang="ru-RU"/>
              <a:pPr>
                <a:defRPr/>
              </a:pPr>
              <a:t>24.08.2018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498EC24-4DCD-4EE9-8AC2-AE5095C2F0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4" descr="002T.jpg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31432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39888"/>
            <a:ext cx="8229600" cy="4741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uchportfolio.ru/materials/show/84379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684213" y="1341438"/>
            <a:ext cx="8031162" cy="5230812"/>
          </a:xfrm>
          <a:prstGeom prst="roundRect">
            <a:avLst>
              <a:gd name="adj" fmla="val 5047"/>
            </a:avLst>
          </a:prstGeom>
          <a:solidFill>
            <a:srgbClr val="6633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800" b="1" dirty="0"/>
              <a:t>                    </a:t>
            </a:r>
            <a:r>
              <a:rPr lang="ru-RU" sz="2800" b="1" dirty="0"/>
              <a:t>   </a:t>
            </a:r>
            <a:r>
              <a:rPr lang="ru-RU" sz="2800" b="1" dirty="0">
                <a:solidFill>
                  <a:schemeClr val="tx1"/>
                </a:solidFill>
              </a:rPr>
              <a:t>Презентация  </a:t>
            </a:r>
            <a:r>
              <a:rPr lang="ru-RU" sz="2800" b="1" dirty="0">
                <a:solidFill>
                  <a:schemeClr val="tx1"/>
                </a:solidFill>
              </a:rPr>
              <a:t>к  курсу </a:t>
            </a:r>
          </a:p>
          <a:p>
            <a:pPr>
              <a:defRPr/>
            </a:pPr>
            <a:r>
              <a:rPr lang="ru-RU" sz="2800" b="1" dirty="0">
                <a:solidFill>
                  <a:srgbClr val="663300"/>
                </a:solidFill>
              </a:rPr>
              <a:t>           «Основы религиозных культур</a:t>
            </a:r>
          </a:p>
          <a:p>
            <a:pPr>
              <a:defRPr/>
            </a:pPr>
            <a:r>
              <a:rPr lang="ru-RU" sz="2800" b="1" dirty="0">
                <a:solidFill>
                  <a:srgbClr val="663300"/>
                </a:solidFill>
              </a:rPr>
              <a:t>                                             и светской этики».  </a:t>
            </a:r>
          </a:p>
          <a:p>
            <a:pPr>
              <a:defRPr/>
            </a:pPr>
            <a:r>
              <a:rPr lang="ru-RU" sz="2800" b="1" dirty="0"/>
              <a:t>                              </a:t>
            </a:r>
            <a:r>
              <a:rPr lang="ru-RU" sz="2800" b="1" dirty="0">
                <a:solidFill>
                  <a:schemeClr val="tx1"/>
                </a:solidFill>
              </a:rPr>
              <a:t>Модуль:</a:t>
            </a:r>
          </a:p>
          <a:p>
            <a:pPr>
              <a:defRPr/>
            </a:pPr>
            <a:r>
              <a:rPr lang="ru-RU" sz="2800" b="1" dirty="0"/>
              <a:t>         </a:t>
            </a:r>
            <a:r>
              <a:rPr lang="ru-RU" sz="2800" b="1" dirty="0">
                <a:solidFill>
                  <a:srgbClr val="663300"/>
                </a:solidFill>
              </a:rPr>
              <a:t>«Основы православной культуры»</a:t>
            </a:r>
          </a:p>
          <a:p>
            <a:pPr>
              <a:defRPr/>
            </a:pPr>
            <a:r>
              <a:rPr lang="ru-RU" sz="2800" b="1" dirty="0">
                <a:solidFill>
                  <a:srgbClr val="663300"/>
                </a:solidFill>
              </a:rPr>
              <a:t>             по теме: </a:t>
            </a:r>
            <a:r>
              <a:rPr lang="ru-RU" sz="2800" b="1" dirty="0">
                <a:solidFill>
                  <a:srgbClr val="C00000"/>
                </a:solidFill>
              </a:rPr>
              <a:t>«Россия- наша Родина»  </a:t>
            </a:r>
          </a:p>
          <a:p>
            <a:pPr>
              <a:defRPr/>
            </a:pPr>
            <a:r>
              <a:rPr lang="ru-RU" sz="2800" b="1" dirty="0"/>
              <a:t>                            </a:t>
            </a:r>
            <a:r>
              <a:rPr lang="ru-RU" sz="2800" b="1" dirty="0">
                <a:solidFill>
                  <a:schemeClr val="tx1"/>
                </a:solidFill>
              </a:rPr>
              <a:t>для 4 класса</a:t>
            </a:r>
          </a:p>
          <a:p>
            <a:pPr>
              <a:defRPr/>
            </a:pPr>
            <a:r>
              <a:rPr lang="ru-RU" sz="2800" b="1" dirty="0">
                <a:solidFill>
                  <a:schemeClr val="tx1"/>
                </a:solidFill>
              </a:rPr>
              <a:t>            по программе А.Я. Данилюка</a:t>
            </a:r>
          </a:p>
          <a:p>
            <a:pPr>
              <a:defRPr/>
            </a:pPr>
            <a:endParaRPr lang="ru-RU" b="1" dirty="0"/>
          </a:p>
          <a:p>
            <a:pPr>
              <a:defRPr/>
            </a:pPr>
            <a:r>
              <a:rPr lang="ru-RU" b="1" dirty="0"/>
              <a:t> </a:t>
            </a:r>
            <a:endParaRPr lang="ru-RU" dirty="0"/>
          </a:p>
        </p:txBody>
      </p:sp>
      <p:sp>
        <p:nvSpPr>
          <p:cNvPr id="13315" name="Text Box 5"/>
          <p:cNvSpPr txBox="1">
            <a:spLocks noChangeArrowheads="1"/>
          </p:cNvSpPr>
          <p:nvPr/>
        </p:nvSpPr>
        <p:spPr bwMode="auto">
          <a:xfrm>
            <a:off x="611188" y="476250"/>
            <a:ext cx="7632700" cy="73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200" b="1"/>
              <a:t>                       Муниципальное  бюджетное общеобразовательное учреждение </a:t>
            </a:r>
            <a:br>
              <a:rPr lang="ru-RU" sz="1200" b="1"/>
            </a:br>
            <a:r>
              <a:rPr lang="ru-RU" sz="1200" b="1"/>
              <a:t>                         « Средняя общеобразовательная  казачья  школа    с. Знаменка»   </a:t>
            </a:r>
          </a:p>
          <a:p>
            <a:pPr>
              <a:spcBef>
                <a:spcPct val="50000"/>
              </a:spcBef>
            </a:pPr>
            <a:r>
              <a:rPr lang="ru-RU" sz="1200" b="1"/>
              <a:t>                                             Нерчинский район,  Забайкальский край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684213" y="1773238"/>
            <a:ext cx="7775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             </a:t>
            </a:r>
            <a:endParaRPr lang="ru-RU" sz="2400" b="1"/>
          </a:p>
        </p:txBody>
      </p:sp>
      <p:sp>
        <p:nvSpPr>
          <p:cNvPr id="13317" name="TextBox 4"/>
          <p:cNvSpPr txBox="1">
            <a:spLocks noChangeArrowheads="1"/>
          </p:cNvSpPr>
          <p:nvPr/>
        </p:nvSpPr>
        <p:spPr bwMode="auto">
          <a:xfrm>
            <a:off x="5786438" y="5429250"/>
            <a:ext cx="2928937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/>
              <a:t>Составила: учитель музыки, </a:t>
            </a:r>
          </a:p>
          <a:p>
            <a:r>
              <a:rPr lang="ru-RU" sz="1200" b="1"/>
              <a:t>                                                                                         ОДНК НР, ОРКСЭ (ОПК)              </a:t>
            </a:r>
          </a:p>
          <a:p>
            <a:r>
              <a:rPr lang="ru-RU" sz="1200" b="1"/>
              <a:t>                                                                                       Трушина  Светлана Юрьевна</a:t>
            </a:r>
          </a:p>
          <a:p>
            <a:endParaRPr lang="ru-RU" sz="3200" b="1"/>
          </a:p>
          <a:p>
            <a:r>
              <a:rPr lang="ru-RU" sz="3200" b="1"/>
              <a:t>       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4"/>
          <p:cNvSpPr txBox="1">
            <a:spLocks noChangeArrowheads="1"/>
          </p:cNvSpPr>
          <p:nvPr/>
        </p:nvSpPr>
        <p:spPr bwMode="auto">
          <a:xfrm>
            <a:off x="971550" y="5661025"/>
            <a:ext cx="7921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rgbClr val="3F1803"/>
                </a:solidFill>
                <a:latin typeface="Georgia" pitchFamily="18" charset="0"/>
              </a:rPr>
              <a:t>Татары</a:t>
            </a:r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79282">
            <a:off x="0" y="476250"/>
            <a:ext cx="4381500" cy="319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6" descr="Рисунок1ьт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466186">
            <a:off x="4391025" y="2133600"/>
            <a:ext cx="4752975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003800" y="5229225"/>
            <a:ext cx="410527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Буряты</a:t>
            </a:r>
          </a:p>
        </p:txBody>
      </p:sp>
      <p:pic>
        <p:nvPicPr>
          <p:cNvPr id="23555" name="Picture 5" descr="мм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75918">
            <a:off x="611188" y="836613"/>
            <a:ext cx="5545137" cy="416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9144000" cy="1341438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250825" y="404813"/>
            <a:ext cx="676910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rgbClr val="421304"/>
                </a:solidFill>
              </a:rPr>
              <a:t>            </a:t>
            </a:r>
            <a:r>
              <a:rPr lang="ru-RU" sz="3200">
                <a:solidFill>
                  <a:srgbClr val="421304"/>
                </a:solidFill>
                <a:latin typeface="Georgia" pitchFamily="18" charset="0"/>
              </a:rPr>
              <a:t>и многие другие народы</a:t>
            </a:r>
          </a:p>
        </p:txBody>
      </p:sp>
      <p:pic>
        <p:nvPicPr>
          <p:cNvPr id="24580" name="Picture 8" descr="аа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3846513"/>
            <a:ext cx="4016375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сас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44575"/>
            <a:ext cx="35464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Рисунок1ввпвп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64163" y="1106488"/>
            <a:ext cx="3629025" cy="272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288" y="333375"/>
            <a:ext cx="8496300" cy="530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4"/>
          <p:cNvSpPr txBox="1">
            <a:spLocks noChangeArrowheads="1"/>
          </p:cNvSpPr>
          <p:nvPr/>
        </p:nvSpPr>
        <p:spPr bwMode="auto">
          <a:xfrm>
            <a:off x="323850" y="5805488"/>
            <a:ext cx="84963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rgbClr val="421304"/>
                </a:solidFill>
                <a:latin typeface="Georgia" pitchFamily="18" charset="0"/>
              </a:rPr>
              <a:t>и все мы – россияне!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t="11292" b="3226"/>
          <a:stretch>
            <a:fillRect/>
          </a:stretch>
        </p:blipFill>
        <p:spPr bwMode="auto">
          <a:xfrm>
            <a:off x="250825" y="1484313"/>
            <a:ext cx="848360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TextBox 4"/>
          <p:cNvSpPr txBox="1">
            <a:spLocks noChangeArrowheads="1"/>
          </p:cNvSpPr>
          <p:nvPr/>
        </p:nvSpPr>
        <p:spPr bwMode="auto">
          <a:xfrm>
            <a:off x="323850" y="404813"/>
            <a:ext cx="84963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 b="1">
                <a:solidFill>
                  <a:srgbClr val="421304"/>
                </a:solidFill>
                <a:latin typeface="Georgia" pitchFamily="18" charset="0"/>
              </a:rPr>
              <a:t>Русские – самая многочисленная национальность в России</a:t>
            </a:r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323850" y="5662613"/>
            <a:ext cx="84963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200">
                <a:solidFill>
                  <a:srgbClr val="421304"/>
                </a:solidFill>
                <a:latin typeface="Georgia" pitchFamily="18" charset="0"/>
              </a:rPr>
              <a:t>Традиционная религия русского народа – православие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3"/>
          <p:cNvSpPr txBox="1">
            <a:spLocks noChangeArrowheads="1"/>
          </p:cNvSpPr>
          <p:nvPr/>
        </p:nvSpPr>
        <p:spPr bwMode="auto">
          <a:xfrm>
            <a:off x="323850" y="2420938"/>
            <a:ext cx="849630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400">
                <a:solidFill>
                  <a:srgbClr val="421304"/>
                </a:solidFill>
                <a:latin typeface="Georgia" pitchFamily="18" charset="0"/>
              </a:rPr>
              <a:t>Какие традиционные </a:t>
            </a:r>
          </a:p>
          <a:p>
            <a:pPr algn="ctr"/>
            <a:r>
              <a:rPr lang="ru-RU" sz="4400">
                <a:solidFill>
                  <a:srgbClr val="421304"/>
                </a:solidFill>
                <a:latin typeface="Georgia" pitchFamily="18" charset="0"/>
              </a:rPr>
              <a:t>религии России вы знаете?</a:t>
            </a:r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732240" y="4438593"/>
            <a:ext cx="2090978" cy="141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39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2461411" y="4437112"/>
            <a:ext cx="2093168" cy="141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0" name="Picture 4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599293" y="4440452"/>
            <a:ext cx="2088232" cy="1412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323528" y="4437112"/>
            <a:ext cx="2093169" cy="1416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100px-OrthodoxCross(black,contoured).svg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042988" y="1258888"/>
            <a:ext cx="517525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Untitled-10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163888" y="1249363"/>
            <a:ext cx="687387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Untitled-11.png"/>
          <p:cNvPicPr>
            <a:picLocks noChangeAspect="1"/>
          </p:cNvPicPr>
          <p:nvPr/>
        </p:nvPicPr>
        <p:blipFill>
          <a:blip r:embed="rId9"/>
          <a:srcRect b="9775"/>
          <a:stretch>
            <a:fillRect/>
          </a:stretch>
        </p:blipFill>
        <p:spPr bwMode="auto">
          <a:xfrm>
            <a:off x="5194300" y="1200150"/>
            <a:ext cx="817563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Yin_yang.svg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507288" y="1327150"/>
            <a:ext cx="665162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32588" y="4438650"/>
            <a:ext cx="2090737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60625" y="4437063"/>
            <a:ext cx="2093913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8988" y="4440238"/>
            <a:ext cx="208915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4437063"/>
            <a:ext cx="2092325" cy="141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2"/>
          <a:srcRect r="1666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7"/>
          <p:cNvGrpSpPr>
            <a:grpSpLocks/>
          </p:cNvGrpSpPr>
          <p:nvPr/>
        </p:nvGrpSpPr>
        <p:grpSpPr bwMode="auto">
          <a:xfrm>
            <a:off x="2195513" y="981075"/>
            <a:ext cx="6661150" cy="3527425"/>
            <a:chOff x="2411760" y="1844824"/>
            <a:chExt cx="6588224" cy="2880320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411760" y="1844824"/>
              <a:ext cx="6479885" cy="288032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/>
            </a:p>
          </p:txBody>
        </p:sp>
        <p:sp>
          <p:nvSpPr>
            <p:cNvPr id="28677" name="TextBox 4"/>
            <p:cNvSpPr txBox="1">
              <a:spLocks noChangeArrowheads="1"/>
            </p:cNvSpPr>
            <p:nvPr/>
          </p:nvSpPr>
          <p:spPr bwMode="auto">
            <a:xfrm>
              <a:off x="2626866" y="2060005"/>
              <a:ext cx="6373118" cy="1864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sz="2400" b="1">
                  <a:latin typeface="Georgia" pitchFamily="18" charset="0"/>
                </a:rPr>
                <a:t>Внутренний мир человека – </a:t>
              </a:r>
            </a:p>
            <a:p>
              <a:r>
                <a:rPr lang="ru-RU" sz="2400" b="1">
                  <a:latin typeface="Georgia" pitchFamily="18" charset="0"/>
                </a:rPr>
                <a:t>это его чувства, мысли и желания. </a:t>
              </a:r>
              <a:br>
                <a:rPr lang="ru-RU" sz="2400" b="1">
                  <a:latin typeface="Georgia" pitchFamily="18" charset="0"/>
                </a:rPr>
              </a:br>
              <a:r>
                <a:rPr lang="ru-RU" sz="2400" b="1">
                  <a:latin typeface="Georgia" pitchFamily="18" charset="0"/>
                </a:rPr>
                <a:t>Всё, во что он верит и к чему стремится. </a:t>
              </a:r>
            </a:p>
            <a:p>
              <a:r>
                <a:rPr lang="ru-RU" sz="2400" b="1">
                  <a:latin typeface="Georgia" pitchFamily="18" charset="0"/>
                </a:rPr>
                <a:t>Его воспоминания, образы </a:t>
              </a:r>
              <a:r>
                <a:rPr lang="en-US" sz="2400" b="1">
                  <a:latin typeface="Georgia" pitchFamily="18" charset="0"/>
                </a:rPr>
                <a:t/>
              </a:r>
              <a:br>
                <a:rPr lang="en-US" sz="2400" b="1">
                  <a:latin typeface="Georgia" pitchFamily="18" charset="0"/>
                </a:rPr>
              </a:br>
              <a:r>
                <a:rPr lang="ru-RU" sz="2400" b="1">
                  <a:latin typeface="Georgia" pitchFamily="18" charset="0"/>
                </a:rPr>
                <a:t>дорогих людей, переживания.</a:t>
              </a:r>
            </a:p>
            <a:p>
              <a:r>
                <a:rPr lang="ru-RU" sz="2400" b="1">
                  <a:latin typeface="Georgia" pitchFamily="18" charset="0"/>
                </a:rPr>
                <a:t>Это сама душа человека.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3" descr="Untitled-1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84438" y="1196975"/>
            <a:ext cx="4154487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3850" y="4365625"/>
            <a:ext cx="84963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>
                <a:solidFill>
                  <a:srgbClr val="421304"/>
                </a:solidFill>
                <a:latin typeface="Georgia" pitchFamily="18" charset="0"/>
              </a:rPr>
              <a:t>Что ты можешь рассказать дома </a:t>
            </a:r>
          </a:p>
          <a:p>
            <a:pPr algn="ctr"/>
            <a:r>
              <a:rPr lang="ru-RU" sz="3200" b="1">
                <a:solidFill>
                  <a:srgbClr val="421304"/>
                </a:solidFill>
                <a:latin typeface="Georgia" pitchFamily="18" charset="0"/>
              </a:rPr>
              <a:t>о сегодняшнем уроке?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4" descr="00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1413" y="2997200"/>
            <a:ext cx="90963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Прямоугольник 5"/>
          <p:cNvSpPr>
            <a:spLocks noChangeArrowheads="1"/>
          </p:cNvSpPr>
          <p:nvPr/>
        </p:nvSpPr>
        <p:spPr bwMode="auto">
          <a:xfrm>
            <a:off x="3492500" y="2995613"/>
            <a:ext cx="3887788" cy="93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tabLst>
                <a:tab pos="133350" algn="l"/>
              </a:tabLst>
            </a:pPr>
            <a:r>
              <a:rPr lang="ru-RU">
                <a:solidFill>
                  <a:srgbClr val="3F1803"/>
                </a:solidFill>
                <a:latin typeface="Segoe UI" pitchFamily="34" charset="0"/>
                <a:cs typeface="Segoe UI" pitchFamily="34" charset="0"/>
              </a:rPr>
              <a:t>	Жёлтый цвет</a:t>
            </a:r>
          </a:p>
          <a:p>
            <a:pPr>
              <a:tabLst>
                <a:tab pos="133350" algn="l"/>
              </a:tabLst>
            </a:pPr>
            <a:r>
              <a:rPr lang="ru-RU" b="1">
                <a:solidFill>
                  <a:srgbClr val="3F1803"/>
                </a:solidFill>
                <a:latin typeface="Segoe UI" pitchFamily="34" charset="0"/>
                <a:cs typeface="Segoe UI" pitchFamily="34" charset="0"/>
              </a:rPr>
              <a:t>«Было интересно, но кое-что</a:t>
            </a:r>
          </a:p>
          <a:p>
            <a:pPr>
              <a:lnSpc>
                <a:spcPct val="90000"/>
              </a:lnSpc>
              <a:tabLst>
                <a:tab pos="133350" algn="l"/>
              </a:tabLst>
            </a:pPr>
            <a:r>
              <a:rPr lang="ru-RU" b="1">
                <a:solidFill>
                  <a:srgbClr val="3F1803"/>
                </a:solidFill>
                <a:latin typeface="Segoe UI" pitchFamily="34" charset="0"/>
                <a:cs typeface="Segoe UI" pitchFamily="34" charset="0"/>
              </a:rPr>
              <a:t>  осталось непонятно»</a:t>
            </a:r>
          </a:p>
        </p:txBody>
      </p:sp>
      <p:pic>
        <p:nvPicPr>
          <p:cNvPr id="30724" name="Рисунок 6" descr="00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11413" y="1916113"/>
            <a:ext cx="909637" cy="909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250825" y="798513"/>
            <a:ext cx="86423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3000">
                <a:solidFill>
                  <a:srgbClr val="3F1803"/>
                </a:solidFill>
                <a:latin typeface="Georgia" pitchFamily="18" charset="0"/>
              </a:rPr>
              <a:t>Закрасьте звёздочку в тетрадях </a:t>
            </a:r>
            <a:br>
              <a:rPr lang="ru-RU" sz="3000">
                <a:solidFill>
                  <a:srgbClr val="3F1803"/>
                </a:solidFill>
                <a:latin typeface="Georgia" pitchFamily="18" charset="0"/>
              </a:rPr>
            </a:br>
            <a:r>
              <a:rPr lang="ru-RU" sz="3000">
                <a:solidFill>
                  <a:srgbClr val="3F1803"/>
                </a:solidFill>
                <a:latin typeface="Georgia" pitchFamily="18" charset="0"/>
              </a:rPr>
              <a:t>одним из цветов</a:t>
            </a:r>
          </a:p>
        </p:txBody>
      </p:sp>
      <p:sp>
        <p:nvSpPr>
          <p:cNvPr id="30726" name="Прямоугольник 8"/>
          <p:cNvSpPr>
            <a:spLocks noChangeArrowheads="1"/>
          </p:cNvSpPr>
          <p:nvPr/>
        </p:nvSpPr>
        <p:spPr bwMode="auto">
          <a:xfrm>
            <a:off x="3492500" y="2058988"/>
            <a:ext cx="367188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>
                <a:solidFill>
                  <a:srgbClr val="3F1803"/>
                </a:solidFill>
                <a:latin typeface="Segoe UI" pitchFamily="34" charset="0"/>
                <a:cs typeface="Segoe UI" pitchFamily="34" charset="0"/>
              </a:rPr>
              <a:t>  Зелёный цвет</a:t>
            </a:r>
          </a:p>
          <a:p>
            <a:r>
              <a:rPr lang="ru-RU" b="1">
                <a:solidFill>
                  <a:srgbClr val="3F1803"/>
                </a:solidFill>
                <a:latin typeface="Segoe UI" pitchFamily="34" charset="0"/>
                <a:cs typeface="Segoe UI" pitchFamily="34" charset="0"/>
              </a:rPr>
              <a:t>«Мне было интересно»</a:t>
            </a:r>
          </a:p>
        </p:txBody>
      </p:sp>
      <p:pic>
        <p:nvPicPr>
          <p:cNvPr id="30727" name="Рисунок 9" descr="00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4073525"/>
            <a:ext cx="909637" cy="90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Прямоугольник 10"/>
          <p:cNvSpPr>
            <a:spLocks noChangeArrowheads="1"/>
          </p:cNvSpPr>
          <p:nvPr/>
        </p:nvSpPr>
        <p:spPr bwMode="auto">
          <a:xfrm>
            <a:off x="3492500" y="4221163"/>
            <a:ext cx="431958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>
                <a:solidFill>
                  <a:srgbClr val="3F1803"/>
                </a:solidFill>
                <a:latin typeface="Segoe UI" pitchFamily="34" charset="0"/>
                <a:cs typeface="Segoe UI" pitchFamily="34" charset="0"/>
              </a:rPr>
              <a:t>  Красный цвет</a:t>
            </a:r>
          </a:p>
          <a:p>
            <a:r>
              <a:rPr lang="ru-RU" b="1">
                <a:solidFill>
                  <a:srgbClr val="3F1803"/>
                </a:solidFill>
                <a:latin typeface="Segoe UI" pitchFamily="34" charset="0"/>
                <a:cs typeface="Segoe UI" pitchFamily="34" charset="0"/>
              </a:rPr>
              <a:t>«Я с этим не согласен»</a:t>
            </a:r>
          </a:p>
        </p:txBody>
      </p:sp>
      <p:pic>
        <p:nvPicPr>
          <p:cNvPr id="30729" name="Рисунок 11" descr="005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1413" y="5153025"/>
            <a:ext cx="909637" cy="90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0" name="Прямоугольник 12"/>
          <p:cNvSpPr>
            <a:spLocks noChangeArrowheads="1"/>
          </p:cNvSpPr>
          <p:nvPr/>
        </p:nvSpPr>
        <p:spPr bwMode="auto">
          <a:xfrm>
            <a:off x="3492500" y="5297488"/>
            <a:ext cx="266382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>
                <a:solidFill>
                  <a:srgbClr val="3F1803"/>
                </a:solidFill>
                <a:latin typeface="Segoe UI" pitchFamily="34" charset="0"/>
                <a:cs typeface="Segoe UI" pitchFamily="34" charset="0"/>
              </a:rPr>
              <a:t>  Серый цвет</a:t>
            </a:r>
          </a:p>
          <a:p>
            <a:r>
              <a:rPr lang="ru-RU" b="1">
                <a:solidFill>
                  <a:srgbClr val="3F1803"/>
                </a:solidFill>
                <a:latin typeface="Segoe UI" pitchFamily="34" charset="0"/>
                <a:cs typeface="Segoe UI" pitchFamily="34" charset="0"/>
              </a:rPr>
              <a:t>«Было скучно»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1747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620713"/>
            <a:ext cx="8229600" cy="5761037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sz="2800" smtClean="0"/>
              <a:t>                                 </a:t>
            </a:r>
            <a:r>
              <a:rPr lang="ru-RU" sz="2800" b="1" smtClean="0"/>
              <a:t>Источники:</a:t>
            </a:r>
          </a:p>
          <a:p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Учебник. Основы духовно-нравственной культуры народов России. Основы православной культуры. 4-5 классы: учебник для общеобразоват.  учреждений / А.В.Кураев. – 2-е изд. – М.: Просвещение, 2012.</a:t>
            </a:r>
          </a:p>
          <a:p>
            <a:r>
              <a:rPr lang="ru-RU" sz="2000" b="1" smtClean="0">
                <a:latin typeface="Times New Roman" pitchFamily="18" charset="0"/>
                <a:cs typeface="Times New Roman" pitchFamily="18" charset="0"/>
              </a:rPr>
              <a:t>Основы религиозных культур и светской этики. Модуль «Основы православной культуры». 4 класс: методическое пособие / Т.А. Берсенева; под общ. ред. Священника А.А. Мороза.- 2-е изд.; испр. и доп.-М.:ООО  ИД «Покров  ПРО», 2014.-224 с</a:t>
            </a:r>
            <a:endParaRPr lang="en-US" sz="2000" b="1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000" b="1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endParaRPr lang="en-US" sz="2000" b="1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None/>
            </a:pPr>
            <a:r>
              <a:rPr lang="ru-RU" sz="2000" b="1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Примечание: </a:t>
            </a:r>
            <a:r>
              <a:rPr lang="ru-RU" sz="2000" b="1" smtClean="0">
                <a:solidFill>
                  <a:srgbClr val="000099"/>
                </a:solidFill>
              </a:rPr>
              <a:t>Разработка занятия №1 к курсу «Основы религиозных культур и светской этики».Модуль: «Основы православной культуры» на тему :Россия- наша Родина» для 4 класса-</a:t>
            </a:r>
          </a:p>
          <a:p>
            <a:pPr>
              <a:buFont typeface="Arial" charset="0"/>
              <a:buNone/>
            </a:pPr>
            <a:r>
              <a:rPr lang="ru-RU" sz="2000" b="1" smtClean="0">
                <a:solidFill>
                  <a:srgbClr val="000099"/>
                </a:solidFill>
                <a:hlinkClick r:id="rId2"/>
              </a:rPr>
              <a:t>     </a:t>
            </a:r>
            <a:r>
              <a:rPr lang="en-US" sz="2000" b="1" smtClean="0">
                <a:solidFill>
                  <a:srgbClr val="000099"/>
                </a:solidFill>
                <a:hlinkClick r:id="rId2"/>
              </a:rPr>
              <a:t>https://uchportfolio.ru/materials/show/84379</a:t>
            </a:r>
            <a:endParaRPr lang="ru-RU" sz="2000" b="1" smtClean="0">
              <a:solidFill>
                <a:srgbClr val="000099"/>
              </a:solidFill>
            </a:endParaRPr>
          </a:p>
          <a:p>
            <a:pPr>
              <a:buFont typeface="Arial" charset="0"/>
              <a:buNone/>
            </a:pPr>
            <a:endParaRPr lang="ru-RU" sz="2000" b="1" smtClean="0"/>
          </a:p>
          <a:p>
            <a:pPr>
              <a:buFont typeface="Arial" charset="0"/>
              <a:buNone/>
            </a:pPr>
            <a:endParaRPr lang="ru-RU" sz="2000" b="1" smtClean="0"/>
          </a:p>
          <a:p>
            <a:pPr>
              <a:buFont typeface="Arial" charset="0"/>
              <a:buNone/>
            </a:pPr>
            <a:endParaRPr lang="ru-RU" sz="2000" b="1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4339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4340" name="Picture 5" descr="http://drinking-songs.ru/wp-content/uploads/2017/04/tekst-pesni-s-chego-nachinaetsya-rodi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14938" cy="398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7" descr="http://sestroretsk.com/upload/information_system_21/4/1/9/item_41939/information_items_4193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686175"/>
            <a:ext cx="5214938" cy="317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9" descr="https://bal-ds33.edumsko.ru/uploads/2000/1697/section/99362/41121/22_4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14938" y="2338388"/>
            <a:ext cx="3929062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001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Box 3"/>
          <p:cNvSpPr txBox="1">
            <a:spLocks noChangeArrowheads="1"/>
          </p:cNvSpPr>
          <p:nvPr/>
        </p:nvSpPr>
        <p:spPr bwMode="auto">
          <a:xfrm>
            <a:off x="1692275" y="836613"/>
            <a:ext cx="5543550" cy="2530475"/>
          </a:xfrm>
          <a:prstGeom prst="rect">
            <a:avLst/>
          </a:prstGeom>
          <a:solidFill>
            <a:srgbClr val="99CC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4000" b="1">
                <a:solidFill>
                  <a:srgbClr val="3F1803"/>
                </a:solidFill>
                <a:latin typeface="Segoe UI" pitchFamily="34" charset="0"/>
                <a:cs typeface="Segoe UI" pitchFamily="34" charset="0"/>
              </a:rPr>
              <a:t>Тема  урока:</a:t>
            </a:r>
          </a:p>
          <a:p>
            <a:pPr algn="ctr"/>
            <a:endParaRPr lang="en-US" sz="4000">
              <a:solidFill>
                <a:srgbClr val="460C02"/>
              </a:solidFill>
              <a:latin typeface="Georgia" pitchFamily="18" charset="0"/>
            </a:endParaRPr>
          </a:p>
          <a:p>
            <a:pPr algn="ctr"/>
            <a:r>
              <a:rPr lang="ru-RU" sz="4000" b="1" i="1">
                <a:solidFill>
                  <a:srgbClr val="002060"/>
                </a:solidFill>
                <a:latin typeface="Georgia" pitchFamily="18" charset="0"/>
              </a:rPr>
              <a:t>Россия – наша Родина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7" descr="пппп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36950"/>
            <a:ext cx="4427538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8" descr="пппп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88913"/>
            <a:ext cx="4356100" cy="326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9" descr="ааа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700213"/>
            <a:ext cx="4176712" cy="313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6" descr="пвпвп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6100" y="3397250"/>
            <a:ext cx="4608513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7" descr="чпп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97438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7" descr="ааа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22938" cy="430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8" descr="мм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3703638"/>
            <a:ext cx="4211637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5" descr="Рисунок1ььь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89585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6" descr="Рисунок1и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3888" y="3317875"/>
            <a:ext cx="4710112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4"/>
          <p:cNvSpPr txBox="1">
            <a:spLocks noChangeArrowheads="1"/>
          </p:cNvSpPr>
          <p:nvPr/>
        </p:nvSpPr>
        <p:spPr bwMode="auto">
          <a:xfrm>
            <a:off x="0" y="4605338"/>
            <a:ext cx="91440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3F1803"/>
                </a:solidFill>
                <a:latin typeface="Georgia" pitchFamily="18" charset="0"/>
              </a:rPr>
              <a:t>РОССИЯ –</a:t>
            </a:r>
          </a:p>
          <a:p>
            <a:pPr algn="ctr"/>
            <a:r>
              <a:rPr lang="ru-RU" sz="3600" b="1">
                <a:solidFill>
                  <a:srgbClr val="3F1803"/>
                </a:solidFill>
                <a:latin typeface="Georgia" pitchFamily="18" charset="0"/>
              </a:rPr>
              <a:t>многонациональная страна</a:t>
            </a:r>
          </a:p>
        </p:txBody>
      </p:sp>
      <p:pic>
        <p:nvPicPr>
          <p:cNvPr id="20483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33663" y="549275"/>
            <a:ext cx="3876675" cy="371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476250"/>
            <a:ext cx="4429125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4895850" y="5157788"/>
            <a:ext cx="39973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solidFill>
                  <a:srgbClr val="3F1803"/>
                </a:solidFill>
                <a:latin typeface="Georgia" pitchFamily="18" charset="0"/>
              </a:rPr>
              <a:t>Русские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3"/>
          <a:srcRect b="14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1648</TotalTime>
  <Words>305</Words>
  <Application>Microsoft Office PowerPoint</Application>
  <PresentationFormat>Экран (4:3)</PresentationFormat>
  <Paragraphs>62</Paragraphs>
  <Slides>19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Segoe UI</vt:lpstr>
      <vt:lpstr>Georgia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Julia</dc:creator>
  <cp:lastModifiedBy>User</cp:lastModifiedBy>
  <cp:revision>133</cp:revision>
  <dcterms:created xsi:type="dcterms:W3CDTF">2013-07-01T15:13:43Z</dcterms:created>
  <dcterms:modified xsi:type="dcterms:W3CDTF">2018-08-24T02:55:45Z</dcterms:modified>
</cp:coreProperties>
</file>