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58"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75" r:id="rId23"/>
    <p:sldId id="277" r:id="rId24"/>
    <p:sldId id="278"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23" autoAdjust="0"/>
  </p:normalViewPr>
  <p:slideViewPr>
    <p:cSldViewPr>
      <p:cViewPr varScale="1">
        <p:scale>
          <a:sx n="54" d="100"/>
          <a:sy n="54" d="100"/>
        </p:scale>
        <p:origin x="-1518" y="-96"/>
      </p:cViewPr>
      <p:guideLst>
        <p:guide orient="horz" pos="2160"/>
        <p:guide pos="2880"/>
      </p:guideLst>
    </p:cSldViewPr>
  </p:slideViewPr>
  <p:outlineViewPr>
    <p:cViewPr>
      <p:scale>
        <a:sx n="33" d="100"/>
        <a:sy n="33" d="100"/>
      </p:scale>
      <p:origin x="0" y="68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4C71EC6-210F-42DE-9C53-41977AD35B3D}" type="datetimeFigureOut">
              <a:rPr lang="ru-RU" smtClean="0"/>
              <a:t>26.08.2018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26.08.2018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26.08.2018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26.08.2018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26.08.2018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26.08.2018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26.08.2018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26.08.2018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26.08.2018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26.08.2018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26.08.2018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4C71EC6-210F-42DE-9C53-41977AD35B3D}" type="datetimeFigureOut">
              <a:rPr lang="ru-RU" smtClean="0"/>
              <a:t>26.08.2018</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yandex.ru/" TargetMode="External"/><Relationship Id="rId2" Type="http://schemas.openxmlformats.org/officeDocument/2006/relationships/hyperlink" Target="https://dykthings.com/interesting-facts-colour-blue/" TargetMode="External"/><Relationship Id="rId1" Type="http://schemas.openxmlformats.org/officeDocument/2006/relationships/slideLayout" Target="../slideLayouts/slideLayout1.xml"/><Relationship Id="rId4" Type="http://schemas.openxmlformats.org/officeDocument/2006/relationships/hyperlink" Target="https://yandex.ru/legal/fotki_termsofus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Синий цвет3 (640x395, 127Kb)"/>
          <p:cNvPicPr>
            <a:picLocks noChangeAspect="1" noChangeArrowheads="1"/>
          </p:cNvPicPr>
          <p:nvPr/>
        </p:nvPicPr>
        <p:blipFill rotWithShape="1">
          <a:blip r:embed="rId2">
            <a:extLst>
              <a:ext uri="{28A0092B-C50C-407E-A947-70E740481C1C}">
                <a14:useLocalDpi xmlns:a14="http://schemas.microsoft.com/office/drawing/2010/main" val="0"/>
              </a:ext>
            </a:extLst>
          </a:blip>
          <a:srcRect l="18657"/>
          <a:stretch/>
        </p:blipFill>
        <p:spPr bwMode="auto">
          <a:xfrm>
            <a:off x="0" y="-19141"/>
            <a:ext cx="9086992" cy="689472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537224" y="-23496"/>
            <a:ext cx="6012543" cy="1754326"/>
          </a:xfrm>
          <a:prstGeom prst="rect">
            <a:avLst/>
          </a:prstGeom>
        </p:spPr>
        <p:txBody>
          <a:bodyPr wrap="none">
            <a:spAutoFit/>
          </a:bodyPr>
          <a:lstStyle/>
          <a:p>
            <a:pPr algn="ctr"/>
            <a:r>
              <a:rPr 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The Color Blue </a:t>
            </a:r>
          </a:p>
          <a:p>
            <a:pPr algn="ctr"/>
            <a:r>
              <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T</a:t>
            </a:r>
            <a:r>
              <a:rPr 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hat Rules!</a:t>
            </a:r>
            <a:endParaRPr lang="ru-RU"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endParaRPr>
          </a:p>
        </p:txBody>
      </p:sp>
      <p:sp>
        <p:nvSpPr>
          <p:cNvPr id="4" name="Прямоугольник 3"/>
          <p:cNvSpPr/>
          <p:nvPr/>
        </p:nvSpPr>
        <p:spPr>
          <a:xfrm>
            <a:off x="4283967" y="3612750"/>
            <a:ext cx="4702371" cy="329320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defRPr/>
            </a:pPr>
            <a:r>
              <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Автор:</a:t>
            </a:r>
          </a:p>
          <a:p>
            <a:pPr algn="r">
              <a:defRPr/>
            </a:pPr>
            <a:r>
              <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Ольга Михайловна Степанова</a:t>
            </a:r>
          </a:p>
          <a:p>
            <a:pPr algn="r">
              <a:defRPr/>
            </a:pPr>
            <a:r>
              <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учитель английского языка </a:t>
            </a:r>
          </a:p>
          <a:p>
            <a:pPr algn="r">
              <a:defRPr/>
            </a:pPr>
            <a:r>
              <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МБОУ «</a:t>
            </a:r>
            <a:r>
              <a:rPr lang="ru-RU" sz="2000" b="1" spc="50" dirty="0" err="1">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Цивильская</a:t>
            </a:r>
            <a:r>
              <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СОШ</a:t>
            </a:r>
            <a:r>
              <a:rPr lang="en-US"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a:t>
            </a:r>
            <a:r>
              <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r>
              <a:rPr lang="en-US"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1 </a:t>
            </a:r>
            <a:endPar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r">
              <a:defRPr/>
            </a:pPr>
            <a:r>
              <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имени Героя Советского Союза </a:t>
            </a:r>
            <a:r>
              <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М.В. Силантьева</a:t>
            </a:r>
            <a:r>
              <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p>
          <a:p>
            <a:pPr algn="r">
              <a:defRPr/>
            </a:pPr>
            <a:r>
              <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города </a:t>
            </a:r>
            <a:r>
              <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 Чувашской Республики</a:t>
            </a:r>
            <a:endParaRPr lang="en-US" sz="28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r">
              <a:defRPr/>
            </a:pPr>
            <a:endPar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r">
              <a:defRPr/>
            </a:pPr>
            <a:r>
              <a:rPr lang="ru-RU" sz="2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201</a:t>
            </a:r>
            <a:r>
              <a:rPr lang="en-US" sz="24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8</a:t>
            </a:r>
            <a:endParaRPr lang="ru-RU" sz="24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5" name="Прямоугольник 4"/>
          <p:cNvSpPr/>
          <p:nvPr/>
        </p:nvSpPr>
        <p:spPr>
          <a:xfrm>
            <a:off x="3968388" y="1862048"/>
            <a:ext cx="4721508" cy="830997"/>
          </a:xfrm>
          <a:prstGeom prst="rect">
            <a:avLst/>
          </a:prstGeom>
        </p:spPr>
        <p:txBody>
          <a:bodyPr wrap="square">
            <a:spAutoFit/>
          </a:bodyPr>
          <a:lstStyle/>
          <a:p>
            <a:pPr algn="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Interactive </a:t>
            </a: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Facts Story </a:t>
            </a:r>
            <a:endPar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endParaRPr>
          </a:p>
          <a:p>
            <a:pPr algn="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 for </a:t>
            </a: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8</a:t>
            </a:r>
            <a:r>
              <a:rPr lang="en-US" sz="2400" b="1" baseline="300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th</a:t>
            </a: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 -10</a:t>
            </a:r>
            <a:r>
              <a:rPr lang="en-US" sz="2400" b="1" baseline="300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th</a:t>
            </a: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  Formers</a:t>
            </a:r>
            <a:endPar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endParaRPr>
          </a:p>
        </p:txBody>
      </p:sp>
    </p:spTree>
    <p:extLst>
      <p:ext uri="{BB962C8B-B14F-4D97-AF65-F5344CB8AC3E}">
        <p14:creationId xmlns:p14="http://schemas.microsoft.com/office/powerpoint/2010/main" val="197706217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Синий цвет6 (640x399, 157K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7" y="0"/>
            <a:ext cx="1100029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21747" y="481357"/>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lnSpc>
                <a:spcPts val="4500"/>
              </a:lnSpc>
              <a:spcBef>
                <a:spcPct val="20000"/>
              </a:spcBef>
              <a:spcAft>
                <a:spcPts val="300"/>
              </a:spcAft>
              <a:buClr>
                <a:srgbClr val="FA8D3D">
                  <a:lumMod val="75000"/>
                </a:srgbClr>
              </a:buClr>
              <a:buSzPct val="130000"/>
              <a:defRPr/>
            </a:pP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Blue is the </a:t>
            </a:r>
            <a:r>
              <a:rPr lang="en-US" sz="4000" dirty="0" err="1">
                <a:ln w="11430"/>
                <a:solidFill>
                  <a:schemeClr val="tx1"/>
                </a:solidFill>
                <a:effectLst>
                  <a:outerShdw blurRad="50800" dist="39000" dir="5460000" algn="tl">
                    <a:srgbClr val="000000">
                      <a:alpha val="38000"/>
                    </a:srgbClr>
                  </a:outerShdw>
                </a:effectLst>
                <a:latin typeface="Arial Black" panose="020B0A04020102020204" pitchFamily="34" charset="0"/>
              </a:rPr>
              <a:t>favoured</a:t>
            </a: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 </a:t>
            </a:r>
            <a:r>
              <a:rPr lang="en-US" sz="4000" dirty="0" err="1">
                <a:ln w="11430"/>
                <a:solidFill>
                  <a:schemeClr val="tx1"/>
                </a:solidFill>
                <a:effectLst>
                  <a:outerShdw blurRad="50800" dist="39000" dir="5460000" algn="tl">
                    <a:srgbClr val="000000">
                      <a:alpha val="38000"/>
                    </a:srgbClr>
                  </a:outerShdw>
                </a:effectLst>
                <a:latin typeface="Arial Black" panose="020B0A04020102020204" pitchFamily="34" charset="0"/>
              </a:rPr>
              <a:t>colour</a:t>
            </a: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 choice for </a:t>
            </a:r>
            <a:r>
              <a:rPr lang="en-US" sz="4000" dirty="0" smtClean="0">
                <a:ln w="11430"/>
                <a:solidFill>
                  <a:schemeClr val="tx1"/>
                </a:solidFill>
                <a:effectLst>
                  <a:outerShdw blurRad="50800" dist="39000" dir="5460000" algn="tl">
                    <a:srgbClr val="000000">
                      <a:alpha val="38000"/>
                    </a:srgbClr>
                  </a:outerShdw>
                </a:effectLst>
                <a:latin typeface="Arial Black" panose="020B0A04020102020204" pitchFamily="34" charset="0"/>
              </a:rPr>
              <a:t>tooth___________.</a:t>
            </a:r>
            <a:endParaRPr lang="ru-RU"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a:p>
            <a:pPr marL="45720" lvl="0" eaLnBrk="1" fontAlgn="auto" hangingPunct="1">
              <a:lnSpc>
                <a:spcPts val="4500"/>
              </a:lnSpc>
              <a:spcBef>
                <a:spcPct val="20000"/>
              </a:spcBef>
              <a:spcAft>
                <a:spcPts val="300"/>
              </a:spcAft>
              <a:buClr>
                <a:srgbClr val="FA8D3D">
                  <a:lumMod val="75000"/>
                </a:srgbClr>
              </a:buClr>
              <a:buSzPct val="130000"/>
              <a:defRPr/>
            </a:pPr>
            <a:endPar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5076056" y="620688"/>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4000" b="1" kern="0" dirty="0">
                <a:solidFill>
                  <a:srgbClr val="FFFF00"/>
                </a:solidFill>
                <a:latin typeface="Arial Black" panose="020B0A04020102020204" pitchFamily="34" charset="0"/>
              </a:rPr>
              <a:t>brushes</a:t>
            </a:r>
            <a:endParaRPr lang="en-US" sz="4400" b="1" kern="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45314979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Синий цвет21 (639x412, 186K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3655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96229" y="1738088"/>
            <a:ext cx="4763804"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lnSpc>
                <a:spcPts val="4500"/>
              </a:lnSpc>
              <a:spcBef>
                <a:spcPct val="20000"/>
              </a:spcBef>
              <a:spcAft>
                <a:spcPts val="300"/>
              </a:spcAft>
              <a:buClr>
                <a:srgbClr val="FA8D3D">
                  <a:lumMod val="75000"/>
                </a:srgbClr>
              </a:buClr>
              <a:buSzPct val="130000"/>
              <a:defRPr/>
            </a:pP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The </a:t>
            </a:r>
            <a:r>
              <a:rPr lang="en-US" sz="4000" dirty="0" err="1">
                <a:ln w="11430"/>
                <a:solidFill>
                  <a:schemeClr val="tx1"/>
                </a:solidFill>
                <a:effectLst>
                  <a:outerShdw blurRad="50800" dist="39000" dir="5460000" algn="tl">
                    <a:srgbClr val="000000">
                      <a:alpha val="38000"/>
                    </a:srgbClr>
                  </a:outerShdw>
                </a:effectLst>
                <a:latin typeface="Arial Black" panose="020B0A04020102020204" pitchFamily="34" charset="0"/>
              </a:rPr>
              <a:t>colour</a:t>
            </a: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 blue is the least common </a:t>
            </a:r>
            <a:r>
              <a:rPr lang="en-US" sz="4000" dirty="0" err="1">
                <a:ln w="11430"/>
                <a:solidFill>
                  <a:schemeClr val="tx1"/>
                </a:solidFill>
                <a:effectLst>
                  <a:outerShdw blurRad="50800" dist="39000" dir="5460000" algn="tl">
                    <a:srgbClr val="000000">
                      <a:alpha val="38000"/>
                    </a:srgbClr>
                  </a:outerShdw>
                </a:effectLst>
                <a:latin typeface="Arial Black" panose="020B0A04020102020204" pitchFamily="34" charset="0"/>
              </a:rPr>
              <a:t>colour</a:t>
            </a: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 in the </a:t>
            </a:r>
            <a:r>
              <a:rPr lang="en-US" sz="4000" dirty="0" smtClean="0">
                <a:ln w="11430"/>
                <a:solidFill>
                  <a:schemeClr val="tx1"/>
                </a:solidFill>
                <a:effectLst>
                  <a:outerShdw blurRad="50800" dist="39000" dir="5460000" algn="tl">
                    <a:srgbClr val="000000">
                      <a:alpha val="38000"/>
                    </a:srgbClr>
                  </a:outerShdw>
                </a:effectLst>
                <a:latin typeface="Arial Black" panose="020B0A04020102020204" pitchFamily="34" charset="0"/>
              </a:rPr>
              <a:t>_________ we </a:t>
            </a: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eat.</a:t>
            </a:r>
            <a:endParaRPr lang="ru-RU"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a:p>
            <a:pPr marL="45720" lvl="0" algn="l" eaLnBrk="1" fontAlgn="auto" hangingPunct="1">
              <a:lnSpc>
                <a:spcPts val="4500"/>
              </a:lnSpc>
              <a:spcBef>
                <a:spcPct val="20000"/>
              </a:spcBef>
              <a:spcAft>
                <a:spcPts val="300"/>
              </a:spcAft>
              <a:buClr>
                <a:srgbClr val="FA8D3D">
                  <a:lumMod val="75000"/>
                </a:srgbClr>
              </a:buClr>
              <a:buSzPct val="130000"/>
              <a:defRPr/>
            </a:pPr>
            <a:endPar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2149926" y="2132856"/>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4000" b="1" kern="0" dirty="0">
                <a:solidFill>
                  <a:srgbClr val="FFFF00"/>
                </a:solidFill>
                <a:latin typeface="Arial Black" panose="020B0A04020102020204" pitchFamily="34" charset="0"/>
              </a:rPr>
              <a:t>foods</a:t>
            </a:r>
            <a:endParaRPr lang="en-US" sz="4400" b="1" kern="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272923645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Синий цвет27 (640x400, 181K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378" y="0"/>
            <a:ext cx="1097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3491880" y="2989241"/>
            <a:ext cx="5294573"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lnSpc>
                <a:spcPct val="150000"/>
              </a:lnSpc>
              <a:spcBef>
                <a:spcPct val="20000"/>
              </a:spcBef>
              <a:spcAft>
                <a:spcPts val="300"/>
              </a:spcAft>
              <a:buClr>
                <a:srgbClr val="FA8D3D">
                  <a:lumMod val="75000"/>
                </a:srgbClr>
              </a:buClr>
              <a:buSzPct val="130000"/>
              <a:defRPr/>
            </a:pPr>
            <a:r>
              <a:rPr lang="en-US" sz="4000" dirty="0" smtClean="0">
                <a:ln w="11430"/>
                <a:solidFill>
                  <a:schemeClr val="tx1"/>
                </a:solidFill>
                <a:effectLst>
                  <a:outerShdw blurRad="50800" dist="39000" dir="5460000" algn="tl">
                    <a:srgbClr val="000000">
                      <a:alpha val="38000"/>
                    </a:srgbClr>
                  </a:outerShdw>
                </a:effectLst>
                <a:latin typeface="Arial Black" panose="020B0A04020102020204" pitchFamily="34" charset="0"/>
              </a:rPr>
              <a:t>______________ are </a:t>
            </a: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attracted to the </a:t>
            </a:r>
            <a:r>
              <a:rPr lang="en-US" sz="4000" dirty="0" err="1">
                <a:ln w="11430"/>
                <a:solidFill>
                  <a:schemeClr val="tx1"/>
                </a:solidFill>
                <a:effectLst>
                  <a:outerShdw blurRad="50800" dist="39000" dir="5460000" algn="tl">
                    <a:srgbClr val="000000">
                      <a:alpha val="38000"/>
                    </a:srgbClr>
                  </a:outerShdw>
                </a:effectLst>
                <a:latin typeface="Arial Black" panose="020B0A04020102020204" pitchFamily="34" charset="0"/>
              </a:rPr>
              <a:t>colour</a:t>
            </a: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 blue twice as much as to any other </a:t>
            </a:r>
            <a:r>
              <a:rPr lang="en-US" sz="4000" dirty="0" err="1">
                <a:ln w="11430"/>
                <a:solidFill>
                  <a:schemeClr val="tx1"/>
                </a:solidFill>
                <a:effectLst>
                  <a:outerShdw blurRad="50800" dist="39000" dir="5460000" algn="tl">
                    <a:srgbClr val="000000">
                      <a:alpha val="38000"/>
                    </a:srgbClr>
                  </a:outerShdw>
                </a:effectLst>
                <a:latin typeface="Arial Black" panose="020B0A04020102020204" pitchFamily="34" charset="0"/>
              </a:rPr>
              <a:t>colour</a:t>
            </a: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a:t>
            </a:r>
            <a:endParaRPr lang="ru-RU"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a:p>
            <a:pPr marL="45720" lvl="0" algn="r" eaLnBrk="1" fontAlgn="auto" hangingPunct="1">
              <a:lnSpc>
                <a:spcPct val="150000"/>
              </a:lnSpc>
              <a:spcBef>
                <a:spcPct val="20000"/>
              </a:spcBef>
              <a:spcAft>
                <a:spcPts val="300"/>
              </a:spcAft>
              <a:buClr>
                <a:srgbClr val="FA8D3D">
                  <a:lumMod val="75000"/>
                </a:srgbClr>
              </a:buClr>
              <a:buSzPct val="130000"/>
              <a:defRPr/>
            </a:pPr>
            <a:endPar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3995936" y="980728"/>
            <a:ext cx="3744416"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4000" b="1" kern="0" dirty="0">
                <a:solidFill>
                  <a:srgbClr val="FFFF00"/>
                </a:solidFill>
                <a:latin typeface="Arial Black" panose="020B0A04020102020204" pitchFamily="34" charset="0"/>
              </a:rPr>
              <a:t>Mosquitoes</a:t>
            </a:r>
            <a:endParaRPr lang="en-US" sz="4400" b="1" kern="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118767896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03" y="-28382"/>
            <a:ext cx="9259481" cy="705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81981" y="692696"/>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lnSpc>
                <a:spcPts val="4500"/>
              </a:lnSpc>
              <a:spcBef>
                <a:spcPct val="20000"/>
              </a:spcBef>
              <a:spcAft>
                <a:spcPts val="300"/>
              </a:spcAft>
              <a:buClr>
                <a:srgbClr val="FA8D3D">
                  <a:lumMod val="75000"/>
                </a:srgbClr>
              </a:buClr>
              <a:buSzPct val="130000"/>
              <a:defRPr/>
            </a:pPr>
            <a:r>
              <a:rPr lang="en-US" sz="4000" dirty="0" smtClean="0">
                <a:ln w="11430"/>
                <a:solidFill>
                  <a:schemeClr val="tx1"/>
                </a:solidFill>
                <a:effectLst>
                  <a:outerShdw blurRad="50800" dist="39000" dir="5460000" algn="tl">
                    <a:srgbClr val="000000">
                      <a:alpha val="38000"/>
                    </a:srgbClr>
                  </a:outerShdw>
                </a:effectLst>
                <a:latin typeface="Arial Black" panose="020B0A04020102020204" pitchFamily="34" charset="0"/>
              </a:rPr>
              <a:t>___________are </a:t>
            </a: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the only birds who can see the </a:t>
            </a:r>
            <a:r>
              <a:rPr lang="en-US" sz="4000" dirty="0" err="1">
                <a:ln w="11430"/>
                <a:solidFill>
                  <a:schemeClr val="tx1"/>
                </a:solidFill>
                <a:effectLst>
                  <a:outerShdw blurRad="50800" dist="39000" dir="5460000" algn="tl">
                    <a:srgbClr val="000000">
                      <a:alpha val="38000"/>
                    </a:srgbClr>
                  </a:outerShdw>
                </a:effectLst>
                <a:latin typeface="Arial Black" panose="020B0A04020102020204" pitchFamily="34" charset="0"/>
              </a:rPr>
              <a:t>colour</a:t>
            </a: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 blue!</a:t>
            </a:r>
            <a:endParaRPr lang="ru-RU"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a:p>
            <a:pPr marL="45720" lvl="0" eaLnBrk="1" fontAlgn="auto" hangingPunct="1">
              <a:lnSpc>
                <a:spcPts val="4500"/>
              </a:lnSpc>
              <a:spcBef>
                <a:spcPct val="20000"/>
              </a:spcBef>
              <a:spcAft>
                <a:spcPts val="300"/>
              </a:spcAft>
              <a:buClr>
                <a:srgbClr val="FA8D3D">
                  <a:lumMod val="75000"/>
                </a:srgbClr>
              </a:buClr>
              <a:buSzPct val="130000"/>
              <a:defRPr/>
            </a:pPr>
            <a:endPar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1115616" y="312738"/>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4000" b="1" kern="0" dirty="0">
                <a:solidFill>
                  <a:srgbClr val="FFFF00"/>
                </a:solidFill>
                <a:latin typeface="Arial Black" panose="020B0A04020102020204" pitchFamily="34" charset="0"/>
              </a:rPr>
              <a:t>Owls</a:t>
            </a:r>
            <a:endParaRPr lang="en-US" sz="4400" b="1" kern="0" dirty="0">
              <a:solidFill>
                <a:srgbClr val="FFFF00"/>
              </a:solidFill>
              <a:latin typeface="Arial Black" panose="020B0A04020102020204" pitchFamily="34" charset="0"/>
            </a:endParaRPr>
          </a:p>
        </p:txBody>
      </p:sp>
      <p:sp>
        <p:nvSpPr>
          <p:cNvPr id="2" name="AutoShape 2" descr="Похожее изображени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Похожее изображение"/>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Похожее изображение"/>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5488418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Синий цвет20 (639x473, 156K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41" y="0"/>
            <a:ext cx="9264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96228" y="1340768"/>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lnSpc>
                <a:spcPts val="4500"/>
              </a:lnSpc>
              <a:spcBef>
                <a:spcPct val="20000"/>
              </a:spcBef>
              <a:spcAft>
                <a:spcPts val="300"/>
              </a:spcAft>
              <a:buClr>
                <a:srgbClr val="FA8D3D">
                  <a:lumMod val="75000"/>
                </a:srgbClr>
              </a:buClr>
              <a:buSzPct val="130000"/>
              <a:defRPr/>
            </a:pP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Blue is often used to decorate offices because research has shown that people are</a:t>
            </a:r>
          </a:p>
          <a:p>
            <a:pPr marL="45720" lvl="0" eaLnBrk="1" fontAlgn="auto" hangingPunct="1">
              <a:lnSpc>
                <a:spcPts val="4500"/>
              </a:lnSpc>
              <a:spcBef>
                <a:spcPct val="20000"/>
              </a:spcBef>
              <a:spcAft>
                <a:spcPts val="300"/>
              </a:spcAft>
              <a:buClr>
                <a:srgbClr val="FA8D3D">
                  <a:lumMod val="75000"/>
                </a:srgbClr>
              </a:buClr>
              <a:buSzPct val="130000"/>
              <a:defRPr/>
            </a:pP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more productive in </a:t>
            </a:r>
            <a:r>
              <a:rPr lang="en-US" sz="4000" dirty="0" smtClean="0">
                <a:ln w="11430"/>
                <a:solidFill>
                  <a:schemeClr val="tx1"/>
                </a:solidFill>
                <a:effectLst>
                  <a:outerShdw blurRad="50800" dist="39000" dir="5460000" algn="tl">
                    <a:srgbClr val="000000">
                      <a:alpha val="38000"/>
                    </a:srgbClr>
                  </a:outerShdw>
                </a:effectLst>
                <a:latin typeface="Arial Black" panose="020B0A04020102020204" pitchFamily="34" charset="0"/>
              </a:rPr>
              <a:t>blue___________ .</a:t>
            </a:r>
            <a:endParaRPr lang="ru-RU"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a:p>
            <a:pPr marL="45720" lvl="0" eaLnBrk="1" fontAlgn="auto" hangingPunct="1">
              <a:lnSpc>
                <a:spcPts val="4500"/>
              </a:lnSpc>
              <a:spcBef>
                <a:spcPct val="20000"/>
              </a:spcBef>
              <a:spcAft>
                <a:spcPts val="300"/>
              </a:spcAft>
              <a:buClr>
                <a:srgbClr val="FA8D3D">
                  <a:lumMod val="75000"/>
                </a:srgbClr>
              </a:buClr>
              <a:buSzPct val="130000"/>
              <a:defRPr/>
            </a:pPr>
            <a:endPar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3779912" y="2420888"/>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4000" b="1" kern="0" dirty="0">
                <a:solidFill>
                  <a:srgbClr val="FFFF00"/>
                </a:solidFill>
                <a:latin typeface="Arial Black" panose="020B0A04020102020204" pitchFamily="34" charset="0"/>
              </a:rPr>
              <a:t>rooms</a:t>
            </a:r>
            <a:endParaRPr lang="en-US" sz="4400" b="1" kern="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395514322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sleeping_mermaid_by_lindsayrapp-d3bjvkz (700x507, 415K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364"/>
            <a:ext cx="9443281" cy="68396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4494874" y="1268760"/>
            <a:ext cx="4430477"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lnSpc>
                <a:spcPts val="4500"/>
              </a:lnSpc>
              <a:spcBef>
                <a:spcPct val="20000"/>
              </a:spcBef>
              <a:spcAft>
                <a:spcPts val="300"/>
              </a:spcAft>
              <a:buClr>
                <a:srgbClr val="FA8D3D">
                  <a:lumMod val="75000"/>
                </a:srgbClr>
              </a:buClr>
              <a:buSzPct val="130000"/>
              <a:defRPr/>
            </a:pP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The phrase ‘Feeling blue’ means to feel </a:t>
            </a:r>
            <a:r>
              <a:rPr lang="en-US" sz="4000" dirty="0" smtClean="0">
                <a:ln w="11430"/>
                <a:solidFill>
                  <a:schemeClr val="tx1"/>
                </a:solidFill>
                <a:effectLst>
                  <a:outerShdw blurRad="50800" dist="39000" dir="5460000" algn="tl">
                    <a:srgbClr val="000000">
                      <a:alpha val="38000"/>
                    </a:srgbClr>
                  </a:outerShdw>
                </a:effectLst>
                <a:latin typeface="Arial Black" panose="020B0A04020102020204" pitchFamily="34" charset="0"/>
              </a:rPr>
              <a:t>_______ or </a:t>
            </a: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unhappy.</a:t>
            </a:r>
            <a:endParaRPr lang="ru-RU"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a:p>
            <a:pPr marL="45720" lvl="0" algn="r" eaLnBrk="1" fontAlgn="auto" hangingPunct="1">
              <a:lnSpc>
                <a:spcPts val="4500"/>
              </a:lnSpc>
              <a:spcBef>
                <a:spcPct val="20000"/>
              </a:spcBef>
              <a:spcAft>
                <a:spcPts val="300"/>
              </a:spcAft>
              <a:buClr>
                <a:srgbClr val="FA8D3D">
                  <a:lumMod val="75000"/>
                </a:srgbClr>
              </a:buClr>
              <a:buSzPct val="130000"/>
              <a:defRPr/>
            </a:pPr>
            <a:endPar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6294854" y="1700808"/>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4000" b="1" kern="0" dirty="0" smtClean="0">
                <a:solidFill>
                  <a:srgbClr val="FFFF00"/>
                </a:solidFill>
                <a:latin typeface="Arial Black" panose="020B0A04020102020204" pitchFamily="34" charset="0"/>
              </a:rPr>
              <a:t>  sad</a:t>
            </a:r>
            <a:endParaRPr lang="en-US" sz="4400" b="1" kern="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22092573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Картинки по запросу painting in  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91" y="0"/>
            <a:ext cx="961401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810265" y="5373216"/>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lnSpc>
                <a:spcPts val="4500"/>
              </a:lnSpc>
              <a:spcBef>
                <a:spcPct val="20000"/>
              </a:spcBef>
              <a:spcAft>
                <a:spcPts val="300"/>
              </a:spcAft>
              <a:buClr>
                <a:srgbClr val="FA8D3D">
                  <a:lumMod val="75000"/>
                </a:srgbClr>
              </a:buClr>
              <a:buSzPct val="130000"/>
              <a:defRPr/>
            </a:pP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The phrase ‘once in a </a:t>
            </a:r>
            <a:r>
              <a:rPr lang="en-US" sz="4000" dirty="0" smtClean="0">
                <a:ln w="11430"/>
                <a:solidFill>
                  <a:schemeClr val="tx1"/>
                </a:solidFill>
                <a:effectLst>
                  <a:outerShdw blurRad="50800" dist="39000" dir="5460000" algn="tl">
                    <a:srgbClr val="000000">
                      <a:alpha val="38000"/>
                    </a:srgbClr>
                  </a:outerShdw>
                </a:effectLst>
                <a:latin typeface="Arial Black" panose="020B0A04020102020204" pitchFamily="34" charset="0"/>
              </a:rPr>
              <a:t>blue_______ ’ </a:t>
            </a: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means an event that occurs infrequently.</a:t>
            </a:r>
            <a:endParaRPr lang="ru-RU"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a:p>
            <a:pPr marL="45720" lvl="0" eaLnBrk="1" fontAlgn="auto" hangingPunct="1">
              <a:lnSpc>
                <a:spcPts val="4500"/>
              </a:lnSpc>
              <a:spcBef>
                <a:spcPct val="20000"/>
              </a:spcBef>
              <a:spcAft>
                <a:spcPts val="300"/>
              </a:spcAft>
              <a:buClr>
                <a:srgbClr val="FA8D3D">
                  <a:lumMod val="75000"/>
                </a:srgbClr>
              </a:buClr>
              <a:buSzPct val="130000"/>
              <a:defRPr/>
            </a:pPr>
            <a:endPar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2555776" y="5298150"/>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4000" b="1" kern="0" dirty="0">
                <a:solidFill>
                  <a:srgbClr val="FFFF00"/>
                </a:solidFill>
                <a:latin typeface="Arial Black" panose="020B0A04020102020204" pitchFamily="34" charset="0"/>
              </a:rPr>
              <a:t>moon</a:t>
            </a:r>
            <a:endParaRPr lang="en-US" sz="4400" b="1" kern="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73889766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Картинки по запросу на синем фоне синие картин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 y="-171400"/>
            <a:ext cx="9166760" cy="71734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96229" y="1738088"/>
            <a:ext cx="4619788"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lnSpc>
                <a:spcPts val="4500"/>
              </a:lnSpc>
              <a:spcBef>
                <a:spcPct val="20000"/>
              </a:spcBef>
              <a:spcAft>
                <a:spcPts val="300"/>
              </a:spcAft>
              <a:buClr>
                <a:srgbClr val="FA8D3D">
                  <a:lumMod val="75000"/>
                </a:srgbClr>
              </a:buClr>
              <a:buSzPct val="130000"/>
              <a:defRPr/>
            </a:pP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Studies show weight-lifters are able to</a:t>
            </a:r>
          </a:p>
          <a:p>
            <a:pPr marL="45720" lvl="0" algn="l" eaLnBrk="1" fontAlgn="auto" hangingPunct="1">
              <a:lnSpc>
                <a:spcPts val="4500"/>
              </a:lnSpc>
              <a:spcBef>
                <a:spcPct val="20000"/>
              </a:spcBef>
              <a:spcAft>
                <a:spcPts val="300"/>
              </a:spcAft>
              <a:buClr>
                <a:srgbClr val="FA8D3D">
                  <a:lumMod val="75000"/>
                </a:srgbClr>
              </a:buClr>
              <a:buSzPct val="130000"/>
              <a:defRPr/>
            </a:pP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handle heavier weights in </a:t>
            </a:r>
            <a:r>
              <a:rPr lang="en-US" sz="4000" dirty="0" smtClean="0">
                <a:ln w="11430"/>
                <a:solidFill>
                  <a:schemeClr val="tx1"/>
                </a:solidFill>
                <a:effectLst>
                  <a:outerShdw blurRad="50800" dist="39000" dir="5460000" algn="tl">
                    <a:srgbClr val="000000">
                      <a:alpha val="38000"/>
                    </a:srgbClr>
                  </a:outerShdw>
                </a:effectLst>
                <a:latin typeface="Arial Black" panose="020B0A04020102020204" pitchFamily="34" charset="0"/>
              </a:rPr>
              <a:t>    blue ________ .</a:t>
            </a:r>
            <a:endParaRPr lang="ru-RU"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a:p>
            <a:pPr marL="45720" lvl="0" algn="l" eaLnBrk="1" fontAlgn="auto" hangingPunct="1">
              <a:lnSpc>
                <a:spcPts val="4500"/>
              </a:lnSpc>
              <a:spcBef>
                <a:spcPct val="20000"/>
              </a:spcBef>
              <a:spcAft>
                <a:spcPts val="300"/>
              </a:spcAft>
              <a:buClr>
                <a:srgbClr val="FA8D3D">
                  <a:lumMod val="75000"/>
                </a:srgbClr>
              </a:buClr>
              <a:buSzPct val="130000"/>
              <a:defRPr/>
            </a:pPr>
            <a:endPar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1673315" y="3063677"/>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4000" b="1" kern="0" dirty="0">
                <a:solidFill>
                  <a:srgbClr val="FFFF00"/>
                </a:solidFill>
                <a:latin typeface="Arial Black" panose="020B0A04020102020204" pitchFamily="34" charset="0"/>
              </a:rPr>
              <a:t>gyms</a:t>
            </a:r>
            <a:endParaRPr lang="en-US" sz="4400" b="1" kern="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12003571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898" y="0"/>
            <a:ext cx="993617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96229" y="2996952"/>
            <a:ext cx="7356092"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lnSpc>
                <a:spcPts val="4500"/>
              </a:lnSpc>
              <a:spcBef>
                <a:spcPct val="20000"/>
              </a:spcBef>
              <a:spcAft>
                <a:spcPts val="300"/>
              </a:spcAft>
              <a:buClr>
                <a:srgbClr val="FA8D3D">
                  <a:lumMod val="75000"/>
                </a:srgbClr>
              </a:buClr>
              <a:buSzPct val="130000"/>
              <a:defRPr/>
            </a:pP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More than half of American adults today say blue is their </a:t>
            </a:r>
            <a:r>
              <a:rPr lang="en-US" sz="4000" dirty="0" smtClean="0">
                <a:ln w="11430"/>
                <a:solidFill>
                  <a:schemeClr val="tx1"/>
                </a:solidFill>
                <a:effectLst>
                  <a:outerShdw blurRad="50800" dist="39000" dir="5460000" algn="tl">
                    <a:srgbClr val="000000">
                      <a:alpha val="38000"/>
                    </a:srgbClr>
                  </a:outerShdw>
                </a:effectLst>
                <a:latin typeface="Arial Black" panose="020B0A04020102020204" pitchFamily="34" charset="0"/>
              </a:rPr>
              <a:t>favorite ___________ . </a:t>
            </a:r>
            <a:r>
              <a:rPr lang="en-US" sz="4000" dirty="0" err="1">
                <a:ln w="11430"/>
                <a:solidFill>
                  <a:schemeClr val="tx1"/>
                </a:solidFill>
                <a:effectLst>
                  <a:outerShdw blurRad="50800" dist="39000" dir="5460000" algn="tl">
                    <a:srgbClr val="000000">
                      <a:alpha val="38000"/>
                    </a:srgbClr>
                  </a:outerShdw>
                </a:effectLst>
                <a:latin typeface="Arial Black" panose="020B0A04020102020204" pitchFamily="34" charset="0"/>
              </a:rPr>
              <a:t>Pastoreau</a:t>
            </a: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 suggests that this statistic be taken with a grain of salt, even as he cites it as evidence of just how far blue has come since antiquity.</a:t>
            </a:r>
            <a:endParaRPr lang="ru-RU"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a:p>
            <a:pPr marL="45720" lvl="0" eaLnBrk="1" fontAlgn="auto" hangingPunct="1">
              <a:lnSpc>
                <a:spcPts val="4500"/>
              </a:lnSpc>
              <a:spcBef>
                <a:spcPct val="20000"/>
              </a:spcBef>
              <a:spcAft>
                <a:spcPts val="300"/>
              </a:spcAft>
              <a:buClr>
                <a:srgbClr val="FA8D3D">
                  <a:lumMod val="75000"/>
                </a:srgbClr>
              </a:buClr>
              <a:buSzPct val="130000"/>
              <a:defRPr/>
            </a:pPr>
            <a:endPar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596124" y="2060848"/>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4000" b="1" kern="0" dirty="0">
                <a:solidFill>
                  <a:srgbClr val="FFFF00"/>
                </a:solidFill>
                <a:latin typeface="Arial Black" panose="020B0A04020102020204" pitchFamily="34" charset="0"/>
              </a:rPr>
              <a:t>color</a:t>
            </a:r>
            <a:endParaRPr lang="en-US" sz="4400" b="1" kern="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283038738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6" name="Picture 10" descr="Похожее изображение"/>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4918" y="-1"/>
            <a:ext cx="9158917" cy="91589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96228" y="1738088"/>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lnSpc>
                <a:spcPts val="4500"/>
              </a:lnSpc>
              <a:spcBef>
                <a:spcPct val="20000"/>
              </a:spcBef>
              <a:spcAft>
                <a:spcPts val="300"/>
              </a:spcAft>
              <a:buClr>
                <a:srgbClr val="FA8D3D">
                  <a:lumMod val="75000"/>
                </a:srgbClr>
              </a:buClr>
              <a:buSzPct val="130000"/>
              <a:defRPr/>
            </a:pP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In Greece, the color blue is believed to ward off “the evil eye.” Those who believe in this Greek superstition often wear a blue charm necklace or blue </a:t>
            </a:r>
            <a:r>
              <a:rPr lang="en-US" sz="4000" dirty="0" smtClean="0">
                <a:ln w="11430"/>
                <a:solidFill>
                  <a:schemeClr val="tx1"/>
                </a:solidFill>
                <a:effectLst>
                  <a:outerShdw blurRad="50800" dist="39000" dir="5460000" algn="tl">
                    <a:srgbClr val="000000">
                      <a:alpha val="38000"/>
                    </a:srgbClr>
                  </a:outerShdw>
                </a:effectLst>
                <a:latin typeface="Arial Black" panose="020B0A04020102020204" pitchFamily="34" charset="0"/>
              </a:rPr>
              <a:t>___________ for </a:t>
            </a: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protection.</a:t>
            </a:r>
            <a:endParaRPr lang="ru-RU"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a:p>
            <a:pPr marL="45720" lvl="0" eaLnBrk="1" fontAlgn="auto" hangingPunct="1">
              <a:lnSpc>
                <a:spcPts val="4500"/>
              </a:lnSpc>
              <a:spcBef>
                <a:spcPct val="20000"/>
              </a:spcBef>
              <a:spcAft>
                <a:spcPts val="300"/>
              </a:spcAft>
              <a:buClr>
                <a:srgbClr val="FA8D3D">
                  <a:lumMod val="75000"/>
                </a:srgbClr>
              </a:buClr>
              <a:buSzPct val="130000"/>
              <a:defRPr/>
            </a:pPr>
            <a:endPar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1691680" y="3026201"/>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4000" b="1" kern="0" dirty="0">
                <a:solidFill>
                  <a:srgbClr val="FFFF00"/>
                </a:solidFill>
                <a:latin typeface="Arial Black" panose="020B0A04020102020204" pitchFamily="34" charset="0"/>
              </a:rPr>
              <a:t>bracelet</a:t>
            </a:r>
            <a:endParaRPr lang="en-US" sz="4400" b="1" kern="0" dirty="0">
              <a:solidFill>
                <a:srgbClr val="FFFF00"/>
              </a:solidFill>
              <a:latin typeface="Arial Black" panose="020B0A04020102020204" pitchFamily="34" charset="0"/>
            </a:endParaRPr>
          </a:p>
        </p:txBody>
      </p:sp>
      <p:sp>
        <p:nvSpPr>
          <p:cNvPr id="2" name="AutoShape 2" descr="Картинки по запросу картины в синем цвет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Картинки по запросу картины в синем цвете"/>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2260055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404664"/>
            <a:ext cx="8064896" cy="5632311"/>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dirty="0">
                <a:ln w="0"/>
                <a:solidFill>
                  <a:srgbClr val="00B0F0"/>
                </a:solidFill>
                <a:effectLst>
                  <a:reflection blurRad="12700" stA="50000" endPos="50000" dist="5000" dir="5400000" sy="-100000" rotWithShape="0"/>
                </a:effectLst>
                <a:latin typeface="Arial Black" panose="020B0A04020102020204" pitchFamily="34" charset="0"/>
              </a:rPr>
              <a:t>Blue is a cool </a:t>
            </a:r>
            <a:r>
              <a:rPr lang="en-US" sz="4000" b="1" cap="all" dirty="0" err="1">
                <a:ln w="0"/>
                <a:solidFill>
                  <a:srgbClr val="00B0F0"/>
                </a:solidFill>
                <a:effectLst>
                  <a:reflection blurRad="12700" stA="50000" endPos="50000" dist="5000" dir="5400000" sy="-100000" rotWithShape="0"/>
                </a:effectLst>
                <a:latin typeface="Arial Black" panose="020B0A04020102020204" pitchFamily="34" charset="0"/>
              </a:rPr>
              <a:t>colour</a:t>
            </a:r>
            <a:r>
              <a:rPr lang="en-US" sz="4000" b="1" cap="all" dirty="0">
                <a:ln w="0"/>
                <a:solidFill>
                  <a:srgbClr val="00B0F0"/>
                </a:solidFill>
                <a:effectLst>
                  <a:reflection blurRad="12700" stA="50000" endPos="50000" dist="5000" dir="5400000" sy="-100000" rotWithShape="0"/>
                </a:effectLst>
                <a:latin typeface="Arial Black" panose="020B0A04020102020204" pitchFamily="34" charset="0"/>
              </a:rPr>
              <a:t>, it’s the </a:t>
            </a:r>
            <a:r>
              <a:rPr lang="en-US" sz="4000" b="1" cap="all" dirty="0" err="1">
                <a:ln w="0"/>
                <a:solidFill>
                  <a:srgbClr val="00B0F0"/>
                </a:solidFill>
                <a:effectLst>
                  <a:reflection blurRad="12700" stA="50000" endPos="50000" dist="5000" dir="5400000" sy="-100000" rotWithShape="0"/>
                </a:effectLst>
                <a:latin typeface="Arial Black" panose="020B0A04020102020204" pitchFamily="34" charset="0"/>
              </a:rPr>
              <a:t>colour</a:t>
            </a:r>
            <a:r>
              <a:rPr lang="en-US" sz="4000" b="1" cap="all" dirty="0">
                <a:ln w="0"/>
                <a:solidFill>
                  <a:srgbClr val="00B0F0"/>
                </a:solidFill>
                <a:effectLst>
                  <a:reflection blurRad="12700" stA="50000" endPos="50000" dist="5000" dir="5400000" sy="-100000" rotWithShape="0"/>
                </a:effectLst>
                <a:latin typeface="Arial Black" panose="020B0A04020102020204" pitchFamily="34" charset="0"/>
              </a:rPr>
              <a:t> of the sky</a:t>
            </a:r>
          </a:p>
          <a:p>
            <a:pPr algn="ctr"/>
            <a:r>
              <a:rPr lang="en-US" sz="4000" b="1" cap="all" dirty="0">
                <a:ln w="0"/>
                <a:solidFill>
                  <a:srgbClr val="00B0F0"/>
                </a:solidFill>
                <a:effectLst>
                  <a:reflection blurRad="12700" stA="50000" endPos="50000" dist="5000" dir="5400000" sy="-100000" rotWithShape="0"/>
                </a:effectLst>
                <a:latin typeface="Arial Black" panose="020B0A04020102020204" pitchFamily="34" charset="0"/>
              </a:rPr>
              <a:t>and sea. </a:t>
            </a:r>
            <a:endParaRPr lang="en-US" sz="4000" b="1" cap="all" dirty="0" smtClean="0">
              <a:ln w="0"/>
              <a:solidFill>
                <a:srgbClr val="00B0F0"/>
              </a:solidFill>
              <a:effectLst>
                <a:reflection blurRad="12700" stA="50000" endPos="50000" dist="5000" dir="5400000" sy="-100000" rotWithShape="0"/>
              </a:effectLst>
              <a:latin typeface="Arial Black" panose="020B0A04020102020204" pitchFamily="34" charset="0"/>
            </a:endParaRPr>
          </a:p>
          <a:p>
            <a:pPr algn="ctr"/>
            <a:r>
              <a:rPr lang="en-US" sz="4000" b="1" cap="all" dirty="0" smtClean="0">
                <a:ln w="0"/>
                <a:solidFill>
                  <a:srgbClr val="00B0F0"/>
                </a:solidFill>
                <a:effectLst>
                  <a:reflection blurRad="12700" stA="50000" endPos="50000" dist="5000" dir="5400000" sy="-100000" rotWithShape="0"/>
                </a:effectLst>
                <a:latin typeface="Arial Black" panose="020B0A04020102020204" pitchFamily="34" charset="0"/>
              </a:rPr>
              <a:t>It </a:t>
            </a:r>
            <a:r>
              <a:rPr lang="en-US" sz="4000" b="1" cap="all" dirty="0" err="1">
                <a:ln w="0"/>
                <a:solidFill>
                  <a:srgbClr val="00B0F0"/>
                </a:solidFill>
                <a:effectLst>
                  <a:reflection blurRad="12700" stA="50000" endPos="50000" dist="5000" dir="5400000" sy="-100000" rotWithShape="0"/>
                </a:effectLst>
                <a:latin typeface="Arial Black" panose="020B0A04020102020204" pitchFamily="34" charset="0"/>
              </a:rPr>
              <a:t>symbolises</a:t>
            </a:r>
            <a:r>
              <a:rPr lang="en-US" sz="4000" b="1" cap="all" dirty="0">
                <a:ln w="0"/>
                <a:solidFill>
                  <a:srgbClr val="00B0F0"/>
                </a:solidFill>
                <a:effectLst>
                  <a:reflection blurRad="12700" stA="50000" endPos="50000" dist="5000" dir="5400000" sy="-100000" rotWithShape="0"/>
                </a:effectLst>
                <a:latin typeface="Arial Black" panose="020B0A04020102020204" pitchFamily="34" charset="0"/>
              </a:rPr>
              <a:t> stability, loyalty,</a:t>
            </a:r>
          </a:p>
          <a:p>
            <a:pPr algn="ctr"/>
            <a:r>
              <a:rPr lang="en-US" sz="4000" b="1" cap="all" dirty="0">
                <a:ln w="0"/>
                <a:solidFill>
                  <a:srgbClr val="00B0F0"/>
                </a:solidFill>
                <a:effectLst>
                  <a:reflection blurRad="12700" stA="50000" endPos="50000" dist="5000" dir="5400000" sy="-100000" rotWithShape="0"/>
                </a:effectLst>
                <a:latin typeface="Arial Black" panose="020B0A04020102020204" pitchFamily="34" charset="0"/>
              </a:rPr>
              <a:t>confidence, intelligence and peace. </a:t>
            </a:r>
            <a:r>
              <a:rPr lang="en-US" sz="4000" b="1" cap="all" dirty="0" smtClean="0">
                <a:ln w="0"/>
                <a:solidFill>
                  <a:srgbClr val="00B0F0"/>
                </a:solidFill>
                <a:effectLst>
                  <a:reflection blurRad="12700" stA="50000" endPos="50000" dist="5000" dir="5400000" sy="-100000" rotWithShape="0"/>
                </a:effectLst>
                <a:latin typeface="Arial Black" panose="020B0A04020102020204" pitchFamily="34" charset="0"/>
              </a:rPr>
              <a:t>Here are some facts! </a:t>
            </a:r>
            <a:endParaRPr lang="ru-RU" sz="4000" b="1" cap="all" dirty="0">
              <a:ln w="0"/>
              <a:solidFill>
                <a:srgbClr val="00B0F0"/>
              </a:solidFill>
              <a:effectLst>
                <a:reflection blurRad="12700" stA="50000" endPos="50000" dist="5000" dir="5400000" sy="-100000" rotWithShape="0"/>
              </a:effectLst>
              <a:latin typeface="Arial Black" panose="020B0A04020102020204" pitchFamily="34" charset="0"/>
            </a:endParaRPr>
          </a:p>
        </p:txBody>
      </p:sp>
    </p:spTree>
    <p:extLst>
      <p:ext uri="{BB962C8B-B14F-4D97-AF65-F5344CB8AC3E}">
        <p14:creationId xmlns:p14="http://schemas.microsoft.com/office/powerpoint/2010/main" val="140849538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8" y="0"/>
            <a:ext cx="9138882" cy="913888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96228" y="2852936"/>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lnSpc>
                <a:spcPts val="4500"/>
              </a:lnSpc>
              <a:spcBef>
                <a:spcPct val="20000"/>
              </a:spcBef>
              <a:spcAft>
                <a:spcPts val="300"/>
              </a:spcAft>
              <a:buClr>
                <a:srgbClr val="FA8D3D">
                  <a:lumMod val="75000"/>
                </a:srgbClr>
              </a:buClr>
              <a:buSzPct val="130000"/>
              <a:defRPr/>
            </a:pP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Blue is considered as one of the primary colors in the traditional color theory and painting.  The other primary colors include yellow and red. You can get green by mixing yellow and blue. If you want to form violet, you can mix blue </a:t>
            </a:r>
            <a:r>
              <a:rPr lang="en-US" sz="4000" dirty="0" smtClean="0">
                <a:ln w="11430"/>
                <a:solidFill>
                  <a:schemeClr val="tx1"/>
                </a:solidFill>
                <a:effectLst>
                  <a:outerShdw blurRad="50800" dist="39000" dir="5460000" algn="tl">
                    <a:srgbClr val="000000">
                      <a:alpha val="38000"/>
                    </a:srgbClr>
                  </a:outerShdw>
                </a:effectLst>
                <a:latin typeface="Arial Black" panose="020B0A04020102020204" pitchFamily="34" charset="0"/>
              </a:rPr>
              <a:t>and ________ .</a:t>
            </a:r>
            <a:endParaRPr lang="ru-RU"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a:p>
            <a:pPr marL="45720" lvl="0" eaLnBrk="1" fontAlgn="auto" hangingPunct="1">
              <a:lnSpc>
                <a:spcPts val="4500"/>
              </a:lnSpc>
              <a:spcBef>
                <a:spcPct val="20000"/>
              </a:spcBef>
              <a:spcAft>
                <a:spcPts val="300"/>
              </a:spcAft>
              <a:buClr>
                <a:srgbClr val="FA8D3D">
                  <a:lumMod val="75000"/>
                </a:srgbClr>
              </a:buClr>
              <a:buSzPct val="130000"/>
              <a:defRPr/>
            </a:pPr>
            <a:endPar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4172562" y="5085184"/>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4000" b="1" kern="0" dirty="0">
                <a:solidFill>
                  <a:srgbClr val="FFFF00"/>
                </a:solidFill>
                <a:latin typeface="Arial Black" panose="020B0A04020102020204" pitchFamily="34" charset="0"/>
              </a:rPr>
              <a:t>red</a:t>
            </a:r>
            <a:endParaRPr lang="en-US" sz="4400" b="1" kern="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46370924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11223679_10153035008603616_5727465844904047788_o (466x700, 301Kb)"/>
          <p:cNvPicPr>
            <a:picLocks noChangeAspect="1" noChangeArrowheads="1"/>
          </p:cNvPicPr>
          <p:nvPr/>
        </p:nvPicPr>
        <p:blipFill rotWithShape="1">
          <a:blip r:embed="rId2">
            <a:extLst>
              <a:ext uri="{28A0092B-C50C-407E-A947-70E740481C1C}">
                <a14:useLocalDpi xmlns:a14="http://schemas.microsoft.com/office/drawing/2010/main" val="0"/>
              </a:ext>
            </a:extLst>
          </a:blip>
          <a:srcRect t="27088"/>
          <a:stretch/>
        </p:blipFill>
        <p:spPr bwMode="auto">
          <a:xfrm>
            <a:off x="-92370" y="5009"/>
            <a:ext cx="9236370" cy="101015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96229" y="3009615"/>
            <a:ext cx="2747579"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lnSpc>
                <a:spcPts val="4500"/>
              </a:lnSpc>
              <a:spcBef>
                <a:spcPct val="20000"/>
              </a:spcBef>
              <a:spcAft>
                <a:spcPts val="300"/>
              </a:spcAft>
              <a:buClr>
                <a:srgbClr val="FA8D3D">
                  <a:lumMod val="75000"/>
                </a:srgbClr>
              </a:buClr>
              <a:buSzPct val="130000"/>
              <a:defRPr/>
            </a:pP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Blue is for a baby girl; pink for a baby </a:t>
            </a:r>
            <a:r>
              <a:rPr lang="en-US" sz="4000" dirty="0" smtClean="0">
                <a:ln w="11430"/>
                <a:solidFill>
                  <a:schemeClr val="tx1"/>
                </a:solidFill>
                <a:effectLst>
                  <a:outerShdw blurRad="50800" dist="39000" dir="5460000" algn="tl">
                    <a:srgbClr val="000000">
                      <a:alpha val="38000"/>
                    </a:srgbClr>
                  </a:outerShdw>
                </a:effectLst>
                <a:latin typeface="Arial Black" panose="020B0A04020102020204" pitchFamily="34" charset="0"/>
              </a:rPr>
              <a:t>   boy in _________.</a:t>
            </a:r>
            <a:endParaRPr lang="ru-RU"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a:p>
            <a:pPr marL="45720" lvl="0" algn="l" eaLnBrk="1" fontAlgn="auto" hangingPunct="1">
              <a:lnSpc>
                <a:spcPts val="4500"/>
              </a:lnSpc>
              <a:spcBef>
                <a:spcPct val="20000"/>
              </a:spcBef>
              <a:spcAft>
                <a:spcPts val="300"/>
              </a:spcAft>
              <a:buClr>
                <a:srgbClr val="FA8D3D">
                  <a:lumMod val="75000"/>
                </a:srgbClr>
              </a:buClr>
              <a:buSzPct val="130000"/>
              <a:defRPr/>
            </a:pPr>
            <a:endPar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0" y="4957986"/>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4000" b="1" kern="0" dirty="0">
                <a:solidFill>
                  <a:srgbClr val="FFFF00"/>
                </a:solidFill>
                <a:latin typeface="Arial Black" panose="020B0A04020102020204" pitchFamily="34" charset="0"/>
              </a:rPr>
              <a:t>Belgium</a:t>
            </a:r>
            <a:endParaRPr lang="en-US" sz="4400" b="1" kern="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27977544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Takak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150695" y="1977529"/>
            <a:ext cx="5789458"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lnSpc>
                <a:spcPts val="4500"/>
              </a:lnSpc>
              <a:spcBef>
                <a:spcPct val="20000"/>
              </a:spcBef>
              <a:spcAft>
                <a:spcPts val="300"/>
              </a:spcAft>
              <a:buClr>
                <a:srgbClr val="FA8D3D">
                  <a:lumMod val="75000"/>
                </a:srgbClr>
              </a:buClr>
              <a:buSzPct val="130000"/>
              <a:defRPr/>
            </a:pPr>
            <a:r>
              <a:rPr lang="en-US" sz="4000" dirty="0">
                <a:ln w="11430">
                  <a:solidFill>
                    <a:srgbClr val="0000FF"/>
                  </a:solidFill>
                </a:ln>
                <a:solidFill>
                  <a:schemeClr val="tx1"/>
                </a:solidFill>
                <a:effectLst>
                  <a:outerShdw blurRad="50800" dist="39000" dir="5460000" algn="tl">
                    <a:srgbClr val="000000">
                      <a:alpha val="38000"/>
                    </a:srgbClr>
                  </a:outerShdw>
                </a:effectLst>
                <a:latin typeface="Arial Black" panose="020B0A04020102020204" pitchFamily="34" charset="0"/>
              </a:rPr>
              <a:t>Blue is the #1 favorite color of all people.</a:t>
            </a:r>
          </a:p>
          <a:p>
            <a:pPr marL="45720" lvl="0" algn="l" eaLnBrk="1" fontAlgn="auto" hangingPunct="1">
              <a:lnSpc>
                <a:spcPts val="4500"/>
              </a:lnSpc>
              <a:spcBef>
                <a:spcPct val="20000"/>
              </a:spcBef>
              <a:spcAft>
                <a:spcPts val="300"/>
              </a:spcAft>
              <a:buClr>
                <a:srgbClr val="FA8D3D">
                  <a:lumMod val="75000"/>
                </a:srgbClr>
              </a:buClr>
              <a:buSzPct val="130000"/>
              <a:defRPr/>
            </a:pPr>
            <a:r>
              <a:rPr lang="en-US" sz="4000" dirty="0" smtClean="0">
                <a:ln w="11430">
                  <a:solidFill>
                    <a:srgbClr val="0000FF"/>
                  </a:solidFill>
                </a:ln>
                <a:solidFill>
                  <a:schemeClr val="tx1"/>
                </a:solidFill>
                <a:effectLst>
                  <a:outerShdw blurRad="50800" dist="39000" dir="5460000" algn="tl">
                    <a:srgbClr val="000000">
                      <a:alpha val="38000"/>
                    </a:srgbClr>
                  </a:outerShdw>
                </a:effectLst>
                <a:latin typeface="Arial Black" panose="020B0A04020102020204" pitchFamily="34" charset="0"/>
              </a:rPr>
              <a:t>And…</a:t>
            </a:r>
            <a:endParaRPr lang="en-US" sz="4000" dirty="0">
              <a:ln w="11430">
                <a:solidFill>
                  <a:srgbClr val="0000FF"/>
                </a:solidFill>
              </a:ln>
              <a:solidFill>
                <a:schemeClr val="tx1"/>
              </a:solidFill>
              <a:effectLst>
                <a:outerShdw blurRad="50800" dist="39000" dir="5460000" algn="tl">
                  <a:srgbClr val="000000">
                    <a:alpha val="38000"/>
                  </a:srgbClr>
                </a:outerShdw>
              </a:effectLst>
              <a:latin typeface="Arial Black" panose="020B0A04020102020204" pitchFamily="34" charset="0"/>
            </a:endParaRPr>
          </a:p>
          <a:p>
            <a:pPr marL="45720" lvl="0" algn="l" eaLnBrk="1" fontAlgn="auto" hangingPunct="1">
              <a:lnSpc>
                <a:spcPts val="4500"/>
              </a:lnSpc>
              <a:spcBef>
                <a:spcPct val="20000"/>
              </a:spcBef>
              <a:spcAft>
                <a:spcPts val="300"/>
              </a:spcAft>
              <a:buClr>
                <a:srgbClr val="FA8D3D">
                  <a:lumMod val="75000"/>
                </a:srgbClr>
              </a:buClr>
              <a:buSzPct val="130000"/>
              <a:defRPr/>
            </a:pPr>
            <a:r>
              <a:rPr lang="en-US" sz="4000" dirty="0">
                <a:ln w="11430">
                  <a:solidFill>
                    <a:srgbClr val="0000FF"/>
                  </a:solidFill>
                </a:ln>
                <a:solidFill>
                  <a:schemeClr val="tx1"/>
                </a:solidFill>
                <a:effectLst>
                  <a:outerShdw blurRad="50800" dist="39000" dir="5460000" algn="tl">
                    <a:srgbClr val="000000">
                      <a:alpha val="38000"/>
                    </a:srgbClr>
                  </a:outerShdw>
                </a:effectLst>
                <a:latin typeface="Arial Black" panose="020B0A04020102020204" pitchFamily="34" charset="0"/>
              </a:rPr>
              <a:t>53% of the </a:t>
            </a:r>
            <a:r>
              <a:rPr lang="en-US" sz="4000" dirty="0" smtClean="0">
                <a:ln w="11430">
                  <a:solidFill>
                    <a:srgbClr val="0000FF"/>
                  </a:solidFill>
                </a:ln>
                <a:solidFill>
                  <a:schemeClr val="tx1"/>
                </a:solidFill>
                <a:effectLst>
                  <a:outerShdw blurRad="50800" dist="39000" dir="5460000" algn="tl">
                    <a:srgbClr val="000000">
                      <a:alpha val="38000"/>
                    </a:srgbClr>
                  </a:outerShdw>
                </a:effectLst>
                <a:latin typeface="Arial Black" panose="020B0A04020102020204" pitchFamily="34" charset="0"/>
              </a:rPr>
              <a:t>_________ in </a:t>
            </a:r>
            <a:r>
              <a:rPr lang="en-US" sz="4000" dirty="0">
                <a:ln w="11430">
                  <a:solidFill>
                    <a:srgbClr val="0000FF"/>
                  </a:solidFill>
                </a:ln>
                <a:solidFill>
                  <a:schemeClr val="tx1"/>
                </a:solidFill>
                <a:effectLst>
                  <a:outerShdw blurRad="50800" dist="39000" dir="5460000" algn="tl">
                    <a:srgbClr val="000000">
                      <a:alpha val="38000"/>
                    </a:srgbClr>
                  </a:outerShdw>
                </a:effectLst>
                <a:latin typeface="Arial Black" panose="020B0A04020102020204" pitchFamily="34" charset="0"/>
              </a:rPr>
              <a:t>the world contain blue.</a:t>
            </a:r>
            <a:endParaRPr lang="en-US" sz="4000" dirty="0">
              <a:ln w="11430">
                <a:solidFill>
                  <a:srgbClr val="0000FF"/>
                </a:solidFill>
              </a:ln>
              <a:solidFill>
                <a:schemeClr val="tx1"/>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3707904" y="2897425"/>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4000" b="1" kern="0" dirty="0">
                <a:solidFill>
                  <a:srgbClr val="FFFF00"/>
                </a:solidFill>
                <a:latin typeface="Arial Black" panose="020B0A04020102020204" pitchFamily="34" charset="0"/>
              </a:rPr>
              <a:t>flags</a:t>
            </a:r>
            <a:endParaRPr lang="en-US" sz="4400" b="1" kern="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347807800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54097" y="4509120"/>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r>
              <a:rPr lang="en-US" sz="9600" dirty="0" smtClean="0">
                <a:ln w="11430"/>
                <a:solidFill>
                  <a:srgbClr val="0000FF"/>
                </a:solidFill>
                <a:effectLst>
                  <a:outerShdw blurRad="50800" dist="39000" dir="5460000" algn="tl">
                    <a:srgbClr val="000000">
                      <a:alpha val="38000"/>
                    </a:srgbClr>
                  </a:outerShdw>
                </a:effectLst>
                <a:latin typeface="Arial Black" panose="020B0A04020102020204" pitchFamily="34" charset="0"/>
              </a:rPr>
              <a:t>Keep Calm and </a:t>
            </a:r>
          </a:p>
          <a:p>
            <a:pPr marL="45720" lvl="0" eaLnBrk="1" fontAlgn="auto" hangingPunct="1">
              <a:spcBef>
                <a:spcPct val="20000"/>
              </a:spcBef>
              <a:spcAft>
                <a:spcPts val="300"/>
              </a:spcAft>
              <a:buClr>
                <a:srgbClr val="FA8D3D">
                  <a:lumMod val="75000"/>
                </a:srgbClr>
              </a:buClr>
              <a:buSzPct val="130000"/>
              <a:defRPr/>
            </a:pPr>
            <a:r>
              <a:rPr lang="en-US" sz="9600" dirty="0" smtClean="0">
                <a:ln w="11430"/>
                <a:solidFill>
                  <a:srgbClr val="0000FF"/>
                </a:solidFill>
                <a:effectLst>
                  <a:outerShdw blurRad="50800" dist="39000" dir="5460000" algn="tl">
                    <a:srgbClr val="000000">
                      <a:alpha val="38000"/>
                    </a:srgbClr>
                  </a:outerShdw>
                </a:effectLst>
                <a:latin typeface="Arial Black" panose="020B0A04020102020204" pitchFamily="34" charset="0"/>
              </a:rPr>
              <a:t>Love Blue:)</a:t>
            </a:r>
            <a:endParaRPr lang="ru-RU" sz="9600" dirty="0">
              <a:ln w="11430"/>
              <a:solidFill>
                <a:srgbClr val="0000FF"/>
              </a:solidFill>
              <a:effectLst>
                <a:outerShdw blurRad="50800" dist="39000" dir="5460000" algn="tl">
                  <a:srgbClr val="000000">
                    <a:alpha val="38000"/>
                  </a:srgbClr>
                </a:outerShdw>
              </a:effectLst>
              <a:latin typeface="Arial Black" panose="020B0A04020102020204" pitchFamily="34" charset="0"/>
            </a:endParaRPr>
          </a:p>
          <a:p>
            <a:pPr marL="45720" lvl="0" eaLnBrk="1" fontAlgn="auto" hangingPunct="1">
              <a:lnSpc>
                <a:spcPct val="150000"/>
              </a:lnSpc>
              <a:spcBef>
                <a:spcPct val="20000"/>
              </a:spcBef>
              <a:spcAft>
                <a:spcPts val="300"/>
              </a:spcAft>
              <a:buClr>
                <a:srgbClr val="FA8D3D">
                  <a:lumMod val="75000"/>
                </a:srgbClr>
              </a:buClr>
              <a:buSzPct val="130000"/>
              <a:defRPr/>
            </a:pPr>
            <a:endParaRPr lang="ru-RU" sz="9600" dirty="0">
              <a:ln w="11430"/>
              <a:solidFill>
                <a:srgbClr val="0000FF"/>
              </a:solidFill>
              <a:effectLst>
                <a:outerShdw blurRad="50800" dist="39000" dir="5460000" algn="tl">
                  <a:srgbClr val="000000">
                    <a:alpha val="38000"/>
                  </a:srgbClr>
                </a:outerShdw>
              </a:effectLst>
              <a:latin typeface="Arial Black" panose="020B0A04020102020204" pitchFamily="34" charset="0"/>
            </a:endParaRPr>
          </a:p>
          <a:p>
            <a:pPr marL="45720" lvl="0" eaLnBrk="1" fontAlgn="auto" hangingPunct="1">
              <a:lnSpc>
                <a:spcPct val="150000"/>
              </a:lnSpc>
              <a:spcBef>
                <a:spcPct val="20000"/>
              </a:spcBef>
              <a:spcAft>
                <a:spcPts val="300"/>
              </a:spcAft>
              <a:buClr>
                <a:srgbClr val="FA8D3D">
                  <a:lumMod val="75000"/>
                </a:srgbClr>
              </a:buClr>
              <a:buSzPct val="130000"/>
              <a:defRPr/>
            </a:pPr>
            <a:endParaRPr lang="en-US" sz="9600" dirty="0">
              <a:ln w="11430"/>
              <a:solidFill>
                <a:srgbClr val="0000FF"/>
              </a:solidFill>
              <a:effectLst>
                <a:outerShdw blurRad="50800" dist="39000" dir="5460000" algn="tl">
                  <a:srgbClr val="000000">
                    <a:alpha val="38000"/>
                  </a:srgbClr>
                </a:outerShdw>
              </a:effectLst>
              <a:latin typeface="Arial Black" panose="020B0A04020102020204" pitchFamily="34" charset="0"/>
            </a:endParaRPr>
          </a:p>
        </p:txBody>
      </p:sp>
    </p:spTree>
    <p:extLst>
      <p:ext uri="{BB962C8B-B14F-4D97-AF65-F5344CB8AC3E}">
        <p14:creationId xmlns:p14="http://schemas.microsoft.com/office/powerpoint/2010/main" val="82481195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42911" y="1484784"/>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ru-RU" sz="2000" dirty="0" smtClean="0">
                <a:ln w="11430"/>
                <a:solidFill>
                  <a:schemeClr val="tx1"/>
                </a:solidFill>
                <a:effectLst/>
                <a:latin typeface="Arial Black" panose="020B0A04020102020204" pitchFamily="34" charset="0"/>
              </a:rPr>
              <a:t>Источник: </a:t>
            </a:r>
          </a:p>
          <a:p>
            <a:pPr marL="45720" lvl="0" algn="l" eaLnBrk="1" fontAlgn="auto" hangingPunct="1">
              <a:spcBef>
                <a:spcPct val="20000"/>
              </a:spcBef>
              <a:spcAft>
                <a:spcPts val="300"/>
              </a:spcAft>
              <a:buClr>
                <a:srgbClr val="FA8D3D">
                  <a:lumMod val="75000"/>
                </a:srgbClr>
              </a:buClr>
              <a:buSzPct val="130000"/>
              <a:defRPr/>
            </a:pPr>
            <a:r>
              <a:rPr lang="en-US" sz="2000" dirty="0" smtClean="0">
                <a:ln w="11430"/>
                <a:solidFill>
                  <a:schemeClr val="tx1"/>
                </a:solidFill>
                <a:effectLst/>
                <a:latin typeface="Arial Black" panose="020B0A04020102020204" pitchFamily="34" charset="0"/>
              </a:rPr>
              <a:t>Interesting facts about the </a:t>
            </a:r>
            <a:r>
              <a:rPr lang="en-US" sz="2000" dirty="0" err="1" smtClean="0">
                <a:ln w="11430"/>
                <a:solidFill>
                  <a:schemeClr val="tx1"/>
                </a:solidFill>
                <a:effectLst/>
                <a:latin typeface="Arial Black" panose="020B0A04020102020204" pitchFamily="34" charset="0"/>
              </a:rPr>
              <a:t>colour</a:t>
            </a:r>
            <a:r>
              <a:rPr lang="en-US" sz="2000" dirty="0">
                <a:ln w="11430"/>
                <a:solidFill>
                  <a:schemeClr val="tx1"/>
                </a:solidFill>
                <a:effectLst/>
                <a:latin typeface="Arial Black" panose="020B0A04020102020204" pitchFamily="34" charset="0"/>
              </a:rPr>
              <a:t> blue </a:t>
            </a:r>
            <a:r>
              <a:rPr lang="en-US" sz="2000" dirty="0">
                <a:ln w="11430"/>
                <a:solidFill>
                  <a:schemeClr val="tx1"/>
                </a:solidFill>
                <a:effectLst/>
                <a:latin typeface="Arial Black" panose="020B0A04020102020204" pitchFamily="34" charset="0"/>
                <a:hlinkClick r:id="rId2"/>
              </a:rPr>
              <a:t>https://dykthings.com/interesting-facts-colour-blue</a:t>
            </a:r>
            <a:r>
              <a:rPr lang="en-US" sz="2000" dirty="0" smtClean="0">
                <a:ln w="11430"/>
                <a:solidFill>
                  <a:schemeClr val="tx1"/>
                </a:solidFill>
                <a:effectLst/>
                <a:latin typeface="Arial Black" panose="020B0A04020102020204" pitchFamily="34" charset="0"/>
                <a:hlinkClick r:id="rId2"/>
              </a:rPr>
              <a:t>/</a:t>
            </a:r>
            <a:endParaRPr lang="en-US" sz="2000" dirty="0" smtClean="0">
              <a:ln w="11430"/>
              <a:solidFill>
                <a:schemeClr val="tx1"/>
              </a:solidFill>
              <a:effectLst/>
              <a:latin typeface="Arial Black" panose="020B0A04020102020204" pitchFamily="34" charset="0"/>
            </a:endParaRPr>
          </a:p>
          <a:p>
            <a:pPr marL="45720" lvl="0" algn="l" eaLnBrk="1" fontAlgn="auto" hangingPunct="1">
              <a:spcBef>
                <a:spcPct val="20000"/>
              </a:spcBef>
              <a:spcAft>
                <a:spcPts val="300"/>
              </a:spcAft>
              <a:buClr>
                <a:srgbClr val="FA8D3D">
                  <a:lumMod val="75000"/>
                </a:srgbClr>
              </a:buClr>
              <a:buSzPct val="130000"/>
              <a:defRPr/>
            </a:pPr>
            <a:endParaRPr lang="ru-RU" sz="2000" dirty="0" smtClean="0">
              <a:ln w="11430"/>
              <a:solidFill>
                <a:schemeClr val="tx1"/>
              </a:solidFill>
              <a:effectLst/>
              <a:latin typeface="Arial Black" panose="020B0A04020102020204" pitchFamily="34" charset="0"/>
            </a:endParaRPr>
          </a:p>
          <a:p>
            <a:pPr marL="45720" lvl="0" algn="l" eaLnBrk="1" fontAlgn="auto" hangingPunct="1">
              <a:spcBef>
                <a:spcPct val="20000"/>
              </a:spcBef>
              <a:spcAft>
                <a:spcPts val="300"/>
              </a:spcAft>
              <a:buClr>
                <a:srgbClr val="FA8D3D">
                  <a:lumMod val="75000"/>
                </a:srgbClr>
              </a:buClr>
              <a:buSzPct val="130000"/>
              <a:defRPr/>
            </a:pPr>
            <a:r>
              <a:rPr lang="ru-RU" sz="2000" dirty="0" smtClean="0">
                <a:ln w="11430"/>
                <a:solidFill>
                  <a:schemeClr val="tx1"/>
                </a:solidFill>
                <a:effectLst/>
                <a:latin typeface="Arial Black" panose="020B0A04020102020204" pitchFamily="34" charset="0"/>
              </a:rPr>
              <a:t>Изображения </a:t>
            </a:r>
            <a:r>
              <a:rPr lang="ru-RU" sz="2000" dirty="0">
                <a:ln w="11430"/>
                <a:solidFill>
                  <a:schemeClr val="tx1"/>
                </a:solidFill>
                <a:effectLst/>
                <a:latin typeface="Arial Black" panose="020B0A04020102020204" pitchFamily="34" charset="0"/>
              </a:rPr>
              <a:t>взяты на сайте    </a:t>
            </a:r>
            <a:r>
              <a:rPr lang="ru-RU" sz="2000" dirty="0">
                <a:ln w="11430"/>
                <a:solidFill>
                  <a:schemeClr val="tx1"/>
                </a:solidFill>
                <a:effectLst/>
                <a:latin typeface="Arial Black" panose="020B0A04020102020204" pitchFamily="34" charset="0"/>
                <a:hlinkClick r:id="rId3"/>
              </a:rPr>
              <a:t>http://</a:t>
            </a:r>
            <a:r>
              <a:rPr lang="ru-RU" sz="2000" dirty="0" smtClean="0">
                <a:ln w="11430"/>
                <a:solidFill>
                  <a:schemeClr val="tx1"/>
                </a:solidFill>
                <a:effectLst/>
                <a:latin typeface="Arial Black" panose="020B0A04020102020204" pitchFamily="34" charset="0"/>
                <a:hlinkClick r:id="rId3"/>
              </a:rPr>
              <a:t>yandex.ru</a:t>
            </a:r>
            <a:r>
              <a:rPr lang="ru-RU" sz="2000" dirty="0" smtClean="0">
                <a:ln w="11430"/>
                <a:solidFill>
                  <a:schemeClr val="tx1"/>
                </a:solidFill>
                <a:effectLst/>
                <a:latin typeface="Arial Black" panose="020B0A04020102020204" pitchFamily="34" charset="0"/>
              </a:rPr>
              <a:t> </a:t>
            </a:r>
            <a:r>
              <a:rPr lang="ru-RU" sz="2000" dirty="0">
                <a:ln w="11430"/>
                <a:solidFill>
                  <a:schemeClr val="tx1"/>
                </a:solidFill>
                <a:effectLst/>
                <a:latin typeface="Arial Black" panose="020B0A04020102020204" pitchFamily="34" charset="0"/>
              </a:rPr>
              <a:t>	</a:t>
            </a:r>
          </a:p>
          <a:p>
            <a:pPr marL="45720" lvl="0" algn="l" eaLnBrk="1" fontAlgn="auto" hangingPunct="1">
              <a:spcBef>
                <a:spcPct val="20000"/>
              </a:spcBef>
              <a:spcAft>
                <a:spcPts val="300"/>
              </a:spcAft>
              <a:buClr>
                <a:srgbClr val="FA8D3D">
                  <a:lumMod val="75000"/>
                </a:srgbClr>
              </a:buClr>
              <a:buSzPct val="130000"/>
              <a:defRPr/>
            </a:pPr>
            <a:r>
              <a:rPr lang="ru-RU" sz="2000" dirty="0">
                <a:ln w="11430"/>
                <a:solidFill>
                  <a:schemeClr val="tx1"/>
                </a:solidFill>
                <a:effectLst/>
                <a:latin typeface="Arial Black" panose="020B0A04020102020204" pitchFamily="34" charset="0"/>
              </a:rPr>
              <a:t>Условия использования сайта </a:t>
            </a:r>
            <a:r>
              <a:rPr lang="ru-RU" sz="2000" dirty="0">
                <a:ln w="11430"/>
                <a:solidFill>
                  <a:schemeClr val="tx1"/>
                </a:solidFill>
                <a:effectLst/>
                <a:latin typeface="Arial Black" panose="020B0A04020102020204" pitchFamily="34" charset="0"/>
                <a:hlinkClick r:id="rId4"/>
              </a:rPr>
              <a:t>https://yandex.ru/legal/fotki_termsofuse</a:t>
            </a:r>
            <a:r>
              <a:rPr lang="ru-RU" sz="2000" dirty="0" smtClean="0">
                <a:ln w="11430"/>
                <a:solidFill>
                  <a:schemeClr val="tx1"/>
                </a:solidFill>
                <a:effectLst/>
                <a:latin typeface="Arial Black" panose="020B0A04020102020204" pitchFamily="34" charset="0"/>
                <a:hlinkClick r:id="rId4"/>
              </a:rPr>
              <a:t>/</a:t>
            </a:r>
            <a:r>
              <a:rPr lang="ru-RU" sz="2000" dirty="0" smtClean="0">
                <a:ln w="11430"/>
                <a:solidFill>
                  <a:schemeClr val="tx1"/>
                </a:solidFill>
                <a:effectLst/>
                <a:latin typeface="Arial Black" panose="020B0A04020102020204" pitchFamily="34" charset="0"/>
              </a:rPr>
              <a:t> </a:t>
            </a:r>
            <a:endParaRPr lang="ru-RU" sz="2000" dirty="0">
              <a:ln w="11430"/>
              <a:solidFill>
                <a:schemeClr val="tx1"/>
              </a:solidFill>
              <a:effectLst/>
              <a:latin typeface="Arial Black" panose="020B0A04020102020204" pitchFamily="34" charset="0"/>
            </a:endParaRPr>
          </a:p>
          <a:p>
            <a:pPr marL="45720" lvl="0" algn="l" eaLnBrk="1" fontAlgn="auto" hangingPunct="1">
              <a:spcBef>
                <a:spcPct val="20000"/>
              </a:spcBef>
              <a:spcAft>
                <a:spcPts val="300"/>
              </a:spcAft>
              <a:buClr>
                <a:srgbClr val="FA8D3D">
                  <a:lumMod val="75000"/>
                </a:srgbClr>
              </a:buClr>
              <a:buSzPct val="130000"/>
              <a:defRPr/>
            </a:pPr>
            <a:r>
              <a:rPr lang="ru-RU" sz="2000" dirty="0" smtClean="0">
                <a:ln w="11430"/>
                <a:solidFill>
                  <a:schemeClr val="tx1"/>
                </a:solidFill>
                <a:effectLst>
                  <a:outerShdw blurRad="50800" dist="39000" dir="5460000" algn="tl">
                    <a:srgbClr val="000000">
                      <a:alpha val="38000"/>
                    </a:srgbClr>
                  </a:outerShdw>
                </a:effectLst>
                <a:latin typeface="Arial Black" panose="020B0A04020102020204" pitchFamily="34" charset="0"/>
              </a:rPr>
              <a:t> </a:t>
            </a:r>
            <a:endParaRPr lang="ru-RU" sz="2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p:txBody>
      </p:sp>
    </p:spTree>
    <p:extLst>
      <p:ext uri="{BB962C8B-B14F-4D97-AF65-F5344CB8AC3E}">
        <p14:creationId xmlns:p14="http://schemas.microsoft.com/office/powerpoint/2010/main" val="135488418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Синий цвет1 (639x477, 277K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713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96228" y="534111"/>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lnSpc>
                <a:spcPts val="4500"/>
              </a:lnSpc>
              <a:spcBef>
                <a:spcPct val="20000"/>
              </a:spcBef>
              <a:spcAft>
                <a:spcPts val="300"/>
              </a:spcAft>
              <a:buClr>
                <a:srgbClr val="FA8D3D">
                  <a:lumMod val="75000"/>
                </a:srgbClr>
              </a:buClr>
              <a:buSzPct val="130000"/>
              <a:defRPr/>
            </a:pP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Blue is associated with air </a:t>
            </a:r>
            <a:r>
              <a:rPr lang="en-US" sz="4000" dirty="0" smtClean="0">
                <a:ln w="11430"/>
                <a:solidFill>
                  <a:schemeClr val="tx1"/>
                </a:solidFill>
                <a:effectLst>
                  <a:outerShdw blurRad="50800" dist="39000" dir="5460000" algn="tl">
                    <a:srgbClr val="000000">
                      <a:alpha val="38000"/>
                    </a:srgbClr>
                  </a:outerShdw>
                </a:effectLst>
                <a:latin typeface="Arial Black" panose="020B0A04020102020204" pitchFamily="34" charset="0"/>
              </a:rPr>
              <a:t>________ and </a:t>
            </a: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the navy.</a:t>
            </a:r>
            <a:endParaRPr lang="ru-RU"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a:p>
            <a:pPr marL="45720" lvl="0" eaLnBrk="1" fontAlgn="auto" hangingPunct="1">
              <a:lnSpc>
                <a:spcPts val="4500"/>
              </a:lnSpc>
              <a:spcBef>
                <a:spcPct val="20000"/>
              </a:spcBef>
              <a:spcAft>
                <a:spcPts val="300"/>
              </a:spcAft>
              <a:buClr>
                <a:srgbClr val="FA8D3D">
                  <a:lumMod val="75000"/>
                </a:srgbClr>
              </a:buClr>
              <a:buSzPct val="130000"/>
              <a:defRPr/>
            </a:pPr>
            <a:endPar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1835696" y="692696"/>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4000" b="1" kern="0" dirty="0">
                <a:solidFill>
                  <a:srgbClr val="FFFF00"/>
                </a:solidFill>
                <a:latin typeface="Arial Black" panose="020B0A04020102020204" pitchFamily="34" charset="0"/>
              </a:rPr>
              <a:t>mail</a:t>
            </a:r>
            <a:endParaRPr lang="en-US" sz="4400" b="1" kern="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289193312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Синий цвет22 (640x425, 189K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8" y="0"/>
            <a:ext cx="1032734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98787" y="3212976"/>
            <a:ext cx="4401205"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lnSpc>
                <a:spcPts val="4500"/>
              </a:lnSpc>
              <a:spcBef>
                <a:spcPct val="20000"/>
              </a:spcBef>
              <a:spcAft>
                <a:spcPts val="300"/>
              </a:spcAft>
              <a:buClr>
                <a:srgbClr val="FA8D3D">
                  <a:lumMod val="75000"/>
                </a:srgbClr>
              </a:buClr>
              <a:buSzPct val="130000"/>
              <a:defRPr/>
            </a:pP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In ancient Rome, blue was worn by </a:t>
            </a:r>
            <a:r>
              <a:rPr lang="en-US" sz="4000" dirty="0" smtClean="0">
                <a:ln w="11430"/>
                <a:solidFill>
                  <a:schemeClr val="tx1"/>
                </a:solidFill>
                <a:effectLst>
                  <a:outerShdw blurRad="50800" dist="39000" dir="5460000" algn="tl">
                    <a:srgbClr val="000000">
                      <a:alpha val="38000"/>
                    </a:srgbClr>
                  </a:outerShdw>
                </a:effectLst>
                <a:latin typeface="Arial Black" panose="020B0A04020102020204" pitchFamily="34" charset="0"/>
              </a:rPr>
              <a:t>the public </a:t>
            </a: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servants, which marked the</a:t>
            </a:r>
          </a:p>
          <a:p>
            <a:pPr marL="45720" lvl="0" algn="l" eaLnBrk="1" fontAlgn="auto" hangingPunct="1">
              <a:lnSpc>
                <a:spcPts val="4500"/>
              </a:lnSpc>
              <a:spcBef>
                <a:spcPct val="20000"/>
              </a:spcBef>
              <a:spcAft>
                <a:spcPts val="300"/>
              </a:spcAft>
              <a:buClr>
                <a:srgbClr val="FA8D3D">
                  <a:lumMod val="75000"/>
                </a:srgbClr>
              </a:buClr>
              <a:buSzPct val="130000"/>
              <a:defRPr/>
            </a:pP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beginning of the idea for today’s police</a:t>
            </a:r>
          </a:p>
          <a:p>
            <a:pPr marL="45720" lvl="0" algn="l" eaLnBrk="1" fontAlgn="auto" hangingPunct="1">
              <a:lnSpc>
                <a:spcPts val="4500"/>
              </a:lnSpc>
              <a:spcBef>
                <a:spcPct val="20000"/>
              </a:spcBef>
              <a:spcAft>
                <a:spcPts val="300"/>
              </a:spcAft>
              <a:buClr>
                <a:srgbClr val="FA8D3D">
                  <a:lumMod val="75000"/>
                </a:srgbClr>
              </a:buClr>
              <a:buSzPct val="130000"/>
              <a:defRPr/>
            </a:pPr>
            <a:r>
              <a:rPr lang="en-US" sz="4000" dirty="0" smtClean="0">
                <a:ln w="11430"/>
                <a:solidFill>
                  <a:schemeClr val="tx1"/>
                </a:solidFill>
                <a:effectLst>
                  <a:outerShdw blurRad="50800" dist="39000" dir="5460000" algn="tl">
                    <a:srgbClr val="000000">
                      <a:alpha val="38000"/>
                    </a:srgbClr>
                  </a:outerShdw>
                </a:effectLst>
                <a:latin typeface="Arial Black" panose="020B0A04020102020204" pitchFamily="34" charset="0"/>
              </a:rPr>
              <a:t>___________ .</a:t>
            </a:r>
            <a:endParaRPr lang="ru-RU"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a:p>
            <a:pPr marL="45720" lvl="0" algn="l" eaLnBrk="1" fontAlgn="auto" hangingPunct="1">
              <a:lnSpc>
                <a:spcPts val="4500"/>
              </a:lnSpc>
              <a:spcBef>
                <a:spcPct val="20000"/>
              </a:spcBef>
              <a:spcAft>
                <a:spcPts val="300"/>
              </a:spcAft>
              <a:buClr>
                <a:srgbClr val="FA8D3D">
                  <a:lumMod val="75000"/>
                </a:srgbClr>
              </a:buClr>
              <a:buSzPct val="130000"/>
              <a:defRPr/>
            </a:pPr>
            <a:endPar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251520" y="6029465"/>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4000" b="1" kern="0" dirty="0">
                <a:solidFill>
                  <a:srgbClr val="FFFF00"/>
                </a:solidFill>
                <a:latin typeface="Arial Black" panose="020B0A04020102020204" pitchFamily="34" charset="0"/>
              </a:rPr>
              <a:t>uniforms</a:t>
            </a:r>
            <a:endParaRPr lang="en-US" sz="4400" b="1" kern="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136550277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3720816_Sinii_cvet4 (640x480, 94K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54"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96228" y="2996952"/>
            <a:ext cx="4619788"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lnSpc>
                <a:spcPts val="4500"/>
              </a:lnSpc>
              <a:spcBef>
                <a:spcPct val="20000"/>
              </a:spcBef>
              <a:spcAft>
                <a:spcPts val="300"/>
              </a:spcAft>
              <a:buClr>
                <a:srgbClr val="FA8D3D">
                  <a:lumMod val="75000"/>
                </a:srgbClr>
              </a:buClr>
              <a:buSzPct val="130000"/>
              <a:defRPr/>
            </a:pP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The </a:t>
            </a:r>
            <a:r>
              <a:rPr lang="en-US" sz="4000" dirty="0" err="1">
                <a:ln w="11430"/>
                <a:solidFill>
                  <a:schemeClr val="tx1"/>
                </a:solidFill>
                <a:effectLst>
                  <a:outerShdw blurRad="50800" dist="39000" dir="5460000" algn="tl">
                    <a:srgbClr val="000000">
                      <a:alpha val="38000"/>
                    </a:srgbClr>
                  </a:outerShdw>
                </a:effectLst>
                <a:latin typeface="Arial Black" panose="020B0A04020102020204" pitchFamily="34" charset="0"/>
              </a:rPr>
              <a:t>colour</a:t>
            </a: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 blue has a Biblical meaning symbolizing heavenly grace. The Virgin</a:t>
            </a:r>
          </a:p>
          <a:p>
            <a:pPr marL="45720" lvl="0" algn="l" eaLnBrk="1" fontAlgn="auto" hangingPunct="1">
              <a:lnSpc>
                <a:spcPts val="4500"/>
              </a:lnSpc>
              <a:spcBef>
                <a:spcPct val="20000"/>
              </a:spcBef>
              <a:spcAft>
                <a:spcPts val="300"/>
              </a:spcAft>
              <a:buClr>
                <a:srgbClr val="FA8D3D">
                  <a:lumMod val="75000"/>
                </a:srgbClr>
              </a:buClr>
              <a:buSzPct val="130000"/>
              <a:defRPr/>
            </a:pP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Mary is often depicted wearing </a:t>
            </a:r>
            <a:r>
              <a:rPr lang="en-US" sz="4000" dirty="0" smtClean="0">
                <a:ln w="11430"/>
                <a:solidFill>
                  <a:schemeClr val="tx1"/>
                </a:solidFill>
                <a:effectLst>
                  <a:outerShdw blurRad="50800" dist="39000" dir="5460000" algn="tl">
                    <a:srgbClr val="000000">
                      <a:alpha val="38000"/>
                    </a:srgbClr>
                  </a:outerShdw>
                </a:effectLst>
                <a:latin typeface="Arial Black" panose="020B0A04020102020204" pitchFamily="34" charset="0"/>
              </a:rPr>
              <a:t>blue __________ .</a:t>
            </a:r>
            <a:endParaRPr lang="ru-RU"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a:p>
            <a:pPr marL="45720" lvl="0" algn="l" eaLnBrk="1" fontAlgn="auto" hangingPunct="1">
              <a:lnSpc>
                <a:spcPts val="4500"/>
              </a:lnSpc>
              <a:spcBef>
                <a:spcPct val="20000"/>
              </a:spcBef>
              <a:spcAft>
                <a:spcPts val="300"/>
              </a:spcAft>
              <a:buClr>
                <a:srgbClr val="FA8D3D">
                  <a:lumMod val="75000"/>
                </a:srgbClr>
              </a:buClr>
              <a:buSzPct val="130000"/>
              <a:defRPr/>
            </a:pPr>
            <a:endPar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251520" y="5805264"/>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4000" b="1" kern="0" dirty="0">
                <a:solidFill>
                  <a:srgbClr val="FFFF00"/>
                </a:solidFill>
                <a:latin typeface="Arial Black" panose="020B0A04020102020204" pitchFamily="34" charset="0"/>
              </a:rPr>
              <a:t>clothing</a:t>
            </a:r>
            <a:endParaRPr lang="en-US" sz="4400" b="1" kern="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282047119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Синий цвет4 (640x477, 274K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9" y="0"/>
            <a:ext cx="920150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96228" y="2157473"/>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lnSpc>
                <a:spcPts val="4500"/>
              </a:lnSpc>
              <a:spcBef>
                <a:spcPct val="20000"/>
              </a:spcBef>
              <a:spcAft>
                <a:spcPts val="300"/>
              </a:spcAft>
              <a:buClr>
                <a:srgbClr val="FA8D3D">
                  <a:lumMod val="75000"/>
                </a:srgbClr>
              </a:buClr>
              <a:buSzPct val="130000"/>
              <a:defRPr/>
            </a:pP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In India, blue is thought to bring bad </a:t>
            </a:r>
            <a:r>
              <a:rPr lang="en-US" sz="4000" dirty="0" smtClean="0">
                <a:ln w="11430"/>
                <a:solidFill>
                  <a:schemeClr val="tx1"/>
                </a:solidFill>
                <a:effectLst>
                  <a:outerShdw blurRad="50800" dist="39000" dir="5460000" algn="tl">
                    <a:srgbClr val="000000">
                      <a:alpha val="38000"/>
                    </a:srgbClr>
                  </a:outerShdw>
                </a:effectLst>
                <a:latin typeface="Arial Black" panose="020B0A04020102020204" pitchFamily="34" charset="0"/>
              </a:rPr>
              <a:t> _________ and </a:t>
            </a: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is associated with mourning.</a:t>
            </a:r>
            <a:endParaRPr lang="ru-RU"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a:p>
            <a:pPr marL="45720" lvl="0" eaLnBrk="1" fontAlgn="auto" hangingPunct="1">
              <a:lnSpc>
                <a:spcPts val="4500"/>
              </a:lnSpc>
              <a:spcBef>
                <a:spcPct val="20000"/>
              </a:spcBef>
              <a:spcAft>
                <a:spcPts val="300"/>
              </a:spcAft>
              <a:buClr>
                <a:srgbClr val="FA8D3D">
                  <a:lumMod val="75000"/>
                </a:srgbClr>
              </a:buClr>
              <a:buSzPct val="130000"/>
              <a:defRPr/>
            </a:pPr>
            <a:endPar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4211960" y="2089974"/>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4000" b="1" kern="0" dirty="0">
                <a:solidFill>
                  <a:srgbClr val="FFFF00"/>
                </a:solidFill>
                <a:latin typeface="Arial Black" panose="020B0A04020102020204" pitchFamily="34" charset="0"/>
              </a:rPr>
              <a:t>luck</a:t>
            </a:r>
            <a:endParaRPr lang="en-US" sz="4400" b="1" kern="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401218502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Синий цвет5 (640x357, 140K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067" y="0"/>
            <a:ext cx="122944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4707559" y="2793236"/>
            <a:ext cx="4214453"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lnSpc>
                <a:spcPct val="150000"/>
              </a:lnSpc>
              <a:spcBef>
                <a:spcPct val="20000"/>
              </a:spcBef>
              <a:spcAft>
                <a:spcPts val="300"/>
              </a:spcAft>
              <a:buClr>
                <a:srgbClr val="FA8D3D">
                  <a:lumMod val="75000"/>
                </a:srgbClr>
              </a:buClr>
              <a:buSzPct val="130000"/>
              <a:defRPr/>
            </a:pP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Blue was traditionally associated with pain </a:t>
            </a:r>
            <a:r>
              <a:rPr lang="en-US" sz="4000" dirty="0" smtClean="0">
                <a:ln w="11430"/>
                <a:solidFill>
                  <a:schemeClr val="tx1"/>
                </a:solidFill>
                <a:effectLst>
                  <a:outerShdw blurRad="50800" dist="39000" dir="5460000" algn="tl">
                    <a:srgbClr val="000000">
                      <a:alpha val="38000"/>
                    </a:srgbClr>
                  </a:outerShdw>
                </a:effectLst>
                <a:latin typeface="Arial Black" panose="020B0A04020102020204" pitchFamily="34" charset="0"/>
              </a:rPr>
              <a:t>in __________ .</a:t>
            </a:r>
            <a:endParaRPr lang="ru-RU"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a:p>
            <a:pPr marL="45720" lvl="0" algn="r" eaLnBrk="1" fontAlgn="auto" hangingPunct="1">
              <a:lnSpc>
                <a:spcPct val="150000"/>
              </a:lnSpc>
              <a:spcBef>
                <a:spcPct val="20000"/>
              </a:spcBef>
              <a:spcAft>
                <a:spcPts val="300"/>
              </a:spcAft>
              <a:buClr>
                <a:srgbClr val="FA8D3D">
                  <a:lumMod val="75000"/>
                </a:srgbClr>
              </a:buClr>
              <a:buSzPct val="130000"/>
              <a:defRPr/>
            </a:pPr>
            <a:endPar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6300192" y="4365104"/>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4000" b="1" kern="0" dirty="0">
                <a:solidFill>
                  <a:srgbClr val="FFFF00"/>
                </a:solidFill>
                <a:latin typeface="Arial Black" panose="020B0A04020102020204" pitchFamily="34" charset="0"/>
              </a:rPr>
              <a:t>China</a:t>
            </a:r>
            <a:endParaRPr lang="en-US" sz="4400" b="1" kern="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423999475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18306_10153026923053616_6917729194686950255_n (640x640, 486K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7424"/>
            <a:ext cx="9144001" cy="91440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4572000" y="2636912"/>
            <a:ext cx="4070437"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lnSpc>
                <a:spcPts val="4500"/>
              </a:lnSpc>
              <a:spcBef>
                <a:spcPct val="20000"/>
              </a:spcBef>
              <a:spcAft>
                <a:spcPts val="300"/>
              </a:spcAft>
              <a:buClr>
                <a:srgbClr val="FA8D3D">
                  <a:lumMod val="75000"/>
                </a:srgbClr>
              </a:buClr>
              <a:buSzPct val="130000"/>
              <a:defRPr/>
            </a:pP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8% of the world’s population have </a:t>
            </a:r>
            <a:r>
              <a:rPr lang="en-US" sz="4000" dirty="0" smtClean="0">
                <a:ln w="11430"/>
                <a:solidFill>
                  <a:schemeClr val="tx1"/>
                </a:solidFill>
                <a:effectLst>
                  <a:outerShdw blurRad="50800" dist="39000" dir="5460000" algn="tl">
                    <a:srgbClr val="000000">
                      <a:alpha val="38000"/>
                    </a:srgbClr>
                  </a:outerShdw>
                </a:effectLst>
                <a:latin typeface="Arial Black" panose="020B0A04020102020204" pitchFamily="34" charset="0"/>
              </a:rPr>
              <a:t>blue ________ .</a:t>
            </a:r>
            <a:endParaRPr lang="ru-RU"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a:p>
            <a:pPr marL="45720" lvl="0" algn="r" eaLnBrk="1" fontAlgn="auto" hangingPunct="1">
              <a:lnSpc>
                <a:spcPts val="4500"/>
              </a:lnSpc>
              <a:spcBef>
                <a:spcPct val="20000"/>
              </a:spcBef>
              <a:spcAft>
                <a:spcPts val="300"/>
              </a:spcAft>
              <a:buClr>
                <a:srgbClr val="FA8D3D">
                  <a:lumMod val="75000"/>
                </a:srgbClr>
              </a:buClr>
              <a:buSzPct val="130000"/>
              <a:defRPr/>
            </a:pPr>
            <a:endPar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6228184" y="3717032"/>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4000" b="1" kern="0" dirty="0">
                <a:solidFill>
                  <a:srgbClr val="FFFF00"/>
                </a:solidFill>
                <a:latin typeface="Arial Black" panose="020B0A04020102020204" pitchFamily="34" charset="0"/>
              </a:rPr>
              <a:t>eyes</a:t>
            </a:r>
            <a:endParaRPr lang="en-US" sz="4400" b="1" kern="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263289004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Синий цвет28 (640x353, 135K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02" y="0"/>
            <a:ext cx="1243376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4644008" y="3009615"/>
            <a:ext cx="428646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lnSpc>
                <a:spcPts val="4500"/>
              </a:lnSpc>
              <a:spcBef>
                <a:spcPct val="20000"/>
              </a:spcBef>
              <a:spcAft>
                <a:spcPts val="300"/>
              </a:spcAft>
              <a:buClr>
                <a:srgbClr val="FA8D3D">
                  <a:lumMod val="75000"/>
                </a:srgbClr>
              </a:buClr>
              <a:buSzPct val="130000"/>
              <a:defRPr/>
            </a:pP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In the UK, a blue ribbon can be the </a:t>
            </a:r>
            <a:r>
              <a:rPr lang="en-US" sz="4000" dirty="0" smtClean="0">
                <a:ln w="11430"/>
                <a:solidFill>
                  <a:schemeClr val="tx1"/>
                </a:solidFill>
                <a:effectLst>
                  <a:outerShdw blurRad="50800" dist="39000" dir="5460000" algn="tl">
                    <a:srgbClr val="000000">
                      <a:alpha val="38000"/>
                    </a:srgbClr>
                  </a:outerShdw>
                </a:effectLst>
                <a:latin typeface="Arial Black" panose="020B0A04020102020204" pitchFamily="34" charset="0"/>
              </a:rPr>
              <a:t>__________ of </a:t>
            </a:r>
            <a:r>
              <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rPr>
              <a:t>testicular cancer awareness.</a:t>
            </a:r>
            <a:endParaRPr lang="ru-RU"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a:p>
            <a:pPr marL="45720" lvl="0" algn="r" eaLnBrk="1" fontAlgn="auto" hangingPunct="1">
              <a:lnSpc>
                <a:spcPts val="4500"/>
              </a:lnSpc>
              <a:spcBef>
                <a:spcPct val="20000"/>
              </a:spcBef>
              <a:spcAft>
                <a:spcPts val="300"/>
              </a:spcAft>
              <a:buClr>
                <a:srgbClr val="FA8D3D">
                  <a:lumMod val="75000"/>
                </a:srgbClr>
              </a:buClr>
              <a:buSzPct val="130000"/>
              <a:defRPr/>
            </a:pPr>
            <a:endParaRPr lang="en-US" sz="4000" dirty="0">
              <a:ln w="11430"/>
              <a:solidFill>
                <a:schemeClr val="tx1"/>
              </a:solidFill>
              <a:effectLst>
                <a:outerShdw blurRad="50800" dist="39000" dir="5460000" algn="tl">
                  <a:srgbClr val="000000">
                    <a:alpha val="38000"/>
                  </a:srgbClr>
                </a:outerShdw>
              </a:effectLst>
              <a:latin typeface="Arial Black" panose="020B0A04020102020204" pitchFamily="34" charset="0"/>
            </a:endParaRPr>
          </a:p>
        </p:txBody>
      </p:sp>
      <p:sp>
        <p:nvSpPr>
          <p:cNvPr id="5" name="Rectangle 3"/>
          <p:cNvSpPr txBox="1">
            <a:spLocks noChangeArrowheads="1"/>
          </p:cNvSpPr>
          <p:nvPr/>
        </p:nvSpPr>
        <p:spPr bwMode="auto">
          <a:xfrm>
            <a:off x="5851710" y="2942116"/>
            <a:ext cx="3168352"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Clr>
                <a:srgbClr val="A50021"/>
              </a:buClr>
              <a:buNone/>
              <a:defRPr/>
            </a:pPr>
            <a:r>
              <a:rPr lang="en-US" sz="4000" b="1" kern="0" dirty="0">
                <a:solidFill>
                  <a:srgbClr val="FFFF00"/>
                </a:solidFill>
                <a:latin typeface="Arial Black" panose="020B0A04020102020204" pitchFamily="34" charset="0"/>
              </a:rPr>
              <a:t>symbol</a:t>
            </a:r>
            <a:endParaRPr lang="en-US" sz="4400" b="1" kern="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96661790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Горизонт">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189</TotalTime>
  <Words>507</Words>
  <Application>Microsoft Office PowerPoint</Application>
  <PresentationFormat>Экран (4:3)</PresentationFormat>
  <Paragraphs>71</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Горизонт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25</cp:revision>
  <dcterms:created xsi:type="dcterms:W3CDTF">2016-01-10T12:56:23Z</dcterms:created>
  <dcterms:modified xsi:type="dcterms:W3CDTF">2018-08-26T00:57:32Z</dcterms:modified>
</cp:coreProperties>
</file>