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0" r:id="rId2"/>
    <p:sldId id="258" r:id="rId3"/>
    <p:sldId id="259" r:id="rId4"/>
    <p:sldId id="260" r:id="rId5"/>
    <p:sldId id="261" r:id="rId6"/>
    <p:sldId id="262" r:id="rId7"/>
    <p:sldId id="263" r:id="rId8"/>
    <p:sldId id="264" r:id="rId9"/>
    <p:sldId id="265" r:id="rId10"/>
    <p:sldId id="267" r:id="rId11"/>
    <p:sldId id="266" r:id="rId12"/>
    <p:sldId id="268" r:id="rId13"/>
    <p:sldId id="269" r:id="rId14"/>
    <p:sldId id="276" r:id="rId15"/>
    <p:sldId id="270" r:id="rId16"/>
    <p:sldId id="275" r:id="rId17"/>
    <p:sldId id="274" r:id="rId18"/>
    <p:sldId id="277" r:id="rId19"/>
    <p:sldId id="271" r:id="rId20"/>
    <p:sldId id="281" r:id="rId21"/>
    <p:sldId id="27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varScale="1">
        <p:scale>
          <a:sx n="54" d="100"/>
          <a:sy n="54" d="100"/>
        </p:scale>
        <p:origin x="-15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15.09.2018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15.09.2018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15.09.2018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15.09.2018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15.09.2018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accent3">
                <a:lumMod val="75000"/>
              </a:schemeClr>
            </a:gs>
            <a:gs pos="99000">
              <a:schemeClr val="bg2">
                <a:tint val="100000"/>
                <a:shade val="100000"/>
                <a:alpha val="100000"/>
                <a:satMod val="150000"/>
              </a:schemeClr>
            </a:gs>
            <a:gs pos="100000">
              <a:schemeClr val="bg2">
                <a:tint val="100000"/>
                <a:shade val="65000"/>
                <a:alpha val="100000"/>
              </a:schemeClr>
            </a:gs>
          </a:gsLst>
          <a:path path="circle">
            <a:fillToRect l="50000" t="80000" r="100000" b="100000"/>
          </a:path>
          <a:tileRect/>
        </a:gra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15.09.2018</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worldatlas.com/articles/countries-with-the-highest-potato-production.html" TargetMode="External"/><Relationship Id="rId2" Type="http://schemas.openxmlformats.org/officeDocument/2006/relationships/hyperlink" Target="http://www.fao.org/potato-2008/en/kids/index.html" TargetMode="External"/><Relationship Id="rId1" Type="http://schemas.openxmlformats.org/officeDocument/2006/relationships/slideLayout" Target="../slideLayouts/slideLayout1.xml"/><Relationship Id="rId5" Type="http://schemas.openxmlformats.org/officeDocument/2006/relationships/hyperlink" Target="https://yandex.ru/legal/fotki_termsofuse/" TargetMode="External"/><Relationship Id="rId4" Type="http://schemas.openxmlformats.org/officeDocument/2006/relationships/hyperlink" Target="http://yandex.ru/"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ÐÐ°ÑÑÐ¸Ð½ÐºÐ¸ Ð¿Ð¾ Ð·Ð°Ð¿ÑÐ¾ÑÑ ÐºÐ°ÑÑÐ¾ÑÐºÐ° Ð¸Ð»Ð»ÑÑÑÑÐ°ÑÐ¸Ñ  ÐºÐ°Ðº ÑÐµÐ»Ð¾Ð²ÐµÐº"/>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6667" b="100000" l="0" r="100000"/>
                    </a14:imgEffect>
                  </a14:imgLayer>
                </a14:imgProps>
              </a:ext>
              <a:ext uri="{28A0092B-C50C-407E-A947-70E740481C1C}">
                <a14:useLocalDpi xmlns:a14="http://schemas.microsoft.com/office/drawing/2010/main" val="0"/>
              </a:ext>
            </a:extLst>
          </a:blip>
          <a:srcRect t="66169"/>
          <a:stretch/>
        </p:blipFill>
        <p:spPr bwMode="auto">
          <a:xfrm>
            <a:off x="-373799" y="4573224"/>
            <a:ext cx="10130375" cy="228477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893" y="260648"/>
            <a:ext cx="8964488" cy="1107996"/>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6600" b="1" cap="all" dirty="0" smtClean="0">
                <a:ln>
                  <a:solidFill>
                    <a:schemeClr val="bg1"/>
                  </a:solidFill>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rPr>
              <a:t>Potato  planet</a:t>
            </a:r>
            <a:endParaRPr lang="ru-RU" sz="6600" b="1" cap="all" dirty="0">
              <a:ln>
                <a:solidFill>
                  <a:schemeClr val="bg1"/>
                </a:solidFill>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endParaRPr>
          </a:p>
        </p:txBody>
      </p:sp>
      <p:sp>
        <p:nvSpPr>
          <p:cNvPr id="5" name="Прямоугольник 4"/>
          <p:cNvSpPr/>
          <p:nvPr/>
        </p:nvSpPr>
        <p:spPr>
          <a:xfrm>
            <a:off x="88275" y="3140968"/>
            <a:ext cx="8856685" cy="175432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b="1" spc="50" dirty="0">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Автор:</a:t>
            </a:r>
          </a:p>
          <a:p>
            <a:pPr algn="ctr">
              <a:defRPr/>
            </a:pPr>
            <a:r>
              <a:rPr lang="ru-RU" b="1" spc="50" dirty="0">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Ольга Михайловна </a:t>
            </a:r>
            <a:r>
              <a:rPr lang="ru-RU" b="1" spc="50" dirty="0" smtClean="0">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Степанова, учитель </a:t>
            </a:r>
            <a:r>
              <a:rPr lang="ru-RU" b="1" spc="50" dirty="0">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английского языка </a:t>
            </a:r>
          </a:p>
          <a:p>
            <a:pPr algn="ctr">
              <a:defRPr/>
            </a:pPr>
            <a:r>
              <a:rPr lang="ru-RU" b="1" spc="50" dirty="0">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МБОУ «</a:t>
            </a:r>
            <a:r>
              <a:rPr lang="ru-RU" b="1" spc="50" dirty="0" err="1">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Цивильская</a:t>
            </a:r>
            <a:r>
              <a:rPr lang="ru-RU" b="1" spc="50" dirty="0">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 СОШ</a:t>
            </a:r>
            <a:r>
              <a:rPr lang="en-US" b="1" spc="50" dirty="0">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 </a:t>
            </a:r>
            <a:r>
              <a:rPr lang="ru-RU" b="1" spc="50" dirty="0" smtClean="0">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a:t>
            </a:r>
            <a:r>
              <a:rPr lang="en-US" b="1" spc="50" dirty="0" smtClean="0">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1 </a:t>
            </a:r>
            <a:endParaRPr lang="ru-RU" b="1" spc="50" dirty="0" smtClean="0">
              <a:ln w="11430"/>
              <a:solidFill>
                <a:schemeClr val="bg1"/>
              </a:solidFill>
              <a:effectLst>
                <a:outerShdw blurRad="76200" dist="50800" dir="5400000" algn="tl" rotWithShape="0">
                  <a:srgbClr val="000000">
                    <a:alpha val="65000"/>
                  </a:srgbClr>
                </a:outerShdw>
              </a:effectLst>
              <a:latin typeface="Arial Narrow" panose="020B0606020202030204" pitchFamily="34" charset="0"/>
            </a:endParaRPr>
          </a:p>
          <a:p>
            <a:pPr algn="ctr">
              <a:defRPr/>
            </a:pPr>
            <a:r>
              <a:rPr lang="ru-RU" b="1" spc="50" dirty="0" smtClean="0">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имени Героя Советского Союза </a:t>
            </a:r>
            <a:r>
              <a:rPr lang="ru-RU" b="1" spc="50" dirty="0">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М.В. Силантьева</a:t>
            </a:r>
            <a:r>
              <a:rPr lang="ru-RU" b="1" spc="50" dirty="0" smtClean="0">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a:t>
            </a:r>
          </a:p>
          <a:p>
            <a:pPr algn="ctr">
              <a:defRPr/>
            </a:pPr>
            <a:r>
              <a:rPr lang="ru-RU" b="1" spc="50" dirty="0" smtClean="0">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города </a:t>
            </a:r>
            <a:r>
              <a:rPr lang="ru-RU" b="1" spc="50" dirty="0">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Цивильск Чувашской </a:t>
            </a:r>
            <a:r>
              <a:rPr lang="ru-RU" b="1" spc="50" dirty="0" smtClean="0">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Республики</a:t>
            </a:r>
            <a:endParaRPr lang="ru-RU" b="1" spc="50" dirty="0">
              <a:ln w="11430"/>
              <a:solidFill>
                <a:schemeClr val="bg1"/>
              </a:solidFill>
              <a:effectLst>
                <a:outerShdw blurRad="76200" dist="50800" dir="5400000" algn="tl" rotWithShape="0">
                  <a:srgbClr val="000000">
                    <a:alpha val="65000"/>
                  </a:srgbClr>
                </a:outerShdw>
              </a:effectLst>
              <a:latin typeface="Arial Narrow" panose="020B0606020202030204" pitchFamily="34" charset="0"/>
            </a:endParaRPr>
          </a:p>
          <a:p>
            <a:pPr algn="ctr">
              <a:defRPr/>
            </a:pPr>
            <a:r>
              <a:rPr lang="ru-RU" b="1" spc="50" dirty="0" smtClean="0">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201</a:t>
            </a:r>
            <a:r>
              <a:rPr lang="ru-RU" b="1" spc="50" dirty="0">
                <a:ln w="11430"/>
                <a:solidFill>
                  <a:schemeClr val="bg1"/>
                </a:solidFill>
                <a:effectLst>
                  <a:outerShdw blurRad="76200" dist="50800" dir="5400000" algn="tl" rotWithShape="0">
                    <a:srgbClr val="000000">
                      <a:alpha val="65000"/>
                    </a:srgbClr>
                  </a:outerShdw>
                </a:effectLst>
                <a:latin typeface="Arial Narrow" panose="020B0606020202030204" pitchFamily="34" charset="0"/>
              </a:rPr>
              <a:t>8</a:t>
            </a:r>
          </a:p>
        </p:txBody>
      </p:sp>
      <p:sp>
        <p:nvSpPr>
          <p:cNvPr id="6" name="Прямоугольник 5"/>
          <p:cNvSpPr/>
          <p:nvPr/>
        </p:nvSpPr>
        <p:spPr>
          <a:xfrm>
            <a:off x="5940151" y="1715238"/>
            <a:ext cx="2698057" cy="1323439"/>
          </a:xfrm>
          <a:prstGeom prst="rect">
            <a:avLst/>
          </a:prstGeom>
        </p:spPr>
        <p:txBody>
          <a:bodyPr wrap="square">
            <a:spAutoFit/>
          </a:bodyPr>
          <a:lstStyle/>
          <a:p>
            <a:pPr algn="r"/>
            <a:r>
              <a:rPr lang="ru-RU" sz="2000" dirty="0" smtClean="0">
                <a:solidFill>
                  <a:schemeClr val="bg1"/>
                </a:solidFill>
                <a:latin typeface="Arial Black" panose="020B0A04020102020204" pitchFamily="34" charset="0"/>
              </a:rPr>
              <a:t>Интерактивная викторина                        для учащихся </a:t>
            </a:r>
          </a:p>
          <a:p>
            <a:pPr algn="r"/>
            <a:r>
              <a:rPr lang="en-US" sz="2000" dirty="0" smtClean="0">
                <a:solidFill>
                  <a:schemeClr val="bg1"/>
                </a:solidFill>
                <a:latin typeface="Arial Black" panose="020B0A04020102020204" pitchFamily="34" charset="0"/>
              </a:rPr>
              <a:t>7-10</a:t>
            </a:r>
            <a:r>
              <a:rPr lang="ru-RU" sz="2000" dirty="0" smtClean="0">
                <a:solidFill>
                  <a:schemeClr val="bg1"/>
                </a:solidFill>
                <a:latin typeface="Arial Black" panose="020B0A04020102020204" pitchFamily="34" charset="0"/>
              </a:rPr>
              <a:t> </a:t>
            </a:r>
            <a:r>
              <a:rPr lang="ru-RU" sz="2000" dirty="0" smtClean="0">
                <a:solidFill>
                  <a:schemeClr val="bg1"/>
                </a:solidFill>
                <a:latin typeface="Arial Black" panose="020B0A04020102020204" pitchFamily="34" charset="0"/>
              </a:rPr>
              <a:t>классов</a:t>
            </a:r>
          </a:p>
        </p:txBody>
      </p:sp>
    </p:spTree>
    <p:extLst>
      <p:ext uri="{BB962C8B-B14F-4D97-AF65-F5344CB8AC3E}">
        <p14:creationId xmlns:p14="http://schemas.microsoft.com/office/powerpoint/2010/main" val="746659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9512" y="188640"/>
            <a:ext cx="86069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accent2">
                      <a:lumMod val="75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How do farmers grow their potatoes?</a:t>
            </a:r>
            <a:endParaRPr lang="ru-RU" sz="4000" dirty="0">
              <a:ln w="11430">
                <a:solidFill>
                  <a:schemeClr val="accent2">
                    <a:lumMod val="75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pic>
        <p:nvPicPr>
          <p:cNvPr id="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546" y="4166862"/>
            <a:ext cx="2497142" cy="2738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780" y="4154032"/>
            <a:ext cx="2093222" cy="22957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8764" y="5003948"/>
            <a:ext cx="1614033" cy="1770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6123" y="5322403"/>
            <a:ext cx="1046611" cy="11478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788" y="5589116"/>
            <a:ext cx="1257645" cy="11478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txBox="1">
            <a:spLocks noChangeArrowheads="1"/>
          </p:cNvSpPr>
          <p:nvPr/>
        </p:nvSpPr>
        <p:spPr bwMode="auto">
          <a:xfrm>
            <a:off x="67650" y="1429594"/>
            <a:ext cx="9076350"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a:ln>
                  <a:solidFill>
                    <a:schemeClr val="bg1"/>
                  </a:solidFill>
                </a:ln>
                <a:solidFill>
                  <a:srgbClr val="FF0000"/>
                </a:solidFill>
                <a:latin typeface="Arial Black" panose="020B0A04020102020204" pitchFamily="34" charset="0"/>
              </a:rPr>
              <a:t>Usually, farmers plant a small potato (known as "seed potato") where one to two sprouts (or "eyes") have formed. The new potatoes are ready to harvest when the leaves of the plant start to turn yellow and die.</a:t>
            </a:r>
            <a:endParaRPr lang="en-US" sz="3600" b="1" kern="0" dirty="0">
              <a:ln>
                <a:solidFill>
                  <a:schemeClr val="bg1"/>
                </a:solidFill>
              </a:ln>
              <a:solidFill>
                <a:srgbClr val="FF0000"/>
              </a:solidFill>
              <a:latin typeface="Arial Black" panose="020B0A04020102020204" pitchFamily="34" charset="0"/>
            </a:endParaRPr>
          </a:p>
        </p:txBody>
      </p:sp>
      <p:pic>
        <p:nvPicPr>
          <p:cNvPr id="12" name="Picture 2"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5415648"/>
            <a:ext cx="1191983" cy="13073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4489370"/>
            <a:ext cx="1440160" cy="157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8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heckerboard(across)">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100000" l="9783" r="100000"/>
                    </a14:imgEffect>
                  </a14:imgLayer>
                </a14:imgProps>
              </a:ext>
              <a:ext uri="{28A0092B-C50C-407E-A947-70E740481C1C}">
                <a14:useLocalDpi xmlns:a14="http://schemas.microsoft.com/office/drawing/2010/main" val="0"/>
              </a:ext>
            </a:extLst>
          </a:blip>
          <a:srcRect/>
          <a:stretch>
            <a:fillRect/>
          </a:stretch>
        </p:blipFill>
        <p:spPr bwMode="auto">
          <a:xfrm>
            <a:off x="4772810" y="-531439"/>
            <a:ext cx="4388884" cy="38164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837970" y="741009"/>
            <a:ext cx="5595852"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accent2">
                      <a:lumMod val="75000"/>
                    </a:schemeClr>
                  </a:solidFill>
                </a:ln>
                <a:solidFill>
                  <a:schemeClr val="bg1"/>
                </a:solidFill>
                <a:effectLst>
                  <a:outerShdw blurRad="50800" dist="39000" dir="5460000" algn="tl">
                    <a:srgbClr val="000000">
                      <a:alpha val="38000"/>
                    </a:srgbClr>
                  </a:outerShdw>
                </a:effectLst>
                <a:latin typeface="Arial Black" panose="020B0A04020102020204" pitchFamily="34" charset="0"/>
              </a:rPr>
              <a:t> How long does it take to grow a potato crop?</a:t>
            </a:r>
            <a:endParaRPr lang="ru-RU" sz="4000" dirty="0">
              <a:ln w="11430">
                <a:solidFill>
                  <a:schemeClr val="accent2">
                    <a:lumMod val="75000"/>
                  </a:schemeClr>
                </a:solidFill>
              </a:ln>
              <a:solidFill>
                <a:schemeClr val="bg1"/>
              </a:solidFill>
              <a:effectLst>
                <a:outerShdw blurRad="50800" dist="39000" dir="5460000" algn="tl">
                  <a:srgbClr val="000000">
                    <a:alpha val="38000"/>
                  </a:srgbClr>
                </a:outerShdw>
              </a:effectLst>
              <a:latin typeface="Arial Black" panose="020B0A04020102020204" pitchFamily="34" charset="0"/>
            </a:endParaRPr>
          </a:p>
        </p:txBody>
      </p:sp>
      <p:sp>
        <p:nvSpPr>
          <p:cNvPr id="7" name="Rectangle 3"/>
          <p:cNvSpPr txBox="1">
            <a:spLocks noChangeArrowheads="1"/>
          </p:cNvSpPr>
          <p:nvPr/>
        </p:nvSpPr>
        <p:spPr bwMode="auto">
          <a:xfrm>
            <a:off x="200474" y="3068960"/>
            <a:ext cx="9144671"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a:ln>
                  <a:solidFill>
                    <a:schemeClr val="bg1"/>
                  </a:solidFill>
                </a:ln>
                <a:solidFill>
                  <a:srgbClr val="FF0000"/>
                </a:solidFill>
                <a:latin typeface="Arial Black" panose="020B0A04020102020204" pitchFamily="34" charset="0"/>
              </a:rPr>
              <a:t>It depends on the local climate. In the tropics farmers can harvest potatoes within 90 days of planting. In colder places, such as Argentina, Canada and northern Europe, it takes up to 150 days.</a:t>
            </a:r>
            <a:endParaRPr lang="en-US" sz="3600" b="1" kern="0" dirty="0">
              <a:ln>
                <a:solidFill>
                  <a:schemeClr val="bg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11876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915816" y="657723"/>
            <a:ext cx="549717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lnSpc>
                <a:spcPts val="3500"/>
              </a:lnSpc>
              <a:spcBef>
                <a:spcPct val="20000"/>
              </a:spcBef>
              <a:spcAft>
                <a:spcPts val="300"/>
              </a:spcAft>
              <a:buClr>
                <a:srgbClr val="FA8D3D">
                  <a:lumMod val="75000"/>
                </a:srgbClr>
              </a:buClr>
              <a:buSzPct val="130000"/>
              <a:defRPr/>
            </a:pPr>
            <a:r>
              <a:rPr lang="en-US" sz="4000" dirty="0">
                <a:ln w="11430">
                  <a:solidFill>
                    <a:schemeClr val="accent2">
                      <a:lumMod val="60000"/>
                      <a:lumOff val="40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 Is it true that the potato can be poisonous?</a:t>
            </a:r>
            <a:r>
              <a:rPr lang="ru-RU" sz="4000" dirty="0" smtClean="0">
                <a:ln w="11430">
                  <a:solidFill>
                    <a:schemeClr val="accent2">
                      <a:lumMod val="60000"/>
                      <a:lumOff val="40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a:t>
            </a:r>
            <a:endParaRPr lang="ru-RU" sz="4000" dirty="0">
              <a:ln w="11430">
                <a:solidFill>
                  <a:schemeClr val="accent2">
                    <a:lumMod val="60000"/>
                    <a:lumOff val="40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pic>
        <p:nvPicPr>
          <p:cNvPr id="6" name="Picture 2" descr="ÐÐ°ÑÑÐ¸Ð½ÐºÐ¸ Ð¿Ð¾ Ð·Ð°Ð¿ÑÐ¾ÑÑ ÐºÐ°ÑÑÐ¾ÑÐµÐ»Ñ Ð¸Ð»Ð»ÑÑÑÑÐ°ÑÐ¸Ñ  ÐºÐ°Ðº ÑÐµÐ»Ð¾Ð²ÐµÐº"/>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7344" b="86875" l="15937" r="80625">
                        <a14:foregroundMark x1="44219" y1="57188" x2="44219" y2="59531"/>
                        <a14:foregroundMark x1="79219" y1="31719" x2="78594" y2="33750"/>
                        <a14:foregroundMark x1="65313" y1="37031" x2="66406" y2="38438"/>
                        <a14:foregroundMark x1="26406" y1="25156" x2="26719" y2="28281"/>
                        <a14:backgroundMark x1="22969" y1="18281" x2="25000" y2="20000"/>
                      </a14:backgroundRemoval>
                    </a14:imgEffect>
                  </a14:imgLayer>
                </a14:imgProps>
              </a:ext>
              <a:ext uri="{28A0092B-C50C-407E-A947-70E740481C1C}">
                <a14:useLocalDpi xmlns:a14="http://schemas.microsoft.com/office/drawing/2010/main" val="0"/>
              </a:ext>
            </a:extLst>
          </a:blip>
          <a:srcRect l="21192" t="16479" r="17655" b="13425"/>
          <a:stretch/>
        </p:blipFill>
        <p:spPr bwMode="auto">
          <a:xfrm>
            <a:off x="10798" y="1"/>
            <a:ext cx="2256946" cy="25869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179512" y="2924944"/>
            <a:ext cx="878497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a:ln>
                  <a:solidFill>
                    <a:schemeClr val="bg1"/>
                  </a:solidFill>
                </a:ln>
                <a:solidFill>
                  <a:srgbClr val="FF0000"/>
                </a:solidFill>
                <a:latin typeface="Arial Black" panose="020B0A04020102020204" pitchFamily="34" charset="0"/>
              </a:rPr>
              <a:t>Green parts of the skin and the leaves of the plant contain a toxic compound. (But poisoning from potatoes is very rare.)</a:t>
            </a:r>
          </a:p>
          <a:p>
            <a:pPr eaLnBrk="1" hangingPunct="1">
              <a:buClr>
                <a:srgbClr val="A50021"/>
              </a:buClr>
              <a:buNone/>
              <a:defRPr/>
            </a:pPr>
            <a:r>
              <a:rPr lang="en-US" b="1" kern="0" dirty="0">
                <a:ln>
                  <a:solidFill>
                    <a:schemeClr val="bg1"/>
                  </a:solidFill>
                </a:ln>
                <a:solidFill>
                  <a:srgbClr val="FF0000"/>
                </a:solidFill>
                <a:latin typeface="Arial Black" panose="020B0A04020102020204" pitchFamily="34" charset="0"/>
              </a:rPr>
              <a:t>Cutting away green areas and peeling potatoes before cooking ensures healthy eating.</a:t>
            </a:r>
            <a:endParaRPr lang="en-US" sz="3600" b="1" kern="0" dirty="0">
              <a:ln>
                <a:solidFill>
                  <a:schemeClr val="bg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395514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73" b="98918" l="154" r="100000">
                        <a14:foregroundMark x1="72769" y1="47141" x2="70000" y2="81762"/>
                      </a14:backgroundRemoval>
                    </a14:imgEffect>
                  </a14:imgLayer>
                </a14:imgProps>
              </a:ext>
              <a:ext uri="{28A0092B-C50C-407E-A947-70E740481C1C}">
                <a14:useLocalDpi xmlns:a14="http://schemas.microsoft.com/office/drawing/2010/main" val="0"/>
              </a:ext>
            </a:extLst>
          </a:blip>
          <a:srcRect/>
          <a:stretch>
            <a:fillRect/>
          </a:stretch>
        </p:blipFill>
        <p:spPr bwMode="auto">
          <a:xfrm>
            <a:off x="2051720" y="1309430"/>
            <a:ext cx="5040560" cy="50172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192088" y="1329365"/>
            <a:ext cx="859358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4500"/>
              </a:lnSpc>
              <a:spcBef>
                <a:spcPct val="20000"/>
              </a:spcBef>
              <a:spcAft>
                <a:spcPts val="300"/>
              </a:spcAft>
              <a:buClr>
                <a:srgbClr val="FA8D3D">
                  <a:lumMod val="75000"/>
                </a:srgbClr>
              </a:buClr>
              <a:buSzPct val="130000"/>
              <a:defRPr/>
            </a:pPr>
            <a:r>
              <a:rPr lang="en-US" sz="4000" dirty="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Potatoes are a rich source </a:t>
            </a:r>
            <a:endParaRPr lang="en-US" sz="4000" dirty="0" smtClean="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a:p>
            <a:pPr marL="45720" lvl="0" eaLnBrk="1" fontAlgn="auto" hangingPunct="1">
              <a:lnSpc>
                <a:spcPts val="4500"/>
              </a:lnSpc>
              <a:spcBef>
                <a:spcPct val="20000"/>
              </a:spcBef>
              <a:spcAft>
                <a:spcPts val="300"/>
              </a:spcAft>
              <a:buClr>
                <a:srgbClr val="FA8D3D">
                  <a:lumMod val="75000"/>
                </a:srgbClr>
              </a:buClr>
              <a:buSzPct val="130000"/>
              <a:defRPr/>
            </a:pPr>
            <a:r>
              <a:rPr lang="en-US" sz="4000" dirty="0" smtClean="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of _____________</a:t>
            </a:r>
            <a:endParaRPr lang="en-US" sz="4000" dirty="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7" name="Rectangle 3"/>
          <p:cNvSpPr txBox="1">
            <a:spLocks noChangeArrowheads="1"/>
          </p:cNvSpPr>
          <p:nvPr/>
        </p:nvSpPr>
        <p:spPr bwMode="auto">
          <a:xfrm>
            <a:off x="3131840" y="1946035"/>
            <a:ext cx="4680520"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b="1" kern="0" dirty="0">
                <a:solidFill>
                  <a:srgbClr val="FF0000"/>
                </a:solidFill>
                <a:latin typeface="Arial Black" panose="020B0A04020102020204" pitchFamily="34" charset="0"/>
              </a:rPr>
              <a:t>Carbohydrates</a:t>
            </a:r>
            <a:endParaRPr lang="en-US" sz="4000" b="1" kern="0" dirty="0">
              <a:solidFill>
                <a:srgbClr val="FF0000"/>
              </a:solidFill>
              <a:latin typeface="Arial Black" panose="020B0A04020102020204" pitchFamily="34" charset="0"/>
            </a:endParaRPr>
          </a:p>
        </p:txBody>
      </p:sp>
      <p:sp>
        <p:nvSpPr>
          <p:cNvPr id="2" name="TextBox 1"/>
          <p:cNvSpPr txBox="1"/>
          <p:nvPr/>
        </p:nvSpPr>
        <p:spPr>
          <a:xfrm>
            <a:off x="202994" y="201434"/>
            <a:ext cx="8594469" cy="1107996"/>
          </a:xfrm>
          <a:prstGeom prst="rect">
            <a:avLst/>
          </a:prstGeom>
          <a:noFill/>
        </p:spPr>
        <p:txBody>
          <a:bodyPr wrap="none" rtlCol="0">
            <a:spAutoFit/>
          </a:bodyPr>
          <a:lstStyle/>
          <a:p>
            <a:r>
              <a:rPr lang="en-US" sz="6600" b="1" cap="all" dirty="0" smtClean="0">
                <a:ln w="9000" cmpd="sng">
                  <a:solidFill>
                    <a:srgbClr val="00B0F0"/>
                  </a:solidFill>
                  <a:prstDash val="solid"/>
                </a:ln>
                <a:solidFill>
                  <a:schemeClr val="bg1"/>
                </a:solidFill>
                <a:effectLst>
                  <a:reflection blurRad="12700" stA="28000" endPos="45000" dist="1000" dir="5400000" sy="-100000" algn="bl" rotWithShape="0"/>
                </a:effectLst>
                <a:latin typeface="Arial Black" panose="020B0A04020102020204" pitchFamily="34" charset="0"/>
              </a:rPr>
              <a:t>Now, Mini-Quiz!!!</a:t>
            </a:r>
            <a:endParaRPr lang="ru-RU" sz="6600" b="1" cap="all" dirty="0">
              <a:ln w="9000" cmpd="sng">
                <a:solidFill>
                  <a:srgbClr val="00B0F0"/>
                </a:solidFill>
                <a:prstDash val="solid"/>
              </a:ln>
              <a:solidFill>
                <a:schemeClr val="bg1"/>
              </a:solidFill>
              <a:effectLst>
                <a:reflection blurRad="12700" stA="28000" endPos="45000" dist="10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22092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9709" y="332656"/>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4500"/>
              </a:lnSpc>
              <a:spcBef>
                <a:spcPct val="20000"/>
              </a:spcBef>
              <a:spcAft>
                <a:spcPts val="300"/>
              </a:spcAft>
              <a:buClr>
                <a:srgbClr val="FA8D3D">
                  <a:lumMod val="75000"/>
                </a:srgbClr>
              </a:buClr>
              <a:buSzPct val="130000"/>
              <a:defRPr/>
            </a:pPr>
            <a:r>
              <a:rPr lang="en-US" sz="4000" dirty="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The first potatoes were grown near a lake in which country?</a:t>
            </a:r>
            <a:endParaRPr lang="ru-RU" sz="4000" dirty="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pic>
        <p:nvPicPr>
          <p:cNvPr id="2050" name="Picture 2" descr="ÐÐ°ÑÑÐ¸Ð½ÐºÐ¸ Ð¿Ð¾ Ð·Ð°Ð¿ÑÐ¾ÑÑ potato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08045"/>
            <a:ext cx="4594101" cy="40664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3275856" y="1565201"/>
            <a:ext cx="446449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smtClean="0">
                <a:solidFill>
                  <a:srgbClr val="FF0000"/>
                </a:solidFill>
                <a:latin typeface="Arial Black" panose="020B0A04020102020204" pitchFamily="34" charset="0"/>
              </a:rPr>
              <a:t>Peru !</a:t>
            </a:r>
            <a:endParaRPr lang="en-US" sz="4400" b="1" kern="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797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5080" y="404664"/>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4500"/>
              </a:lnSpc>
              <a:spcBef>
                <a:spcPct val="20000"/>
              </a:spcBef>
              <a:spcAft>
                <a:spcPts val="300"/>
              </a:spcAft>
              <a:buClr>
                <a:srgbClr val="FA8D3D">
                  <a:lumMod val="75000"/>
                </a:srgbClr>
              </a:buClr>
              <a:buSzPct val="130000"/>
              <a:defRPr/>
            </a:pPr>
            <a:r>
              <a:rPr lang="en-US" sz="4000" dirty="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Which country grows the most potatoes?</a:t>
            </a:r>
            <a:endParaRPr lang="en-US" sz="4000" dirty="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pic>
        <p:nvPicPr>
          <p:cNvPr id="6" name="Picture 2" descr="ÐÐ°ÑÑÐ¸Ð½ÐºÐ¸ Ð¿Ð¾ Ð·Ð°Ð¿ÑÐ¾ÑÑ ÐºÐ°ÑÑÐ¾ÑÐºÐ° Ð¸Ð»Ð»ÑÑÑÑÐ°ÑÐ¸Ñ  ÐºÐ°Ðº ÑÐµÐ»Ð¾Ð²ÐµÐº"/>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62" b="91248" l="1613" r="98848">
                        <a14:foregroundMark x1="41705" y1="31442" x2="53456" y2="34198"/>
                        <a14:foregroundMark x1="54147" y1="43274" x2="49078" y2="43274"/>
                        <a14:foregroundMark x1="39862" y1="35008" x2="44240" y2="36791"/>
                      </a14:backgroundRemoval>
                    </a14:imgEffect>
                  </a14:imgLayer>
                </a14:imgProps>
              </a:ext>
              <a:ext uri="{28A0092B-C50C-407E-A947-70E740481C1C}">
                <a14:useLocalDpi xmlns:a14="http://schemas.microsoft.com/office/drawing/2010/main" val="0"/>
              </a:ext>
            </a:extLst>
          </a:blip>
          <a:srcRect/>
          <a:stretch>
            <a:fillRect/>
          </a:stretch>
        </p:blipFill>
        <p:spPr bwMode="auto">
          <a:xfrm>
            <a:off x="2923752" y="2204864"/>
            <a:ext cx="2892743" cy="41124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2929388" y="1853233"/>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smtClean="0">
                <a:solidFill>
                  <a:srgbClr val="FF0000"/>
                </a:solidFill>
                <a:latin typeface="Arial Black" panose="020B0A04020102020204" pitchFamily="34" charset="0"/>
              </a:rPr>
              <a:t>China !</a:t>
            </a:r>
            <a:endParaRPr lang="en-US" sz="4400" b="1" kern="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73889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7711" y="164895"/>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4500"/>
              </a:lnSpc>
              <a:spcBef>
                <a:spcPct val="20000"/>
              </a:spcBef>
              <a:spcAft>
                <a:spcPts val="300"/>
              </a:spcAft>
              <a:buClr>
                <a:srgbClr val="FA8D3D">
                  <a:lumMod val="75000"/>
                </a:srgbClr>
              </a:buClr>
              <a:buSzPct val="130000"/>
              <a:defRPr/>
            </a:pPr>
            <a:r>
              <a:rPr lang="en-US" sz="4000" dirty="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In the tropics, how many days does it take to grow a potato?</a:t>
            </a:r>
            <a:endParaRPr lang="en-US" sz="4000" dirty="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7" name="Rectangle 3"/>
          <p:cNvSpPr txBox="1">
            <a:spLocks noChangeArrowheads="1"/>
          </p:cNvSpPr>
          <p:nvPr/>
        </p:nvSpPr>
        <p:spPr bwMode="auto">
          <a:xfrm>
            <a:off x="2699792" y="1628800"/>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smtClean="0">
                <a:solidFill>
                  <a:srgbClr val="FF0000"/>
                </a:solidFill>
                <a:latin typeface="Arial Black" panose="020B0A04020102020204" pitchFamily="34" charset="0"/>
              </a:rPr>
              <a:t>90 days !</a:t>
            </a:r>
            <a:endParaRPr lang="en-US" sz="4400" b="1" kern="0" dirty="0">
              <a:solidFill>
                <a:srgbClr val="FF0000"/>
              </a:solidFill>
              <a:latin typeface="Arial Black" panose="020B0A04020102020204" pitchFamily="34" charset="0"/>
            </a:endParaRPr>
          </a:p>
        </p:txBody>
      </p:sp>
      <p:pic>
        <p:nvPicPr>
          <p:cNvPr id="8" name="Picture 4" descr="ÐÐ°ÑÑÐ¸Ð½ÐºÐ¸ Ð¿Ð¾ Ð·Ð°Ð¿ÑÐ¾ÑÑ ÐºÐ°ÑÑÐ¾ÑÐµÐ»Ñ Ð¸Ð»Ð»ÑÑÑÑÐ°ÑÐ¸Ñ  ÐºÐ°Ðº ÑÐµÐ»Ð¾Ð²ÐµÐº"/>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6875" b="91094" l="59688" r="99063">
                        <a14:foregroundMark x1="61406" y1="59375" x2="63438" y2="60156"/>
                        <a14:backgroundMark x1="63594" y1="39688" x2="60781" y2="44531"/>
                      </a14:backgroundRemoval>
                    </a14:imgEffect>
                  </a14:imgLayer>
                </a14:imgProps>
              </a:ext>
              <a:ext uri="{28A0092B-C50C-407E-A947-70E740481C1C}">
                <a14:useLocalDpi xmlns:a14="http://schemas.microsoft.com/office/drawing/2010/main" val="0"/>
              </a:ext>
            </a:extLst>
          </a:blip>
          <a:srcRect l="59327" t="37391" b="10109"/>
          <a:stretch/>
        </p:blipFill>
        <p:spPr bwMode="auto">
          <a:xfrm>
            <a:off x="3635896" y="2794737"/>
            <a:ext cx="2417876" cy="312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07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1520" y="980728"/>
            <a:ext cx="8496944"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4500"/>
              </a:lnSpc>
              <a:spcBef>
                <a:spcPct val="20000"/>
              </a:spcBef>
              <a:spcAft>
                <a:spcPts val="300"/>
              </a:spcAft>
              <a:buClr>
                <a:srgbClr val="FA8D3D">
                  <a:lumMod val="75000"/>
                </a:srgbClr>
              </a:buClr>
              <a:buSzPct val="130000"/>
              <a:defRPr/>
            </a:pPr>
            <a:r>
              <a:rPr lang="en-US" sz="4000" dirty="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How much potato do </a:t>
            </a:r>
            <a:r>
              <a:rPr lang="en-US" sz="4000" dirty="0" smtClean="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people in Europe </a:t>
            </a:r>
            <a:r>
              <a:rPr lang="en-US" sz="4000" dirty="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eat each </a:t>
            </a:r>
            <a:r>
              <a:rPr lang="en-US" sz="4000" dirty="0" smtClean="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year per person ?</a:t>
            </a:r>
            <a:endParaRPr lang="en-US" sz="4000" dirty="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a:p>
            <a:pPr marL="45720" lvl="0"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pic>
        <p:nvPicPr>
          <p:cNvPr id="6" name="Picture 2" descr="ÐÐ°ÑÑÐ¸Ð½ÐºÐ¸ Ð¿Ð¾ Ð·Ð°Ð¿ÑÐ¾ÑÑ ÐºÐ°ÑÑÐ¾ÑÐºÐ° Ð¸Ð»Ð»ÑÑÑÑÐ°ÑÐ¸Ñ  ÐºÐ°Ðº ÑÐµÐ»Ð¾Ð²ÐµÐº"/>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6667" b="100000" l="0" r="100000"/>
                    </a14:imgEffect>
                  </a14:imgLayer>
                </a14:imgProps>
              </a:ext>
              <a:ext uri="{28A0092B-C50C-407E-A947-70E740481C1C}">
                <a14:useLocalDpi xmlns:a14="http://schemas.microsoft.com/office/drawing/2010/main" val="0"/>
              </a:ext>
            </a:extLst>
          </a:blip>
          <a:srcRect t="66169"/>
          <a:stretch/>
        </p:blipFill>
        <p:spPr bwMode="auto">
          <a:xfrm>
            <a:off x="-373799" y="4573224"/>
            <a:ext cx="10130375" cy="22847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2771800" y="2708920"/>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smtClean="0">
                <a:solidFill>
                  <a:srgbClr val="FF0000"/>
                </a:solidFill>
                <a:latin typeface="Arial Black" panose="020B0A04020102020204" pitchFamily="34" charset="0"/>
              </a:rPr>
              <a:t>88 kg !</a:t>
            </a:r>
            <a:endParaRPr lang="en-US" sz="4400" b="1" kern="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6370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96228" y="332656"/>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4500"/>
              </a:lnSpc>
              <a:spcBef>
                <a:spcPct val="20000"/>
              </a:spcBef>
              <a:spcAft>
                <a:spcPts val="300"/>
              </a:spcAft>
              <a:buClr>
                <a:srgbClr val="FA8D3D">
                  <a:lumMod val="75000"/>
                </a:srgbClr>
              </a:buClr>
              <a:buSzPct val="130000"/>
              <a:defRPr/>
            </a:pPr>
            <a:r>
              <a:rPr lang="en-US" sz="4000" dirty="0" smtClean="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Is potato the </a:t>
            </a:r>
            <a:r>
              <a:rPr lang="en-US" sz="4000" dirty="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world's No. </a:t>
            </a:r>
            <a:r>
              <a:rPr lang="en-US" sz="4000" dirty="0" smtClean="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1 </a:t>
            </a:r>
            <a:r>
              <a:rPr lang="en-US" sz="4000" dirty="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food </a:t>
            </a:r>
            <a:r>
              <a:rPr lang="en-US" sz="4000" dirty="0" smtClean="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crop?</a:t>
            </a:r>
            <a:endParaRPr lang="en-US" sz="4000" dirty="0">
              <a:ln w="11430">
                <a:solidFill>
                  <a:srgbClr val="FFFF0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pic>
        <p:nvPicPr>
          <p:cNvPr id="8" name="Picture 2"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533" r="100000">
                        <a14:foregroundMark x1="78400" y1="10556" x2="54667" y2="21389"/>
                      </a14:backgroundRemoval>
                    </a14:imgEffect>
                  </a14:imgLayer>
                </a14:imgProps>
              </a:ext>
              <a:ext uri="{28A0092B-C50C-407E-A947-70E740481C1C}">
                <a14:useLocalDpi xmlns:a14="http://schemas.microsoft.com/office/drawing/2010/main" val="0"/>
              </a:ext>
            </a:extLst>
          </a:blip>
          <a:srcRect/>
          <a:stretch>
            <a:fillRect/>
          </a:stretch>
        </p:blipFill>
        <p:spPr bwMode="auto">
          <a:xfrm>
            <a:off x="2195736" y="2492896"/>
            <a:ext cx="3721890" cy="35730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3131840" y="1805440"/>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0000"/>
                </a:solidFill>
                <a:latin typeface="Arial Black" panose="020B0A04020102020204" pitchFamily="34" charset="0"/>
              </a:rPr>
              <a:t>No. </a:t>
            </a:r>
            <a:r>
              <a:rPr lang="en-US" sz="4000" b="1" kern="0" dirty="0" smtClean="0">
                <a:solidFill>
                  <a:srgbClr val="FF0000"/>
                </a:solidFill>
                <a:latin typeface="Arial Black" panose="020B0A04020102020204" pitchFamily="34" charset="0"/>
              </a:rPr>
              <a:t>4 ! </a:t>
            </a:r>
            <a:endParaRPr lang="en-US" sz="4400" b="1" kern="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82481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57" b="89785" l="0" r="100000">
                        <a14:foregroundMark x1="66134" y1="27599" x2="78435" y2="67742"/>
                        <a14:foregroundMark x1="52875" y1="20789" x2="54633" y2="34946"/>
                        <a14:foregroundMark x1="57827" y1="21326" x2="56709" y2="27957"/>
                        <a14:foregroundMark x1="60703" y1="28315" x2="56869" y2="32975"/>
                        <a14:foregroundMark x1="49521" y1="23118" x2="51278" y2="28315"/>
                        <a14:foregroundMark x1="92332" y1="48208" x2="92013" y2="57527"/>
                        <a14:foregroundMark x1="66134" y1="72401" x2="63738" y2="77957"/>
                        <a14:foregroundMark x1="74920" y1="72401" x2="73482" y2="78674"/>
                        <a14:foregroundMark x1="21246" y1="72760" x2="19169" y2="77957"/>
                        <a14:foregroundMark x1="29553" y1="72760" x2="28594" y2="78315"/>
                        <a14:foregroundMark x1="48083" y1="49104" x2="46006" y2="57706"/>
                        <a14:foregroundMark x1="12780" y1="20430" x2="9105" y2="34229"/>
                        <a14:foregroundMark x1="8626" y1="20430" x2="7987" y2="25627"/>
                        <a14:foregroundMark x1="25719" y1="49462" x2="30990" y2="51792"/>
                      </a14:backgroundRemoval>
                    </a14:imgEffect>
                  </a14:imgLayer>
                </a14:imgProps>
              </a:ext>
              <a:ext uri="{28A0092B-C50C-407E-A947-70E740481C1C}">
                <a14:useLocalDpi xmlns:a14="http://schemas.microsoft.com/office/drawing/2010/main" val="0"/>
              </a:ext>
            </a:extLst>
          </a:blip>
          <a:srcRect/>
          <a:stretch>
            <a:fillRect/>
          </a:stretch>
        </p:blipFill>
        <p:spPr bwMode="auto">
          <a:xfrm>
            <a:off x="1839869" y="1916832"/>
            <a:ext cx="5400600" cy="4813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123048" y="260648"/>
            <a:ext cx="8834241"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3000"/>
              </a:lnSpc>
              <a:spcBef>
                <a:spcPct val="20000"/>
              </a:spcBef>
              <a:spcAft>
                <a:spcPts val="300"/>
              </a:spcAft>
              <a:buClr>
                <a:srgbClr val="FA8D3D">
                  <a:lumMod val="75000"/>
                </a:srgbClr>
              </a:buClr>
              <a:buSzPct val="130000"/>
              <a:defRPr/>
            </a:pPr>
            <a:r>
              <a:rPr lang="en-US" sz="3200" b="0" dirty="0">
                <a:ln>
                  <a:solidFill>
                    <a:srgbClr val="FFFF00"/>
                  </a:solidFill>
                </a:ln>
                <a:solidFill>
                  <a:schemeClr val="bg1"/>
                </a:solidFill>
                <a:effectLst/>
                <a:latin typeface="Arial Black" panose="020B0A04020102020204" pitchFamily="34" charset="0"/>
              </a:rPr>
              <a:t>Where are potatoes grown today?</a:t>
            </a:r>
          </a:p>
        </p:txBody>
      </p:sp>
      <p:sp>
        <p:nvSpPr>
          <p:cNvPr id="7" name="Rectangle 3"/>
          <p:cNvSpPr txBox="1">
            <a:spLocks noChangeArrowheads="1"/>
          </p:cNvSpPr>
          <p:nvPr/>
        </p:nvSpPr>
        <p:spPr bwMode="auto">
          <a:xfrm>
            <a:off x="1187624" y="1532175"/>
            <a:ext cx="7092280"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smtClean="0">
                <a:solidFill>
                  <a:srgbClr val="FF0000"/>
                </a:solidFill>
                <a:latin typeface="Arial Black" panose="020B0A04020102020204" pitchFamily="34" charset="0"/>
              </a:rPr>
              <a:t>All around </a:t>
            </a:r>
            <a:r>
              <a:rPr lang="en-US" sz="4400" b="1" kern="0" dirty="0">
                <a:solidFill>
                  <a:srgbClr val="FF0000"/>
                </a:solidFill>
                <a:latin typeface="Arial Black" panose="020B0A04020102020204" pitchFamily="34" charset="0"/>
              </a:rPr>
              <a:t>the World ! </a:t>
            </a:r>
            <a:endParaRPr lang="en-US" sz="4400" b="1" kern="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00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716016" y="1089966"/>
            <a:ext cx="418273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lnSpc>
                <a:spcPts val="4500"/>
              </a:lnSpc>
              <a:spcBef>
                <a:spcPct val="20000"/>
              </a:spcBef>
              <a:spcAft>
                <a:spcPts val="300"/>
              </a:spcAft>
              <a:buClr>
                <a:srgbClr val="FA8D3D">
                  <a:lumMod val="75000"/>
                </a:srgbClr>
              </a:buClr>
              <a:buSzPct val="130000"/>
              <a:defRPr/>
            </a:pPr>
            <a:r>
              <a:rPr lang="en-US" sz="4000" dirty="0">
                <a:ln w="11430">
                  <a:solidFill>
                    <a:srgbClr val="00B0F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Where and when did our ancestors start growing potatoes?</a:t>
            </a:r>
            <a:endParaRPr lang="en-US" sz="4000" dirty="0">
              <a:ln w="11430">
                <a:solidFill>
                  <a:srgbClr val="00B0F0"/>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0" y="3707167"/>
            <a:ext cx="9144000" cy="703262"/>
          </a:xfrm>
          <a:prstGeom prst="rect">
            <a:avLst/>
          </a:prstGeom>
          <a:noFill/>
          <a:ln w="9525">
            <a:noFill/>
            <a:miter lim="800000"/>
            <a:headEnd/>
            <a:tailEnd/>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kern="0" dirty="0">
                <a:ln>
                  <a:solidFill>
                    <a:schemeClr val="bg1"/>
                  </a:solidFill>
                </a:ln>
                <a:solidFill>
                  <a:srgbClr val="FF0000"/>
                </a:solidFill>
                <a:effectLst/>
                <a:latin typeface="Arial Black" panose="020B0A04020102020204" pitchFamily="34" charset="0"/>
              </a:rPr>
              <a:t>Scientists think the first potatoes were cultivated about 8 000 years ago by communities of hunters and gatherers near Lake Titicaca - high in the Andes mountains, on the border between Peru and Bolivia.</a:t>
            </a:r>
            <a:endParaRPr lang="en-US" sz="3600" kern="0" dirty="0">
              <a:ln>
                <a:solidFill>
                  <a:schemeClr val="bg1"/>
                </a:solidFill>
              </a:ln>
              <a:solidFill>
                <a:srgbClr val="FF0000"/>
              </a:solidFill>
              <a:effectLst/>
              <a:latin typeface="Arial Black" panose="020B0A04020102020204" pitchFamily="34" charset="0"/>
            </a:endParaRPr>
          </a:p>
        </p:txBody>
      </p:sp>
      <p:pic>
        <p:nvPicPr>
          <p:cNvPr id="6" name="Picture 2" descr="ÐÐ°ÑÑÐ¸Ð½ÐºÐ¸ Ð¿Ð¾ Ð·Ð°Ð¿ÑÐ¾ÑÑ ÐºÐ°ÑÑÐ¾ÑÐµÐ»Ñ Ð¸Ð»Ð»ÑÑÑÑÐ°ÑÐ¸Ñ  ÐºÐ°Ðº ÑÐµÐ»Ð¾Ð²ÐµÐº"/>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742" b="100000" l="2615" r="100000">
                        <a14:foregroundMark x1="62462" y1="46129" x2="50615" y2="50323"/>
                      </a14:backgroundRemoval>
                    </a14:imgEffect>
                  </a14:imgLayer>
                </a14:imgProps>
              </a:ext>
              <a:ext uri="{28A0092B-C50C-407E-A947-70E740481C1C}">
                <a14:useLocalDpi xmlns:a14="http://schemas.microsoft.com/office/drawing/2010/main" val="0"/>
              </a:ext>
            </a:extLst>
          </a:blip>
          <a:srcRect/>
          <a:stretch>
            <a:fillRect/>
          </a:stretch>
        </p:blipFill>
        <p:spPr bwMode="auto">
          <a:xfrm>
            <a:off x="-171473" y="-257488"/>
            <a:ext cx="4158356" cy="396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93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59" y="5908155"/>
            <a:ext cx="8250977" cy="923330"/>
          </a:xfrm>
          <a:prstGeom prst="rect">
            <a:avLst/>
          </a:prstGeom>
        </p:spPr>
        <p:txBody>
          <a:bodyPr wrap="none">
            <a:spAutoFit/>
          </a:bodyPr>
          <a:lstStyle/>
          <a:p>
            <a:r>
              <a:rPr lang="en-US" sz="5400" dirty="0" smtClean="0">
                <a:ln>
                  <a:solidFill>
                    <a:schemeClr val="accent3">
                      <a:lumMod val="60000"/>
                      <a:lumOff val="40000"/>
                    </a:schemeClr>
                  </a:solidFill>
                </a:ln>
                <a:solidFill>
                  <a:schemeClr val="bg1"/>
                </a:solidFill>
                <a:latin typeface="Ravie" panose="04040805050809020602" pitchFamily="82" charset="0"/>
              </a:rPr>
              <a:t>To be continued…</a:t>
            </a:r>
            <a:endParaRPr lang="ru-RU" sz="5400" dirty="0">
              <a:ln>
                <a:solidFill>
                  <a:schemeClr val="accent3">
                    <a:lumMod val="60000"/>
                    <a:lumOff val="40000"/>
                  </a:schemeClr>
                </a:solidFill>
              </a:ln>
              <a:solidFill>
                <a:schemeClr val="bg1"/>
              </a:solidFill>
              <a:latin typeface="Arial Black" panose="020B0A04020102020204" pitchFamily="34" charset="0"/>
            </a:endParaRPr>
          </a:p>
        </p:txBody>
      </p:sp>
      <p:pic>
        <p:nvPicPr>
          <p:cNvPr id="3074" name="Picture 2" descr="ÐÐ°ÑÑÐ¸Ð½ÐºÐ¸ Ð¿Ð¾ Ð·Ð°Ð¿ÑÐ¾ÑÑ you are winner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22115" y="155250"/>
            <a:ext cx="3477842" cy="23762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11558" y="2484268"/>
            <a:ext cx="8098955" cy="3416320"/>
          </a:xfrm>
          <a:prstGeom prst="rect">
            <a:avLst/>
          </a:prstGeom>
        </p:spPr>
        <p:txBody>
          <a:bodyPr wrap="square">
            <a:spAutoFit/>
          </a:bodyPr>
          <a:lstStyle/>
          <a:p>
            <a:pPr algn="ctr"/>
            <a:r>
              <a:rPr lang="en-US" sz="7200" dirty="0" smtClean="0">
                <a:ln>
                  <a:solidFill>
                    <a:schemeClr val="bg1"/>
                  </a:solidFill>
                </a:ln>
                <a:solidFill>
                  <a:srgbClr val="002060"/>
                </a:solidFill>
                <a:latin typeface="Ravie" panose="04040805050809020602" pitchFamily="82" charset="0"/>
              </a:rPr>
              <a:t>Let Potatoes Inspire You!</a:t>
            </a:r>
            <a:endParaRPr lang="ru-RU" sz="7200" dirty="0">
              <a:ln>
                <a:solidFill>
                  <a:schemeClr val="bg1"/>
                </a:solidFill>
              </a:ln>
              <a:solidFill>
                <a:srgbClr val="002060"/>
              </a:solidFill>
              <a:latin typeface="Arial Black" panose="020B0A04020102020204" pitchFamily="34" charset="0"/>
            </a:endParaRPr>
          </a:p>
        </p:txBody>
      </p:sp>
    </p:spTree>
    <p:extLst>
      <p:ext uri="{BB962C8B-B14F-4D97-AF65-F5344CB8AC3E}">
        <p14:creationId xmlns:p14="http://schemas.microsoft.com/office/powerpoint/2010/main" val="1870313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42911" y="1484784"/>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ru-RU" sz="2000" dirty="0" smtClean="0">
                <a:ln w="11430"/>
                <a:solidFill>
                  <a:schemeClr val="tx1"/>
                </a:solidFill>
                <a:effectLst/>
                <a:latin typeface="Arial Black" panose="020B0A04020102020204" pitchFamily="34" charset="0"/>
              </a:rPr>
              <a:t>Источник: </a:t>
            </a:r>
          </a:p>
          <a:p>
            <a:pPr marL="45720" lvl="0" algn="l" eaLnBrk="1" fontAlgn="auto" hangingPunct="1">
              <a:spcBef>
                <a:spcPct val="20000"/>
              </a:spcBef>
              <a:spcAft>
                <a:spcPts val="300"/>
              </a:spcAft>
              <a:buClr>
                <a:srgbClr val="FA8D3D">
                  <a:lumMod val="75000"/>
                </a:srgbClr>
              </a:buClr>
              <a:buSzPct val="130000"/>
              <a:defRPr/>
            </a:pPr>
            <a:r>
              <a:rPr lang="en-US" sz="2000" dirty="0">
                <a:ln w="11430"/>
                <a:solidFill>
                  <a:schemeClr val="tx1"/>
                </a:solidFill>
                <a:effectLst/>
                <a:latin typeface="Arial Black" panose="020B0A04020102020204" pitchFamily="34" charset="0"/>
              </a:rPr>
              <a:t>Potato facts </a:t>
            </a:r>
            <a:r>
              <a:rPr lang="en-US" sz="2000" dirty="0">
                <a:ln w="11430"/>
                <a:solidFill>
                  <a:schemeClr val="tx1"/>
                </a:solidFill>
                <a:effectLst/>
                <a:latin typeface="Arial Black" panose="020B0A04020102020204" pitchFamily="34" charset="0"/>
                <a:hlinkClick r:id="rId2"/>
              </a:rPr>
              <a:t>http://</a:t>
            </a:r>
            <a:r>
              <a:rPr lang="en-US" sz="2000" dirty="0" smtClean="0">
                <a:ln w="11430"/>
                <a:solidFill>
                  <a:schemeClr val="tx1"/>
                </a:solidFill>
                <a:effectLst/>
                <a:latin typeface="Arial Black" panose="020B0A04020102020204" pitchFamily="34" charset="0"/>
                <a:hlinkClick r:id="rId2"/>
              </a:rPr>
              <a:t>www.fao.org/potato-2008/en/kids/index.html</a:t>
            </a:r>
            <a:endParaRPr lang="en-US" sz="2000" dirty="0" smtClean="0">
              <a:ln w="11430"/>
              <a:solidFill>
                <a:schemeClr val="tx1"/>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en-US" sz="2000" dirty="0">
                <a:ln w="11430"/>
                <a:solidFill>
                  <a:schemeClr val="tx1"/>
                </a:solidFill>
                <a:effectLst/>
                <a:latin typeface="Arial Black" panose="020B0A04020102020204" pitchFamily="34" charset="0"/>
              </a:rPr>
              <a:t>Where Are The Most Potatoes Grown? </a:t>
            </a:r>
            <a:r>
              <a:rPr lang="en-US" sz="2000" dirty="0">
                <a:ln w="11430"/>
                <a:solidFill>
                  <a:schemeClr val="tx1"/>
                </a:solidFill>
                <a:effectLst/>
                <a:latin typeface="Arial Black" panose="020B0A04020102020204" pitchFamily="34" charset="0"/>
                <a:hlinkClick r:id="rId3"/>
              </a:rPr>
              <a:t>https://</a:t>
            </a:r>
            <a:r>
              <a:rPr lang="en-US" sz="2000" dirty="0" smtClean="0">
                <a:ln w="11430"/>
                <a:solidFill>
                  <a:schemeClr val="tx1"/>
                </a:solidFill>
                <a:effectLst/>
                <a:latin typeface="Arial Black" panose="020B0A04020102020204" pitchFamily="34" charset="0"/>
                <a:hlinkClick r:id="rId3"/>
              </a:rPr>
              <a:t>www.worldatlas.com/articles/countries-with-the-highest-potato-production.html</a:t>
            </a:r>
            <a:r>
              <a:rPr lang="en-US" sz="2000" dirty="0" smtClean="0">
                <a:ln w="11430"/>
                <a:solidFill>
                  <a:schemeClr val="tx1"/>
                </a:solidFill>
                <a:effectLst/>
                <a:latin typeface="Arial Black" panose="020B0A04020102020204" pitchFamily="34" charset="0"/>
              </a:rPr>
              <a:t>  </a:t>
            </a:r>
            <a:endParaRPr lang="en-US" sz="2000" dirty="0">
              <a:ln w="11430"/>
              <a:solidFill>
                <a:schemeClr val="tx1"/>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ru-RU" sz="2000" dirty="0" smtClean="0">
                <a:ln w="11430"/>
                <a:solidFill>
                  <a:schemeClr val="tx1"/>
                </a:solidFill>
                <a:effectLst/>
                <a:latin typeface="Arial Black" panose="020B0A04020102020204" pitchFamily="34" charset="0"/>
              </a:rPr>
              <a:t>Изображения </a:t>
            </a:r>
            <a:r>
              <a:rPr lang="ru-RU" sz="2000" dirty="0">
                <a:ln w="11430"/>
                <a:solidFill>
                  <a:schemeClr val="tx1"/>
                </a:solidFill>
                <a:effectLst/>
                <a:latin typeface="Arial Black" panose="020B0A04020102020204" pitchFamily="34" charset="0"/>
              </a:rPr>
              <a:t>взяты на сайте    </a:t>
            </a:r>
            <a:r>
              <a:rPr lang="ru-RU" sz="2000" dirty="0">
                <a:ln w="11430"/>
                <a:solidFill>
                  <a:schemeClr val="tx1"/>
                </a:solidFill>
                <a:effectLst/>
                <a:latin typeface="Arial Black" panose="020B0A04020102020204" pitchFamily="34" charset="0"/>
                <a:hlinkClick r:id="rId4"/>
              </a:rPr>
              <a:t>http://</a:t>
            </a:r>
            <a:r>
              <a:rPr lang="ru-RU" sz="2000" dirty="0" smtClean="0">
                <a:ln w="11430"/>
                <a:solidFill>
                  <a:schemeClr val="tx1"/>
                </a:solidFill>
                <a:effectLst/>
                <a:latin typeface="Arial Black" panose="020B0A04020102020204" pitchFamily="34" charset="0"/>
                <a:hlinkClick r:id="rId4"/>
              </a:rPr>
              <a:t>yandex.ru</a:t>
            </a:r>
            <a:r>
              <a:rPr lang="ru-RU" sz="2000" dirty="0" smtClean="0">
                <a:ln w="11430"/>
                <a:solidFill>
                  <a:schemeClr val="tx1"/>
                </a:solidFill>
                <a:effectLst/>
                <a:latin typeface="Arial Black" panose="020B0A04020102020204" pitchFamily="34" charset="0"/>
              </a:rPr>
              <a:t> </a:t>
            </a:r>
            <a:r>
              <a:rPr lang="ru-RU" sz="2000" dirty="0">
                <a:ln w="11430"/>
                <a:solidFill>
                  <a:schemeClr val="tx1"/>
                </a:solidFill>
                <a:effectLst/>
                <a:latin typeface="Arial Black" panose="020B0A04020102020204" pitchFamily="34" charset="0"/>
              </a:rPr>
              <a:t>	</a:t>
            </a:r>
          </a:p>
          <a:p>
            <a:pPr marL="45720" lvl="0" algn="l" eaLnBrk="1" fontAlgn="auto" hangingPunct="1">
              <a:spcBef>
                <a:spcPct val="20000"/>
              </a:spcBef>
              <a:spcAft>
                <a:spcPts val="300"/>
              </a:spcAft>
              <a:buClr>
                <a:srgbClr val="FA8D3D">
                  <a:lumMod val="75000"/>
                </a:srgbClr>
              </a:buClr>
              <a:buSzPct val="130000"/>
              <a:defRPr/>
            </a:pPr>
            <a:r>
              <a:rPr lang="ru-RU" sz="2000" dirty="0">
                <a:ln w="11430"/>
                <a:solidFill>
                  <a:schemeClr val="tx1"/>
                </a:solidFill>
                <a:effectLst/>
                <a:latin typeface="Arial Black" panose="020B0A04020102020204" pitchFamily="34" charset="0"/>
              </a:rPr>
              <a:t>Условия использования сайта </a:t>
            </a:r>
            <a:r>
              <a:rPr lang="ru-RU" sz="2000" dirty="0">
                <a:ln w="11430"/>
                <a:solidFill>
                  <a:schemeClr val="tx1"/>
                </a:solidFill>
                <a:effectLst/>
                <a:latin typeface="Arial Black" panose="020B0A04020102020204" pitchFamily="34" charset="0"/>
                <a:hlinkClick r:id="rId5"/>
              </a:rPr>
              <a:t>https://yandex.ru/legal/fotki_termsofuse</a:t>
            </a:r>
            <a:r>
              <a:rPr lang="ru-RU" sz="2000" dirty="0" smtClean="0">
                <a:ln w="11430"/>
                <a:solidFill>
                  <a:schemeClr val="tx1"/>
                </a:solidFill>
                <a:effectLst/>
                <a:latin typeface="Arial Black" panose="020B0A04020102020204" pitchFamily="34" charset="0"/>
                <a:hlinkClick r:id="rId5"/>
              </a:rPr>
              <a:t>/</a:t>
            </a:r>
            <a:r>
              <a:rPr lang="ru-RU" sz="2000" dirty="0" smtClean="0">
                <a:ln w="11430"/>
                <a:solidFill>
                  <a:schemeClr val="tx1"/>
                </a:solidFill>
                <a:effectLst/>
                <a:latin typeface="Arial Black" panose="020B0A04020102020204" pitchFamily="34" charset="0"/>
              </a:rPr>
              <a:t> </a:t>
            </a:r>
            <a:endParaRPr lang="ru-RU" sz="2000" dirty="0">
              <a:ln w="11430"/>
              <a:solidFill>
                <a:schemeClr val="tx1"/>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ru-RU" sz="2000" dirty="0" smtClean="0">
                <a:ln w="11430"/>
                <a:solidFill>
                  <a:srgbClr val="0000FF"/>
                </a:solidFill>
                <a:effectLst>
                  <a:outerShdw blurRad="50800" dist="39000" dir="5460000" algn="tl">
                    <a:srgbClr val="000000">
                      <a:alpha val="38000"/>
                    </a:srgbClr>
                  </a:outerShdw>
                </a:effectLst>
                <a:latin typeface="Arial Black" panose="020B0A04020102020204" pitchFamily="34" charset="0"/>
              </a:rPr>
              <a:t> </a:t>
            </a:r>
            <a:endParaRPr lang="ru-RU" sz="2000" dirty="0">
              <a:ln w="11430"/>
              <a:solidFill>
                <a:srgbClr val="0000FF"/>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135488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3528" y="696046"/>
            <a:ext cx="5276317"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2">
                      <a:lumMod val="75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When was the potato introduced to the rest of the world?</a:t>
            </a:r>
            <a:endParaRPr lang="en-US" sz="4000" dirty="0">
              <a:ln w="11430">
                <a:solidFill>
                  <a:schemeClr val="tx2">
                    <a:lumMod val="75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pic>
        <p:nvPicPr>
          <p:cNvPr id="6" name="Picture 2" descr="http://ped-kopilka.ru/upload/blogs2/2017/5/1_27d17823abf4cbf567aeeba3ed8f5c90.jpg.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32" b="100000" l="639" r="100000"/>
                    </a14:imgEffect>
                  </a14:imgLayer>
                </a14:imgProps>
              </a:ext>
              <a:ext uri="{28A0092B-C50C-407E-A947-70E740481C1C}">
                <a14:useLocalDpi xmlns:a14="http://schemas.microsoft.com/office/drawing/2010/main" val="0"/>
              </a:ext>
            </a:extLst>
          </a:blip>
          <a:srcRect/>
          <a:stretch>
            <a:fillRect/>
          </a:stretch>
        </p:blipFill>
        <p:spPr bwMode="auto">
          <a:xfrm>
            <a:off x="5111552" y="151039"/>
            <a:ext cx="4032448" cy="36330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285238" y="3622502"/>
            <a:ext cx="8843954" cy="703262"/>
          </a:xfrm>
          <a:prstGeom prst="rect">
            <a:avLst/>
          </a:prstGeom>
          <a:noFill/>
          <a:ln w="9525">
            <a:noFill/>
            <a:miter lim="800000"/>
            <a:headEnd/>
            <a:tailEnd/>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kern="0" dirty="0">
                <a:ln>
                  <a:solidFill>
                    <a:schemeClr val="bg1"/>
                  </a:solidFill>
                </a:ln>
                <a:solidFill>
                  <a:srgbClr val="FF0000"/>
                </a:solidFill>
                <a:effectLst/>
                <a:latin typeface="Arial Black" panose="020B0A04020102020204" pitchFamily="34" charset="0"/>
              </a:rPr>
              <a:t>In 1532 the Spaniards invaded Peru in search of gold. But the real treasure they took back to Europe was the potato.</a:t>
            </a:r>
            <a:endParaRPr lang="en-US" sz="4400" kern="0" dirty="0">
              <a:ln>
                <a:solidFill>
                  <a:schemeClr val="bg1"/>
                </a:solidFill>
              </a:ln>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82047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716016" y="476672"/>
            <a:ext cx="4195417"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2">
                      <a:lumMod val="75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Where are potatoes grown today?</a:t>
            </a:r>
            <a:endParaRPr lang="en-US" sz="4000" dirty="0">
              <a:ln w="11430">
                <a:solidFill>
                  <a:schemeClr val="tx2">
                    <a:lumMod val="75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pic>
        <p:nvPicPr>
          <p:cNvPr id="6"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4315" y1="24365" x2="83756" y2="44162"/>
                        <a14:foregroundMark x1="91878" y1="24873" x2="83756" y2="49746"/>
                        <a14:foregroundMark x1="90355" y1="19797" x2="87310" y2="49746"/>
                        <a14:foregroundMark x1="93909" y1="32487" x2="94416" y2="37056"/>
                        <a14:foregroundMark x1="20305" y1="63959" x2="19797" y2="74112"/>
                        <a14:foregroundMark x1="13706" y1="73604" x2="35533" y2="74619"/>
                        <a14:foregroundMark x1="11168" y1="76142" x2="23858" y2="80711"/>
                        <a14:foregroundMark x1="38579" y1="95939" x2="61929" y2="89340"/>
                        <a14:foregroundMark x1="35025" y1="90355" x2="54822" y2="86294"/>
                        <a14:foregroundMark x1="55330" y1="84264" x2="55330" y2="84264"/>
                        <a14:foregroundMark x1="53807" y1="92893" x2="64975" y2="93401"/>
                      </a14:backgroundRemoval>
                    </a14:imgEffect>
                  </a14:imgLayer>
                </a14:imgProps>
              </a:ext>
              <a:ext uri="{28A0092B-C50C-407E-A947-70E740481C1C}">
                <a14:useLocalDpi xmlns:a14="http://schemas.microsoft.com/office/drawing/2010/main" val="0"/>
              </a:ext>
            </a:extLst>
          </a:blip>
          <a:srcRect/>
          <a:stretch>
            <a:fillRect/>
          </a:stretch>
        </p:blipFill>
        <p:spPr bwMode="auto">
          <a:xfrm>
            <a:off x="251520" y="72430"/>
            <a:ext cx="3339752" cy="333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bwMode="auto">
          <a:xfrm>
            <a:off x="-232567" y="2692225"/>
            <a:ext cx="9144000" cy="703262"/>
          </a:xfrm>
          <a:prstGeom prst="rect">
            <a:avLst/>
          </a:prstGeom>
          <a:noFill/>
          <a:ln w="9525">
            <a:noFill/>
            <a:miter lim="800000"/>
            <a:headEnd/>
            <a:tailEnd/>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kern="0" dirty="0">
                <a:ln>
                  <a:solidFill>
                    <a:schemeClr val="bg1"/>
                  </a:solidFill>
                </a:ln>
                <a:solidFill>
                  <a:srgbClr val="FF0000"/>
                </a:solidFill>
                <a:effectLst/>
                <a:latin typeface="Arial Black" panose="020B0A04020102020204" pitchFamily="34" charset="0"/>
              </a:rPr>
              <a:t>All around the world!</a:t>
            </a:r>
          </a:p>
          <a:p>
            <a:pPr algn="r" eaLnBrk="1" hangingPunct="1">
              <a:buClr>
                <a:srgbClr val="A50021"/>
              </a:buClr>
              <a:buNone/>
              <a:defRPr/>
            </a:pPr>
            <a:r>
              <a:rPr lang="en-US" kern="0" dirty="0">
                <a:ln>
                  <a:solidFill>
                    <a:schemeClr val="bg1"/>
                  </a:solidFill>
                </a:ln>
                <a:solidFill>
                  <a:srgbClr val="FF0000"/>
                </a:solidFill>
                <a:effectLst/>
                <a:latin typeface="Arial Black" panose="020B0A04020102020204" pitchFamily="34" charset="0"/>
              </a:rPr>
              <a:t>Potato farming has spread from the Andes to more than 100 countries. You will find potatoes being grown on China's Yunnan plateau, the subtropical lowlands of India, the steppes of Ukraine, in the highlands of Rwanda, and as far north as Finland.</a:t>
            </a:r>
            <a:endParaRPr lang="en-US" sz="3600" kern="0" dirty="0">
              <a:ln>
                <a:solidFill>
                  <a:schemeClr val="bg1"/>
                </a:solidFill>
              </a:ln>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401218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3568" y="692696"/>
            <a:ext cx="3971716"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2">
                      <a:lumMod val="90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Are potatoes an important food crop?</a:t>
            </a:r>
            <a:endParaRPr lang="ru-RU" sz="4000" dirty="0">
              <a:ln w="11430">
                <a:solidFill>
                  <a:schemeClr val="tx2">
                    <a:lumMod val="90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220072" y="188640"/>
            <a:ext cx="2982706" cy="417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bwMode="auto">
          <a:xfrm>
            <a:off x="167825" y="4725144"/>
            <a:ext cx="8508631" cy="703262"/>
          </a:xfrm>
          <a:prstGeom prst="rect">
            <a:avLst/>
          </a:prstGeom>
          <a:noFill/>
          <a:ln w="9525">
            <a:noFill/>
            <a:miter lim="800000"/>
            <a:headEnd/>
            <a:tailEnd/>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3600" kern="0" dirty="0">
                <a:ln>
                  <a:solidFill>
                    <a:schemeClr val="bg1"/>
                  </a:solidFill>
                </a:ln>
                <a:solidFill>
                  <a:srgbClr val="FF0000"/>
                </a:solidFill>
                <a:effectLst/>
                <a:latin typeface="Arial Black" panose="020B0A04020102020204" pitchFamily="34" charset="0"/>
              </a:rPr>
              <a:t>Yes! Potato is the world's No. 4 food crop</a:t>
            </a:r>
            <a:r>
              <a:rPr lang="en-US" sz="3600" kern="0" dirty="0" smtClean="0">
                <a:ln>
                  <a:solidFill>
                    <a:schemeClr val="bg1"/>
                  </a:solidFill>
                </a:ln>
                <a:solidFill>
                  <a:srgbClr val="FF0000"/>
                </a:solidFill>
                <a:effectLst/>
                <a:latin typeface="Arial Black" panose="020B0A04020102020204" pitchFamily="34" charset="0"/>
              </a:rPr>
              <a:t>, after </a:t>
            </a:r>
            <a:r>
              <a:rPr lang="en-US" sz="3600" kern="0" dirty="0">
                <a:ln>
                  <a:solidFill>
                    <a:schemeClr val="bg1"/>
                  </a:solidFill>
                </a:ln>
                <a:solidFill>
                  <a:srgbClr val="FF0000"/>
                </a:solidFill>
                <a:effectLst/>
                <a:latin typeface="Arial Black" panose="020B0A04020102020204" pitchFamily="34" charset="0"/>
              </a:rPr>
              <a:t>maize, wheat and rice.</a:t>
            </a:r>
            <a:endParaRPr lang="en-US" sz="4000" kern="0" dirty="0">
              <a:ln>
                <a:solidFill>
                  <a:schemeClr val="bg1"/>
                </a:solidFill>
              </a:ln>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423999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06661" y="764704"/>
            <a:ext cx="4479522"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4000" dirty="0">
                <a:ln w="11430">
                  <a:solidFill>
                    <a:schemeClr val="tx2">
                      <a:lumMod val="90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 Why are potatoes such a popular food?</a:t>
            </a:r>
            <a:endParaRPr lang="ru-RU" sz="4000" dirty="0">
              <a:ln w="11430">
                <a:solidFill>
                  <a:schemeClr val="tx2">
                    <a:lumMod val="90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pic>
        <p:nvPicPr>
          <p:cNvPr id="6" name="Picture 2" descr="ÐÐ°ÑÑÐ¸Ð½ÐºÐ¸ Ð¿Ð¾ Ð·Ð°Ð¿ÑÐ¾ÑÑ ÐºÐ°ÑÑÐ¾ÑÐµÐ»Ñ Ð¸Ð»Ð»ÑÑÑÑÐ°ÑÐ¸Ñ  ÐºÐ°Ðº ÑÐµÐ»Ð¾Ð²ÐµÐº"/>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1572" y1="7714" x2="78774" y2="15000"/>
                        <a14:foregroundMark x1="78774" y1="15000" x2="78774" y2="15000"/>
                        <a14:foregroundMark x1="57862" y1="18000" x2="70283" y2="18714"/>
                        <a14:foregroundMark x1="9119" y1="48714" x2="34748" y2="57000"/>
                        <a14:foregroundMark x1="3931" y1="45714" x2="6132" y2="45714"/>
                        <a14:foregroundMark x1="52358" y1="41000" x2="76572" y2="41000"/>
                        <a14:foregroundMark x1="92296" y1="60000" x2="89780" y2="65714"/>
                        <a14:foregroundMark x1="45755" y1="95571" x2="70283" y2="92571"/>
                        <a14:foregroundMark x1="57075" y1="89286" x2="65252"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5220072" y="253014"/>
            <a:ext cx="3240360" cy="35664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314183" y="3573016"/>
            <a:ext cx="9144000"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a:ln>
                  <a:solidFill>
                    <a:schemeClr val="bg1"/>
                  </a:solidFill>
                </a:ln>
                <a:solidFill>
                  <a:srgbClr val="FF0000"/>
                </a:solidFill>
                <a:latin typeface="Arial Black" panose="020B0A04020102020204" pitchFamily="34" charset="0"/>
              </a:rPr>
              <a:t>Because potatoes are rich in carbohydrates, which makes them a good source of energy. They are have high content of vitamin C and potassium, and protein that is well matched to human needs. </a:t>
            </a:r>
            <a:endParaRPr lang="en-US" sz="3600" b="1" kern="0" dirty="0">
              <a:ln>
                <a:solidFill>
                  <a:schemeClr val="bg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263289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915816" y="404664"/>
            <a:ext cx="5976664"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lnSpc>
                <a:spcPts val="4500"/>
              </a:lnSpc>
              <a:spcBef>
                <a:spcPct val="20000"/>
              </a:spcBef>
              <a:spcAft>
                <a:spcPts val="300"/>
              </a:spcAft>
              <a:buClr>
                <a:srgbClr val="FA8D3D">
                  <a:lumMod val="75000"/>
                </a:srgbClr>
              </a:buClr>
              <a:buSzPct val="130000"/>
              <a:defRPr/>
            </a:pPr>
            <a:r>
              <a:rPr lang="en-US" sz="4000" dirty="0" smtClean="0">
                <a:ln w="11430">
                  <a:solidFill>
                    <a:schemeClr val="accent2">
                      <a:lumMod val="60000"/>
                      <a:lumOff val="40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Is it easy or difficult to grow potatoes?</a:t>
            </a:r>
            <a:endParaRPr lang="ru-RU" sz="4000" dirty="0">
              <a:ln w="11430">
                <a:solidFill>
                  <a:schemeClr val="accent2">
                    <a:lumMod val="60000"/>
                    <a:lumOff val="40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pic>
        <p:nvPicPr>
          <p:cNvPr id="6" name="Picture 2" descr="ÐÐ°ÑÑÐ¸Ð½ÐºÐ¸ Ð¿Ð¾ Ð·Ð°Ð¿ÑÐ¾ÑÑ ÐºÐ°ÑÑÐ¾ÑÐµÐ»Ñ Ð¸Ð»Ð»ÑÑÑÑÐ°ÑÐ¸Ñ  ÐºÐ°Ðº ÑÐµÐ»Ð¾Ð²ÐµÐº"/>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4286" l="513" r="100000">
                        <a14:foregroundMark x1="28718" y1="9643" x2="84103" y2="15357"/>
                        <a14:foregroundMark x1="89744" y1="17143" x2="82564" y2="25714"/>
                        <a14:foregroundMark x1="28718" y1="13214" x2="70769" y2="20357"/>
                        <a14:foregroundMark x1="66667" y1="8929" x2="40513" y2="8571"/>
                        <a14:foregroundMark x1="26154" y1="12857" x2="29744" y2="19643"/>
                        <a14:foregroundMark x1="35897" y1="23214" x2="51795" y2="30000"/>
                        <a14:foregroundMark x1="44615" y1="45357" x2="40000" y2="46786"/>
                        <a14:foregroundMark x1="61538" y1="48214" x2="69231" y2="46071"/>
                        <a14:foregroundMark x1="7692" y1="41429" x2="14872" y2="47857"/>
                        <a14:foregroundMark x1="23077" y1="31786" x2="15385" y2="37857"/>
                        <a14:foregroundMark x1="15385" y1="37857" x2="2564" y2="40357"/>
                        <a14:foregroundMark x1="21026" y1="39643" x2="18462" y2="49286"/>
                        <a14:foregroundMark x1="88718" y1="69286" x2="91282" y2="77143"/>
                        <a14:foregroundMark x1="85641" y1="75357" x2="92308" y2="789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9598" y="116633"/>
            <a:ext cx="2386226" cy="34563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0" y="3207203"/>
            <a:ext cx="8887254"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b="1" kern="0" dirty="0" smtClean="0">
                <a:ln>
                  <a:solidFill>
                    <a:schemeClr val="bg1"/>
                  </a:solidFill>
                </a:ln>
                <a:solidFill>
                  <a:srgbClr val="FF0000"/>
                </a:solidFill>
                <a:latin typeface="Arial Black" panose="020B0A04020102020204" pitchFamily="34" charset="0"/>
              </a:rPr>
              <a:t>Potatoes </a:t>
            </a:r>
            <a:r>
              <a:rPr lang="en-US" b="1" kern="0" dirty="0">
                <a:ln>
                  <a:solidFill>
                    <a:schemeClr val="bg1"/>
                  </a:solidFill>
                </a:ln>
                <a:solidFill>
                  <a:srgbClr val="FF0000"/>
                </a:solidFill>
                <a:latin typeface="Arial Black" panose="020B0A04020102020204" pitchFamily="34" charset="0"/>
              </a:rPr>
              <a:t>are easy to grow </a:t>
            </a:r>
            <a:r>
              <a:rPr lang="en-US" b="1" kern="0" dirty="0" smtClean="0">
                <a:ln>
                  <a:solidFill>
                    <a:schemeClr val="bg1"/>
                  </a:solidFill>
                </a:ln>
                <a:solidFill>
                  <a:srgbClr val="FF0000"/>
                </a:solidFill>
                <a:latin typeface="Arial Black" panose="020B0A04020102020204" pitchFamily="34" charset="0"/>
              </a:rPr>
              <a:t>even                        </a:t>
            </a:r>
            <a:r>
              <a:rPr lang="en-US" b="1" kern="0" dirty="0">
                <a:ln>
                  <a:solidFill>
                    <a:schemeClr val="bg1"/>
                  </a:solidFill>
                </a:ln>
                <a:solidFill>
                  <a:srgbClr val="FF0000"/>
                </a:solidFill>
                <a:latin typeface="Arial Black" panose="020B0A04020102020204" pitchFamily="34" charset="0"/>
              </a:rPr>
              <a:t>in harsh environments. They also produce a lot of food very quickly from a small area of land. Because they grow under the ground, potatoes are also less prone to damage than other crops.</a:t>
            </a:r>
            <a:endParaRPr lang="en-US" sz="3600" b="1" kern="0" dirty="0">
              <a:ln>
                <a:solidFill>
                  <a:schemeClr val="bg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96661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0169" y="836712"/>
            <a:ext cx="4559358"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accent2">
                      <a:lumMod val="60000"/>
                      <a:lumOff val="40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How much potato do people eat each year</a:t>
            </a:r>
            <a:r>
              <a:rPr lang="en-US" sz="4000" dirty="0" smtClean="0">
                <a:ln w="11430">
                  <a:solidFill>
                    <a:schemeClr val="accent2">
                      <a:lumMod val="60000"/>
                      <a:lumOff val="40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a:t>
            </a:r>
            <a:endParaRPr lang="ru-RU" sz="4000" dirty="0">
              <a:ln w="11430">
                <a:solidFill>
                  <a:schemeClr val="accent2">
                    <a:lumMod val="60000"/>
                    <a:lumOff val="40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pic>
        <p:nvPicPr>
          <p:cNvPr id="6" name="Picture 2" descr="ÐÐ°ÑÑÐ¸Ð½ÐºÐ¸ Ð¿Ð¾ Ð·Ð°Ð¿ÑÐ¾ÑÑ ÐºÐ°ÑÑÐ¾ÑÐµÐ»Ñ Ð¸Ð»Ð»ÑÑÑÑÐ°ÑÐ¸Ñ  ÐºÐ°Ðº ÑÐµÐ»Ð¾Ð²ÐµÐº"/>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0000" l="9742" r="100000">
                        <a14:foregroundMark x1="40115" y1="43214" x2="53295" y2="44643"/>
                        <a14:foregroundMark x1="13181" y1="34643" x2="24355" y2="46786"/>
                        <a14:foregroundMark x1="23209" y1="27500" x2="22636" y2="40000"/>
                        <a14:foregroundMark x1="17765" y1="33929" x2="20630" y2="35357"/>
                        <a14:foregroundMark x1="26361" y1="50000" x2="28367" y2="55357"/>
                        <a14:foregroundMark x1="71347" y1="36786" x2="71920" y2="42143"/>
                        <a14:foregroundMark x1="70774" y1="33571" x2="71347" y2="36786"/>
                        <a14:foregroundMark x1="75072" y1="27500" x2="83381" y2="31429"/>
                        <a14:foregroundMark x1="53009" y1="6071" x2="53009" y2="17857"/>
                        <a14:foregroundMark x1="42120" y1="14286" x2="44413" y2="16429"/>
                        <a14:backgroundMark x1="34384" y1="12857" x2="30372" y2="39643"/>
                        <a14:backgroundMark x1="18911" y1="51429" x2="28653" y2="63929"/>
                        <a14:backgroundMark x1="60172" y1="19643" x2="65043" y2="20357"/>
                        <a14:backgroundMark x1="66476" y1="37857" x2="67049" y2="43214"/>
                      </a14:backgroundRemoval>
                    </a14:imgEffect>
                  </a14:imgLayer>
                </a14:imgProps>
              </a:ext>
              <a:ext uri="{28A0092B-C50C-407E-A947-70E740481C1C}">
                <a14:useLocalDpi xmlns:a14="http://schemas.microsoft.com/office/drawing/2010/main" val="0"/>
              </a:ext>
            </a:extLst>
          </a:blip>
          <a:srcRect/>
          <a:stretch>
            <a:fillRect/>
          </a:stretch>
        </p:blipFill>
        <p:spPr bwMode="auto">
          <a:xfrm>
            <a:off x="5652120" y="188640"/>
            <a:ext cx="3814714" cy="30605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107504" y="2897525"/>
            <a:ext cx="9144000"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a:ln>
                  <a:solidFill>
                    <a:schemeClr val="bg1"/>
                  </a:solidFill>
                </a:ln>
                <a:solidFill>
                  <a:srgbClr val="FF0000"/>
                </a:solidFill>
                <a:latin typeface="Arial Black" panose="020B0A04020102020204" pitchFamily="34" charset="0"/>
              </a:rPr>
              <a:t>That depends on the region. </a:t>
            </a:r>
            <a:r>
              <a:rPr lang="en-US" b="1" kern="0" dirty="0" smtClean="0">
                <a:ln>
                  <a:solidFill>
                    <a:schemeClr val="bg1"/>
                  </a:solidFill>
                </a:ln>
                <a:solidFill>
                  <a:srgbClr val="FF0000"/>
                </a:solidFill>
                <a:latin typeface="Arial Black" panose="020B0A04020102020204" pitchFamily="34" charset="0"/>
              </a:rPr>
              <a:t>In Europe</a:t>
            </a:r>
            <a:r>
              <a:rPr lang="en-US" b="1" kern="0" dirty="0">
                <a:ln>
                  <a:solidFill>
                    <a:schemeClr val="bg1"/>
                  </a:solidFill>
                </a:ln>
                <a:solidFill>
                  <a:srgbClr val="FF0000"/>
                </a:solidFill>
                <a:latin typeface="Arial Black" panose="020B0A04020102020204" pitchFamily="34" charset="0"/>
              </a:rPr>
              <a:t>, people eat 88 kg </a:t>
            </a:r>
            <a:r>
              <a:rPr lang="en-US" b="1" kern="0" dirty="0" smtClean="0">
                <a:ln>
                  <a:solidFill>
                    <a:schemeClr val="bg1"/>
                  </a:solidFill>
                </a:ln>
                <a:solidFill>
                  <a:srgbClr val="FF0000"/>
                </a:solidFill>
                <a:latin typeface="Arial Black" panose="020B0A04020102020204" pitchFamily="34" charset="0"/>
              </a:rPr>
              <a:t>of </a:t>
            </a:r>
            <a:r>
              <a:rPr lang="en-US" b="1" kern="0" dirty="0">
                <a:ln>
                  <a:solidFill>
                    <a:schemeClr val="bg1"/>
                  </a:solidFill>
                </a:ln>
                <a:solidFill>
                  <a:srgbClr val="FF0000"/>
                </a:solidFill>
                <a:latin typeface="Arial Black" panose="020B0A04020102020204" pitchFamily="34" charset="0"/>
              </a:rPr>
              <a:t>potatoes, per person, in a year. In the developing regions, such as Africa, Asia and Latin America, people eat a lot less - but their potato intake is increasing all the time</a:t>
            </a:r>
            <a:r>
              <a:rPr lang="en-US" b="1" kern="0" dirty="0" smtClean="0">
                <a:ln>
                  <a:solidFill>
                    <a:schemeClr val="bg1"/>
                  </a:solidFill>
                </a:ln>
                <a:solidFill>
                  <a:srgbClr val="FF0000"/>
                </a:solidFill>
                <a:latin typeface="Arial Black" panose="020B0A04020102020204" pitchFamily="34" charset="0"/>
              </a:rPr>
              <a:t>.</a:t>
            </a:r>
            <a:endParaRPr lang="en-US" b="1" kern="0" dirty="0">
              <a:ln>
                <a:solidFill>
                  <a:schemeClr val="bg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45314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ÐÐ°ÑÑÐ¸Ð½ÐºÐ¸ Ð¿Ð¾ Ð·Ð°Ð¿ÑÐ¾ÑÑ ÐºÐ°ÑÑÐ¾ÑÐµÐ»Ñ Ð¸Ð»Ð»ÑÑÑÑÐ°ÑÐ¸Ñ  ÐºÐ°Ðº ÑÐµÐ»Ð¾Ð²ÐµÐº"/>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2857" l="0" r="100000">
                        <a14:foregroundMark x1="83204" y1="22857" x2="89922" y2="25357"/>
                        <a14:foregroundMark x1="93798" y1="26071" x2="93798" y2="26071"/>
                        <a14:foregroundMark x1="12661" y1="18214" x2="8786" y2="30000"/>
                        <a14:foregroundMark x1="46512" y1="50000" x2="54780" y2="50000"/>
                        <a14:foregroundMark x1="5943" y1="22857" x2="5168" y2="28929"/>
                        <a14:foregroundMark x1="87597" y1="17500" x2="90956" y2="30714"/>
                        <a14:foregroundMark x1="92765" y1="16786" x2="89922" y2="15714"/>
                        <a14:foregroundMark x1="96641" y1="32143" x2="96641" y2="25357"/>
                      </a14:backgroundRemoval>
                    </a14:imgEffect>
                  </a14:imgLayer>
                </a14:imgProps>
              </a:ext>
              <a:ext uri="{28A0092B-C50C-407E-A947-70E740481C1C}">
                <a14:useLocalDpi xmlns:a14="http://schemas.microsoft.com/office/drawing/2010/main" val="0"/>
              </a:ext>
            </a:extLst>
          </a:blip>
          <a:srcRect/>
          <a:stretch>
            <a:fillRect/>
          </a:stretch>
        </p:blipFill>
        <p:spPr bwMode="auto">
          <a:xfrm>
            <a:off x="91026" y="260648"/>
            <a:ext cx="3311989" cy="23962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4126487" y="823019"/>
            <a:ext cx="4019446"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accent2">
                      <a:lumMod val="60000"/>
                      <a:lumOff val="40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rPr>
              <a:t> Where Are The Most Potatoes Grown?</a:t>
            </a:r>
            <a:endParaRPr lang="ru-RU" sz="4000" dirty="0">
              <a:ln w="11430">
                <a:solidFill>
                  <a:schemeClr val="accent2">
                    <a:lumMod val="60000"/>
                    <a:lumOff val="40000"/>
                  </a:schemeClr>
                </a:solidFill>
              </a:ln>
              <a:solidFill>
                <a:sysClr val="windowText" lastClr="000000"/>
              </a:solidFill>
              <a:effectLst>
                <a:outerShdw blurRad="50800" dist="39000" dir="5460000" algn="tl">
                  <a:srgbClr val="000000">
                    <a:alpha val="38000"/>
                  </a:srgbClr>
                </a:outerShdw>
              </a:effectLst>
              <a:latin typeface="Arial Black" panose="020B0A04020102020204" pitchFamily="34" charset="0"/>
            </a:endParaRPr>
          </a:p>
        </p:txBody>
      </p:sp>
      <p:sp>
        <p:nvSpPr>
          <p:cNvPr id="7" name="Rectangle 3"/>
          <p:cNvSpPr txBox="1">
            <a:spLocks noChangeArrowheads="1"/>
          </p:cNvSpPr>
          <p:nvPr/>
        </p:nvSpPr>
        <p:spPr bwMode="auto">
          <a:xfrm>
            <a:off x="2668" y="1955634"/>
            <a:ext cx="946587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b="1" kern="0" dirty="0">
                <a:ln>
                  <a:solidFill>
                    <a:schemeClr val="bg1"/>
                  </a:solidFill>
                </a:ln>
                <a:solidFill>
                  <a:srgbClr val="FF0000"/>
                </a:solidFill>
                <a:latin typeface="Arial Black" panose="020B0A04020102020204" pitchFamily="34" charset="0"/>
              </a:rPr>
              <a:t>Top Potato Growing </a:t>
            </a:r>
            <a:r>
              <a:rPr lang="en-US" b="1" kern="0" dirty="0" smtClean="0">
                <a:ln>
                  <a:solidFill>
                    <a:schemeClr val="bg1"/>
                  </a:solidFill>
                </a:ln>
                <a:solidFill>
                  <a:srgbClr val="FF0000"/>
                </a:solidFill>
                <a:latin typeface="Arial Black" panose="020B0A04020102020204" pitchFamily="34" charset="0"/>
              </a:rPr>
              <a:t>                                              Countries (per year):</a:t>
            </a:r>
            <a:endParaRPr lang="en-US" b="1" kern="0" dirty="0">
              <a:ln>
                <a:solidFill>
                  <a:schemeClr val="bg1"/>
                </a:solidFill>
              </a:ln>
              <a:solidFill>
                <a:srgbClr val="FF0000"/>
              </a:solidFill>
              <a:latin typeface="Arial Black" panose="020B0A04020102020204" pitchFamily="34" charset="0"/>
            </a:endParaRPr>
          </a:p>
          <a:p>
            <a:pPr eaLnBrk="1" hangingPunct="1">
              <a:buClr>
                <a:srgbClr val="A50021"/>
              </a:buClr>
              <a:buNone/>
              <a:defRPr/>
            </a:pPr>
            <a:r>
              <a:rPr lang="en-US" b="1" kern="0" dirty="0">
                <a:ln>
                  <a:solidFill>
                    <a:schemeClr val="bg1"/>
                  </a:solidFill>
                </a:ln>
                <a:solidFill>
                  <a:srgbClr val="FF0000"/>
                </a:solidFill>
                <a:latin typeface="Arial Black" panose="020B0A04020102020204" pitchFamily="34" charset="0"/>
              </a:rPr>
              <a:t>1 China, 88.99 million metric tons of potatoes </a:t>
            </a:r>
            <a:endParaRPr lang="en-US" b="1" kern="0" dirty="0" smtClean="0">
              <a:ln>
                <a:solidFill>
                  <a:schemeClr val="bg1"/>
                </a:solidFill>
              </a:ln>
              <a:solidFill>
                <a:srgbClr val="FF0000"/>
              </a:solidFill>
              <a:latin typeface="Arial Black" panose="020B0A04020102020204" pitchFamily="34" charset="0"/>
            </a:endParaRPr>
          </a:p>
          <a:p>
            <a:pPr eaLnBrk="1" hangingPunct="1">
              <a:buClr>
                <a:srgbClr val="A50021"/>
              </a:buClr>
              <a:buNone/>
              <a:defRPr/>
            </a:pPr>
            <a:r>
              <a:rPr lang="en-US" b="1" kern="0" dirty="0" smtClean="0">
                <a:ln>
                  <a:solidFill>
                    <a:schemeClr val="bg1"/>
                  </a:solidFill>
                </a:ln>
                <a:solidFill>
                  <a:srgbClr val="FF0000"/>
                </a:solidFill>
                <a:latin typeface="Arial Black" panose="020B0A04020102020204" pitchFamily="34" charset="0"/>
              </a:rPr>
              <a:t>2 </a:t>
            </a:r>
            <a:r>
              <a:rPr lang="en-US" b="1" kern="0" dirty="0">
                <a:ln>
                  <a:solidFill>
                    <a:schemeClr val="bg1"/>
                  </a:solidFill>
                </a:ln>
                <a:solidFill>
                  <a:srgbClr val="FF0000"/>
                </a:solidFill>
                <a:latin typeface="Arial Black" panose="020B0A04020102020204" pitchFamily="34" charset="0"/>
              </a:rPr>
              <a:t>India, 45.34 million metric tons of potatoes </a:t>
            </a:r>
            <a:endParaRPr lang="en-US" b="1" kern="0" dirty="0" smtClean="0">
              <a:ln>
                <a:solidFill>
                  <a:schemeClr val="bg1"/>
                </a:solidFill>
              </a:ln>
              <a:solidFill>
                <a:srgbClr val="FF0000"/>
              </a:solidFill>
              <a:latin typeface="Arial Black" panose="020B0A04020102020204" pitchFamily="34" charset="0"/>
            </a:endParaRPr>
          </a:p>
          <a:p>
            <a:pPr eaLnBrk="1" hangingPunct="1">
              <a:buClr>
                <a:srgbClr val="A50021"/>
              </a:buClr>
              <a:buNone/>
              <a:defRPr/>
            </a:pPr>
            <a:r>
              <a:rPr lang="en-US" b="1" kern="0" dirty="0" smtClean="0">
                <a:ln>
                  <a:solidFill>
                    <a:schemeClr val="bg1"/>
                  </a:solidFill>
                </a:ln>
                <a:solidFill>
                  <a:srgbClr val="FF0000"/>
                </a:solidFill>
                <a:latin typeface="Arial Black" panose="020B0A04020102020204" pitchFamily="34" charset="0"/>
              </a:rPr>
              <a:t>3 </a:t>
            </a:r>
            <a:r>
              <a:rPr lang="en-US" b="1" kern="0" dirty="0">
                <a:ln>
                  <a:solidFill>
                    <a:schemeClr val="bg1"/>
                  </a:solidFill>
                </a:ln>
                <a:solidFill>
                  <a:srgbClr val="FF0000"/>
                </a:solidFill>
                <a:latin typeface="Arial Black" panose="020B0A04020102020204" pitchFamily="34" charset="0"/>
              </a:rPr>
              <a:t>Russian Federation, 30.20 million metric tons of potatoes </a:t>
            </a:r>
            <a:endParaRPr lang="en-US" b="1" kern="0" dirty="0" smtClean="0">
              <a:ln>
                <a:solidFill>
                  <a:schemeClr val="bg1"/>
                </a:solidFill>
              </a:ln>
              <a:solidFill>
                <a:srgbClr val="FF0000"/>
              </a:solidFill>
              <a:latin typeface="Arial Black" panose="020B0A04020102020204" pitchFamily="34" charset="0"/>
            </a:endParaRPr>
          </a:p>
          <a:p>
            <a:pPr eaLnBrk="1" hangingPunct="1">
              <a:buClr>
                <a:srgbClr val="A50021"/>
              </a:buClr>
              <a:buNone/>
              <a:defRPr/>
            </a:pPr>
            <a:r>
              <a:rPr lang="en-US" b="1" kern="0" dirty="0" smtClean="0">
                <a:ln>
                  <a:solidFill>
                    <a:schemeClr val="bg1"/>
                  </a:solidFill>
                </a:ln>
                <a:solidFill>
                  <a:srgbClr val="FF0000"/>
                </a:solidFill>
                <a:latin typeface="Arial Black" panose="020B0A04020102020204" pitchFamily="34" charset="0"/>
              </a:rPr>
              <a:t>4 </a:t>
            </a:r>
            <a:r>
              <a:rPr lang="en-US" b="1" kern="0" dirty="0">
                <a:ln>
                  <a:solidFill>
                    <a:schemeClr val="bg1"/>
                  </a:solidFill>
                </a:ln>
                <a:solidFill>
                  <a:srgbClr val="FF0000"/>
                </a:solidFill>
                <a:latin typeface="Arial Black" panose="020B0A04020102020204" pitchFamily="34" charset="0"/>
              </a:rPr>
              <a:t>The United States, 19.84 metric tons </a:t>
            </a:r>
            <a:endParaRPr lang="en-US" b="1" kern="0" dirty="0" smtClean="0">
              <a:ln>
                <a:solidFill>
                  <a:schemeClr val="bg1"/>
                </a:solidFill>
              </a:ln>
              <a:solidFill>
                <a:srgbClr val="FF0000"/>
              </a:solidFill>
              <a:latin typeface="Arial Black" panose="020B0A04020102020204" pitchFamily="34" charset="0"/>
            </a:endParaRPr>
          </a:p>
          <a:p>
            <a:pPr eaLnBrk="1" hangingPunct="1">
              <a:buClr>
                <a:srgbClr val="A50021"/>
              </a:buClr>
              <a:buNone/>
              <a:defRPr/>
            </a:pPr>
            <a:endParaRPr lang="en-US" sz="3600" b="1" kern="0" dirty="0">
              <a:ln>
                <a:solidFill>
                  <a:schemeClr val="bg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272923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Горизонт">
  <a:themeElements>
    <a:clrScheme name="Другая 8">
      <a:dk1>
        <a:sysClr val="windowText" lastClr="000000"/>
      </a:dk1>
      <a:lt1>
        <a:sysClr val="window" lastClr="FFFFFF"/>
      </a:lt1>
      <a:dk2>
        <a:srgbClr val="212745"/>
      </a:dk2>
      <a:lt2>
        <a:srgbClr val="B4DCFA"/>
      </a:lt2>
      <a:accent1>
        <a:srgbClr val="4E67C8"/>
      </a:accent1>
      <a:accent2>
        <a:srgbClr val="5ECCF3"/>
      </a:accent2>
      <a:accent3>
        <a:srgbClr val="9FE842"/>
      </a:accent3>
      <a:accent4>
        <a:srgbClr val="5DCEAF"/>
      </a:accent4>
      <a:accent5>
        <a:srgbClr val="FF8021"/>
      </a:accent5>
      <a:accent6>
        <a:srgbClr val="F14124"/>
      </a:accent6>
      <a:hlink>
        <a:srgbClr val="284207"/>
      </a:hlink>
      <a:folHlink>
        <a:srgbClr val="59A8D1"/>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568</TotalTime>
  <Words>699</Words>
  <Application>Microsoft Office PowerPoint</Application>
  <PresentationFormat>Экран (4:3)</PresentationFormat>
  <Paragraphs>61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Горизонт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55</cp:revision>
  <dcterms:created xsi:type="dcterms:W3CDTF">2016-01-10T12:56:23Z</dcterms:created>
  <dcterms:modified xsi:type="dcterms:W3CDTF">2018-09-15T18:44:22Z</dcterms:modified>
</cp:coreProperties>
</file>