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4" r:id="rId3"/>
    <p:sldId id="258" r:id="rId4"/>
    <p:sldId id="261" r:id="rId5"/>
    <p:sldId id="259" r:id="rId6"/>
    <p:sldId id="260" r:id="rId7"/>
    <p:sldId id="262" r:id="rId8"/>
    <p:sldId id="264" r:id="rId9"/>
    <p:sldId id="265" r:id="rId10"/>
    <p:sldId id="263" r:id="rId11"/>
    <p:sldId id="266" r:id="rId12"/>
    <p:sldId id="269" r:id="rId13"/>
    <p:sldId id="268" r:id="rId14"/>
    <p:sldId id="276" r:id="rId15"/>
    <p:sldId id="275" r:id="rId16"/>
    <p:sldId id="286" r:id="rId17"/>
    <p:sldId id="270" r:id="rId18"/>
    <p:sldId id="282" r:id="rId19"/>
    <p:sldId id="285" r:id="rId20"/>
    <p:sldId id="283" r:id="rId21"/>
    <p:sldId id="288" r:id="rId22"/>
    <p:sldId id="287" r:id="rId23"/>
    <p:sldId id="290" r:id="rId24"/>
    <p:sldId id="281"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4" d="100"/>
          <a:sy n="54" d="100"/>
        </p:scale>
        <p:origin x="-1518" y="-96"/>
      </p:cViewPr>
      <p:guideLst>
        <p:guide orient="horz" pos="2160"/>
        <p:guide pos="2880"/>
      </p:guideLst>
    </p:cSldViewPr>
  </p:slideViewPr>
  <p:outlineViewPr>
    <p:cViewPr>
      <p:scale>
        <a:sx n="33" d="100"/>
        <a:sy n="33" d="100"/>
      </p:scale>
      <p:origin x="0" y="11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19.09.2018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19.09.2018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19.09.2018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9000">
              <a:srgbClr val="00B0F0"/>
            </a:gs>
            <a:gs pos="100000">
              <a:schemeClr val="bg2">
                <a:tint val="100000"/>
                <a:shade val="65000"/>
                <a:alpha val="100000"/>
              </a:schemeClr>
            </a:gs>
          </a:gsLst>
          <a:path path="circle">
            <a:fillToRect l="50000" t="80000" r="100000" b="100000"/>
          </a:path>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19.09.2018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s://www.floweraura.com/blog/charming-marigold-staple-flower-october" TargetMode="External"/><Relationship Id="rId1" Type="http://schemas.openxmlformats.org/officeDocument/2006/relationships/slideLayout" Target="../slideLayouts/slideLayout1.xml"/><Relationship Id="rId4" Type="http://schemas.openxmlformats.org/officeDocument/2006/relationships/hyperlink" Target="https://yandex.ru/legal/fotki_termsofu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762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260647"/>
            <a:ext cx="8964488" cy="9233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solidFill>
                  <a:schemeClr val="bg1"/>
                </a:solidFill>
                <a:effectLst>
                  <a:reflection blurRad="12700" stA="50000" endPos="50000" dist="5000" dir="5400000" sy="-100000" rotWithShape="0"/>
                </a:effectLst>
                <a:latin typeface="Arial Black" panose="020B0A04020102020204" pitchFamily="34" charset="0"/>
              </a:rPr>
              <a:t>Charming Marigold</a:t>
            </a:r>
            <a:endParaRPr lang="ru-RU" sz="5400" b="1" cap="all" dirty="0">
              <a:ln w="0"/>
              <a:solidFill>
                <a:schemeClr val="bg1"/>
              </a:solidFill>
              <a:effectLst>
                <a:reflection blurRad="12700" stA="50000" endPos="50000" dist="5000" dir="5400000" sy="-100000" rotWithShape="0"/>
              </a:effectLst>
              <a:latin typeface="Arial Black" panose="020B0A04020102020204" pitchFamily="34" charset="0"/>
            </a:endParaRPr>
          </a:p>
        </p:txBody>
      </p:sp>
      <p:sp>
        <p:nvSpPr>
          <p:cNvPr id="5" name="Прямоугольник 4"/>
          <p:cNvSpPr/>
          <p:nvPr/>
        </p:nvSpPr>
        <p:spPr>
          <a:xfrm>
            <a:off x="511279" y="5009563"/>
            <a:ext cx="8285998" cy="184665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Степанова, </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учитель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8</a:t>
            </a:r>
          </a:p>
        </p:txBody>
      </p:sp>
      <p:sp>
        <p:nvSpPr>
          <p:cNvPr id="6" name="Прямоугольник 5"/>
          <p:cNvSpPr/>
          <p:nvPr/>
        </p:nvSpPr>
        <p:spPr>
          <a:xfrm>
            <a:off x="131985" y="1439198"/>
            <a:ext cx="8665292" cy="400110"/>
          </a:xfrm>
          <a:prstGeom prst="rect">
            <a:avLst/>
          </a:prstGeom>
        </p:spPr>
        <p:txBody>
          <a:bodyPr wrap="square">
            <a:spAutoFit/>
          </a:bodyPr>
          <a:lstStyle/>
          <a:p>
            <a:pPr algn="ctr"/>
            <a:r>
              <a:rPr lang="en-US" sz="2000" b="1" dirty="0" smtClean="0">
                <a:solidFill>
                  <a:schemeClr val="bg1"/>
                </a:solidFill>
                <a:latin typeface="Arial Black" panose="020B0A04020102020204" pitchFamily="34" charset="0"/>
              </a:rPr>
              <a:t>Interactive Quiz for the Students of  the 7</a:t>
            </a:r>
            <a:r>
              <a:rPr lang="en-US" sz="2000" b="1" baseline="30000" dirty="0" smtClean="0">
                <a:solidFill>
                  <a:schemeClr val="bg1"/>
                </a:solidFill>
                <a:latin typeface="Arial Black" panose="020B0A04020102020204" pitchFamily="34" charset="0"/>
              </a:rPr>
              <a:t>th</a:t>
            </a:r>
            <a:r>
              <a:rPr lang="en-US" sz="2000" b="1" dirty="0" smtClean="0">
                <a:solidFill>
                  <a:schemeClr val="bg1"/>
                </a:solidFill>
                <a:latin typeface="Arial Black" panose="020B0A04020102020204" pitchFamily="34" charset="0"/>
              </a:rPr>
              <a:t> – 11</a:t>
            </a:r>
            <a:r>
              <a:rPr lang="en-US" sz="2000" b="1" baseline="30000" dirty="0" smtClean="0">
                <a:solidFill>
                  <a:schemeClr val="bg1"/>
                </a:solidFill>
                <a:latin typeface="Arial Black" panose="020B0A04020102020204" pitchFamily="34" charset="0"/>
              </a:rPr>
              <a:t>th</a:t>
            </a:r>
            <a:r>
              <a:rPr lang="en-US" sz="2000" b="1" dirty="0" smtClean="0">
                <a:solidFill>
                  <a:schemeClr val="bg1"/>
                </a:solidFill>
                <a:latin typeface="Arial Black" panose="020B0A04020102020204" pitchFamily="34" charset="0"/>
              </a:rPr>
              <a:t> Grades</a:t>
            </a:r>
            <a:endParaRPr lang="ru-RU" sz="2000" b="1"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74665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836712"/>
            <a:ext cx="914400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Throughout the history, Marigold flowers have been used as dyes and culinary ingredients. It has been used as a medical cure for a lot of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__________ problems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also.</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804248" y="1472475"/>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health</a:t>
            </a:r>
            <a:endParaRPr lang="en-US" sz="4000" b="1" kern="0" dirty="0">
              <a:solidFill>
                <a:srgbClr val="FF0000"/>
              </a:solidFill>
              <a:latin typeface="Arial Black" panose="020B0A0402010202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87255"/>
            <a:ext cx="5688632" cy="427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980728"/>
            <a:ext cx="6390412" cy="513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5364088" y="2708919"/>
            <a:ext cx="353934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a:ln w="11430"/>
                <a:solidFill>
                  <a:schemeClr val="tx1"/>
                </a:solidFill>
                <a:effectLst>
                  <a:outerShdw blurRad="50800" dist="39000" dir="5460000" algn="tl">
                    <a:srgbClr val="000000">
                      <a:alpha val="38000"/>
                    </a:srgbClr>
                  </a:outerShdw>
                </a:effectLst>
                <a:latin typeface="Arial Black" panose="020B0A04020102020204" pitchFamily="34" charset="0"/>
              </a:rPr>
              <a:t>Marigold is an edible flower. You can simply use this flower in your </a:t>
            </a:r>
            <a:r>
              <a:rPr lang="en-US" sz="32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 items</a:t>
            </a:r>
            <a:r>
              <a:rPr lang="en-US" sz="3200" dirty="0">
                <a:ln w="11430"/>
                <a:solidFill>
                  <a:schemeClr val="tx1"/>
                </a:solidFill>
                <a:effectLst>
                  <a:outerShdw blurRad="50800" dist="39000" dir="5460000" algn="tl">
                    <a:srgbClr val="000000">
                      <a:alpha val="38000"/>
                    </a:srgbClr>
                  </a:outerShdw>
                </a:effectLst>
                <a:latin typeface="Arial Black" panose="020B0A04020102020204" pitchFamily="34" charset="0"/>
              </a:rPr>
              <a:t>. Instead of using highly-priced saffron spice, you can use Marigolds as the substitute.</a:t>
            </a:r>
            <a:endParaRPr lang="en-US" sz="32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7139374" y="2619716"/>
            <a:ext cx="5084728"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0000"/>
                </a:solidFill>
                <a:latin typeface="Arial Black" panose="020B0A04020102020204" pitchFamily="34" charset="0"/>
              </a:rPr>
              <a:t>salad</a:t>
            </a:r>
            <a:endParaRPr lang="en-US" sz="36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2995" y="2560765"/>
            <a:ext cx="444101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There's an antioxidant called carotenoids which leads to the vibrant color of this Marigold flowers, has several health benefits for humans. It helps to lower the chance of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heart _____________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476110" y="5301208"/>
            <a:ext cx="4176464"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diseases</a:t>
            </a:r>
            <a:endParaRPr lang="en-US" sz="4000" b="1" kern="0" dirty="0">
              <a:solidFill>
                <a:srgbClr val="FF0000"/>
              </a:solidFill>
              <a:latin typeface="Arial Black" panose="020B0A040201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74087"/>
            <a:ext cx="6383913" cy="63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84168" y="2780928"/>
            <a:ext cx="278014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Another excellent use of Marigold is that it works as a natural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____________repellent</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392234" y="458112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insect </a:t>
            </a:r>
            <a:endParaRPr lang="en-US" sz="4000" b="1" kern="0" dirty="0">
              <a:solidFill>
                <a:srgbClr val="FF0000"/>
              </a:solidFill>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22" y="383661"/>
            <a:ext cx="4690789" cy="55656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980728"/>
            <a:ext cx="913487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strong smell of this flowers keep mosquitoes and aphids away from the vegetable gardens and you can actually keep your home protected from mosquitoes by keeping a pot of Marigold flowers in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your 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372200" y="2259869"/>
            <a:ext cx="486011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home</a:t>
            </a:r>
            <a:endParaRPr lang="en-US" sz="4000" b="1" kern="0" dirty="0">
              <a:solidFill>
                <a:srgbClr val="FF0000"/>
              </a:solidFill>
              <a:latin typeface="Arial Black" panose="020B0A04020102020204" pitchFamily="34"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37553"/>
            <a:ext cx="5184576" cy="369863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5944" y="2896721"/>
            <a:ext cx="410445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35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Some gardeners also plant marigolds in vegetable gardens because they believe the flower can protect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 from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insect pests, although research studies have not supported these claims.</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979712" y="335699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plants </a:t>
            </a:r>
            <a:r>
              <a:rPr lang="ru-RU" sz="3600" b="1" kern="0" dirty="0" smtClean="0">
                <a:solidFill>
                  <a:srgbClr val="FF0000"/>
                </a:solidFill>
                <a:latin typeface="Arial Black" panose="020B0A04020102020204" pitchFamily="34" charset="0"/>
              </a:rPr>
              <a:t> </a:t>
            </a:r>
            <a:endParaRPr lang="en-US" sz="4000" b="1" kern="0" dirty="0">
              <a:solidFill>
                <a:srgbClr val="FF0000"/>
              </a:solidFill>
              <a:latin typeface="Arial Black" panose="020B0A04020102020204" pitchFamily="34" charset="0"/>
            </a:endParaRPr>
          </a:p>
        </p:txBody>
      </p:sp>
      <p:pic>
        <p:nvPicPr>
          <p:cNvPr id="17410" name="Picture 2" descr="ÐÐ°ÑÑÐ¸Ð½ÐºÐ¸ Ð¿Ð¾ Ð·Ð°Ð¿ÑÐ¾ÑÑ Ð±Ð°ÑÑÐ°ÑÑÑ Ð² Ð²Ð°Ð·Ð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36" y="260648"/>
            <a:ext cx="4734381" cy="55860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146286" y="2708920"/>
            <a:ext cx="315427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While some marigolds are effective at keeping away some nematodes, there is no marigold that keeps away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all _____________.</a:t>
            </a:r>
            <a:endParaRPr lang="ru-RU"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004048" y="537321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nematodes</a:t>
            </a:r>
            <a:endParaRPr lang="en-US" sz="4000" b="1" kern="0" dirty="0">
              <a:solidFill>
                <a:srgbClr val="FF0000"/>
              </a:solidFill>
              <a:latin typeface="Arial Black" panose="020B0A04020102020204" pitchFamily="34" charset="0"/>
            </a:endParaRPr>
          </a:p>
        </p:txBody>
      </p:sp>
      <p:pic>
        <p:nvPicPr>
          <p:cNvPr id="6" name="Picture 2" descr="ÐÐ°ÑÑÐ¸Ð½ÐºÐ¸ Ð¿Ð¾ Ð·Ð°Ð¿ÑÐ¾ÑÑ Ð±Ð°ÑÑÐ°ÑÑÑ Ð² Ð½Ð°ÑÑÑÐ¼Ð¾ÑÑÐ°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6" y="819894"/>
            <a:ext cx="4275244" cy="56327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3075" y="742358"/>
            <a:ext cx="928304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It doesn't require special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____________              for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successful cultivation, which makes it very popular among the gardeners worldwide.</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156176" y="35956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conditions</a:t>
            </a:r>
            <a:endParaRPr lang="en-US" sz="4000" b="1" kern="0" dirty="0">
              <a:solidFill>
                <a:srgbClr val="FF0000"/>
              </a:solidFill>
              <a:latin typeface="Arial Black" panose="020B0A04020102020204" pitchFamily="34" charset="0"/>
            </a:endParaRPr>
          </a:p>
        </p:txBody>
      </p:sp>
      <p:sp>
        <p:nvSpPr>
          <p:cNvPr id="2" name="AutoShape 2" descr="ÐÐ°ÑÑÐ¸Ð½ÐºÐ¸ Ð¿Ð¾ Ð·Ð°Ð¿ÑÐ¾ÑÑ fly agaric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fly agaric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fly agaric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62" y="2276873"/>
            <a:ext cx="6108169" cy="4581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9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ÐÐ°ÑÑÐ¸Ð½ÐºÐ¸ Ð¿Ð¾ Ð·Ð°Ð¿ÑÐ¾ÑÑ Ð±Ð°ÑÑÐ°ÑÑÑ Ð² Ð²Ð°Ð·Ðµ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11960" y="332656"/>
            <a:ext cx="4579023" cy="6796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223919" y="2708920"/>
            <a:ext cx="445113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35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Native to South America, Mexico and the southwestern United States, marigolds (</a:t>
            </a:r>
            <a:r>
              <a:rPr lang="en-US" sz="3200" dirty="0" err="1"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Tagetes</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have been found in gardens worldwide for hundreds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of 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6" name="Rectangle 3"/>
          <p:cNvSpPr txBox="1">
            <a:spLocks noChangeArrowheads="1"/>
          </p:cNvSpPr>
          <p:nvPr/>
        </p:nvSpPr>
        <p:spPr bwMode="auto">
          <a:xfrm>
            <a:off x="467544" y="537321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years</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3504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2924944"/>
            <a:ext cx="57226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edible types of marigold are the pot marigold florets</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bright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color                                   will increase                                      the ___________of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people.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That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is why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the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floret is often spotted in the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dishes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or salads as a garnish.</a:t>
            </a:r>
            <a:endParaRPr lang="ru-RU"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187624" y="3068960"/>
            <a:ext cx="3956538"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appetite</a:t>
            </a:r>
            <a:endParaRPr lang="en-US" sz="4000" b="1" kern="0" dirty="0">
              <a:solidFill>
                <a:srgbClr val="FF0000"/>
              </a:solidFill>
              <a:latin typeface="Arial Black" panose="020B0A04020102020204" pitchFamily="34" charset="0"/>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52" y="1024536"/>
            <a:ext cx="5832648" cy="4368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7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91" y="3140968"/>
            <a:ext cx="8597523" cy="415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10562" y="980728"/>
            <a:ext cx="877302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There's a special flower for every month in a year. If you are ruled by Venus and October born smart person, Marigold is the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 flower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for you.</a:t>
            </a:r>
            <a:r>
              <a:rPr lang="ru-RU"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228184" y="1772816"/>
            <a:ext cx="374994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birthday</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65700"/>
            <a:ext cx="3840015" cy="38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755576" y="1052736"/>
            <a:ext cx="763284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Because of their cheerful bright orange and yellow blooms, ease of care and few problems with insects and disease, marigolds continue to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be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 popular bedding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 all over the world.</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508104" y="213285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plant</a:t>
            </a:r>
            <a:endParaRPr lang="en-US" sz="4000" b="1" kern="0" dirty="0">
              <a:solidFill>
                <a:srgbClr val="FF0000"/>
              </a:solidFill>
              <a:latin typeface="Arial Black" panose="020B0A04020102020204" pitchFamily="34" charset="0"/>
            </a:endParaRP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7" y="3009318"/>
            <a:ext cx="3819309" cy="383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5415679" cy="433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908720"/>
            <a:ext cx="914400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meaning of Marigolds in the language of flowers is sorrow and grief but these flowers primarily convey the message “I will comfort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your grieving 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019126" y="218781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heart</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19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780" y="2708920"/>
            <a:ext cx="476365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Ancient Christians used to place this flower on Mother Mary’s altar as offering, instead of coins, and that is where Marigold (Flower being Mary’s Gold, depicting coins) derives its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 from</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t>
            </a:r>
            <a:endParaRPr lang="ru-RU"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3203848" y="515719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name </a:t>
            </a:r>
            <a:endParaRPr lang="en-US" sz="4000" b="1" kern="0" dirty="0">
              <a:solidFill>
                <a:srgbClr val="FF0000"/>
              </a:solidFill>
              <a:latin typeface="Arial Black" panose="020B0A04020102020204" pitchFamily="34" charset="0"/>
            </a:endParaRPr>
          </a:p>
        </p:txBody>
      </p:sp>
      <p:pic>
        <p:nvPicPr>
          <p:cNvPr id="22530"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0" r="89940">
                        <a14:backgroundMark x1="5105" y1="47700" x2="38138" y2="60100"/>
                        <a14:backgroundMark x1="39790" y1="61200" x2="44444" y2="64100"/>
                        <a14:backgroundMark x1="2553" y1="68400" x2="2102" y2="75600"/>
                        <a14:backgroundMark x1="2102" y1="76100" x2="4805" y2="83000"/>
                      </a14:backgroundRemoval>
                    </a14:imgEffect>
                  </a14:imgLayer>
                </a14:imgProps>
              </a:ext>
              <a:ext uri="{28A0092B-C50C-407E-A947-70E740481C1C}">
                <a14:useLocalDpi xmlns:a14="http://schemas.microsoft.com/office/drawing/2010/main" val="0"/>
              </a:ext>
            </a:extLst>
          </a:blip>
          <a:srcRect/>
          <a:stretch>
            <a:fillRect/>
          </a:stretch>
        </p:blipFill>
        <p:spPr bwMode="auto">
          <a:xfrm>
            <a:off x="5096762" y="-63892"/>
            <a:ext cx="4617636" cy="693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2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60032" y="2686146"/>
            <a:ext cx="380529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Since these flowers are associated with Mother Mary, the English consider them as protection from evil and also as a symbol for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good 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7081148" y="544522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luck</a:t>
            </a:r>
            <a:endParaRPr lang="en-US" sz="4000" b="1" kern="0" dirty="0">
              <a:solidFill>
                <a:srgbClr val="FF0000"/>
              </a:solidFill>
              <a:latin typeface="Arial Black" panose="020B0A04020102020204" pitchFamily="34" charset="0"/>
            </a:endParaRPr>
          </a:p>
        </p:txBody>
      </p:sp>
      <p:pic>
        <p:nvPicPr>
          <p:cNvPr id="1026" name="Picture 2" descr="Marigo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55"/>
            <a:ext cx="4139952" cy="621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56792"/>
            <a:ext cx="9144000" cy="295465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002060"/>
                </a:solidFill>
                <a:effectLst>
                  <a:reflection blurRad="12700" stA="50000" endPos="50000" dist="5000" dir="5400000" sy="-100000" rotWithShape="0"/>
                </a:effectLst>
                <a:latin typeface="Arial Black" panose="020B0A04020102020204" pitchFamily="34" charset="0"/>
              </a:rPr>
              <a:t>The end</a:t>
            </a:r>
            <a:endParaRPr lang="en-US" sz="6600" b="1" cap="all" dirty="0" smtClean="0">
              <a:ln w="0"/>
              <a:solidFill>
                <a:srgbClr val="002060"/>
              </a:solidFill>
              <a:effectLst>
                <a:reflection blurRad="12700" stA="50000" endPos="50000" dist="5000" dir="5400000" sy="-100000" rotWithShape="0"/>
              </a:effectLst>
              <a:latin typeface="Arial Black" panose="020B0A04020102020204" pitchFamily="34" charset="0"/>
            </a:endParaRPr>
          </a:p>
          <a:p>
            <a:pPr algn="ctr"/>
            <a:endParaRPr lang="en-US" sz="6600" b="1" cap="all" dirty="0">
              <a:ln w="0"/>
              <a:solidFill>
                <a:srgbClr val="002060"/>
              </a:solidFill>
              <a:effectLst>
                <a:reflection blurRad="12700" stA="50000" endPos="50000" dist="5000" dir="5400000" sy="-100000" rotWithShape="0"/>
              </a:effectLst>
              <a:latin typeface="Arial Black" panose="020B0A04020102020204" pitchFamily="34" charset="0"/>
            </a:endParaRPr>
          </a:p>
          <a:p>
            <a:pPr algn="ctr"/>
            <a:r>
              <a:rPr lang="en-US" sz="5400" b="1" cap="all" dirty="0" smtClean="0">
                <a:ln w="0"/>
                <a:solidFill>
                  <a:srgbClr val="FF0000"/>
                </a:solidFill>
                <a:effectLst>
                  <a:reflection blurRad="12700" stA="50000" endPos="50000" dist="5000" dir="5400000" sy="-100000" rotWithShape="0"/>
                </a:effectLst>
                <a:latin typeface="Arial Black" panose="020B0A04020102020204" pitchFamily="34" charset="0"/>
              </a:rPr>
              <a:t>To be continued…</a:t>
            </a:r>
            <a:endParaRPr lang="ru-RU" sz="54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88266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11560" y="2996952"/>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Источник: </a:t>
            </a:r>
          </a:p>
          <a:p>
            <a:pPr marL="45720" lvl="0" algn="l" eaLnBrk="1" fontAlgn="auto" hangingPunct="1">
              <a:spcBef>
                <a:spcPct val="20000"/>
              </a:spcBef>
              <a:spcAft>
                <a:spcPts val="300"/>
              </a:spcAft>
              <a:buClr>
                <a:srgbClr val="FA8D3D">
                  <a:lumMod val="75000"/>
                </a:srgbClr>
              </a:buClr>
              <a:buSzPct val="130000"/>
              <a:defRPr/>
            </a:pPr>
            <a:r>
              <a:rPr lang="en-US" sz="2000" b="0" dirty="0">
                <a:solidFill>
                  <a:schemeClr val="tx1"/>
                </a:solidFill>
                <a:effectLst/>
                <a:latin typeface="Arial Black" panose="020B0A04020102020204" pitchFamily="34" charset="0"/>
              </a:rPr>
              <a:t>Charming Marigold-Staple Flower Of October </a:t>
            </a:r>
            <a:r>
              <a:rPr lang="en-US" sz="2000" b="0" dirty="0">
                <a:solidFill>
                  <a:schemeClr val="tx1"/>
                </a:solidFill>
                <a:effectLst/>
                <a:latin typeface="Arial Black" panose="020B0A04020102020204" pitchFamily="34" charset="0"/>
                <a:hlinkClick r:id="rId2"/>
              </a:rPr>
              <a:t>https://</a:t>
            </a:r>
            <a:r>
              <a:rPr lang="en-US" sz="2000" b="0" dirty="0" smtClean="0">
                <a:solidFill>
                  <a:schemeClr val="tx1"/>
                </a:solidFill>
                <a:effectLst/>
                <a:latin typeface="Arial Black" panose="020B0A04020102020204" pitchFamily="34" charset="0"/>
                <a:hlinkClick r:id="rId2"/>
              </a:rPr>
              <a:t>www.floweraura.com/blog/charming-marigold-staple-flower-october</a:t>
            </a:r>
            <a:r>
              <a:rPr lang="en-US" sz="2000" b="0" dirty="0" smtClean="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endParaRPr lang="en-US" sz="2000" b="0" dirty="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Изображения </a:t>
            </a:r>
            <a:r>
              <a:rPr lang="ru-RU" sz="2000" b="0" dirty="0">
                <a:solidFill>
                  <a:schemeClr val="tx1"/>
                </a:solidFill>
                <a:effectLst/>
                <a:latin typeface="Arial Black" panose="020B0A04020102020204" pitchFamily="34" charset="0"/>
              </a:rPr>
              <a:t>взяты на сайте    </a:t>
            </a:r>
            <a:r>
              <a:rPr lang="ru-RU" sz="2000" b="0" dirty="0">
                <a:solidFill>
                  <a:schemeClr val="tx1"/>
                </a:solidFill>
                <a:effectLst/>
                <a:latin typeface="Arial Black" panose="020B0A04020102020204" pitchFamily="34" charset="0"/>
                <a:hlinkClick r:id="rId3"/>
              </a:rPr>
              <a:t>http://</a:t>
            </a:r>
            <a:r>
              <a:rPr lang="ru-RU" sz="2000" b="0" dirty="0" smtClean="0">
                <a:solidFill>
                  <a:schemeClr val="tx1"/>
                </a:solidFill>
                <a:effectLst/>
                <a:latin typeface="Arial Black" panose="020B0A04020102020204" pitchFamily="34" charset="0"/>
                <a:hlinkClick r:id="rId3"/>
              </a:rPr>
              <a:t>yandex.ru</a:t>
            </a:r>
            <a:r>
              <a:rPr lang="ru-RU" sz="2000" b="0" dirty="0" smtClean="0">
                <a:solidFill>
                  <a:schemeClr val="tx1"/>
                </a:solidFill>
                <a:effectLst/>
                <a:latin typeface="Arial Black" panose="020B0A04020102020204" pitchFamily="34" charset="0"/>
              </a:rPr>
              <a:t> </a:t>
            </a:r>
            <a:r>
              <a:rPr lang="ru-RU" sz="2000" b="0" dirty="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b="0" dirty="0">
                <a:solidFill>
                  <a:schemeClr val="tx1"/>
                </a:solidFill>
                <a:effectLst/>
                <a:latin typeface="Arial Black" panose="020B0A04020102020204" pitchFamily="34" charset="0"/>
              </a:rPr>
              <a:t>Условия использования сайта </a:t>
            </a:r>
            <a:r>
              <a:rPr lang="ru-RU" sz="2000" b="0" dirty="0">
                <a:solidFill>
                  <a:schemeClr val="tx1"/>
                </a:solidFill>
                <a:effectLst/>
                <a:latin typeface="Arial Black" panose="020B0A04020102020204" pitchFamily="34" charset="0"/>
                <a:hlinkClick r:id="rId4"/>
              </a:rPr>
              <a:t>https://yandex.ru/legal/fotki_termsofuse</a:t>
            </a:r>
            <a:r>
              <a:rPr lang="ru-RU" sz="2000" b="0" dirty="0" smtClean="0">
                <a:solidFill>
                  <a:schemeClr val="tx1"/>
                </a:solidFill>
                <a:effectLst/>
                <a:latin typeface="Arial Black" panose="020B0A04020102020204" pitchFamily="34" charset="0"/>
                <a:hlinkClick r:id="rId4"/>
              </a:rPr>
              <a:t>/</a:t>
            </a: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67945" y="2545264"/>
            <a:ext cx="476495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Worldwide known as a Marigold, October's birth flower, the very charming and vibrant Marigold is a Mediterranean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native 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804248" y="452593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plant</a:t>
            </a:r>
            <a:endParaRPr lang="en-US" sz="4000" b="1" kern="0" dirty="0">
              <a:solidFill>
                <a:srgbClr val="FF0000"/>
              </a:solidFill>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0" y="1333868"/>
            <a:ext cx="5943309" cy="459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9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711" y="857429"/>
            <a:ext cx="911628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Aztec was the civilization that cultivated this exotic flower for the first time and the people of Aztec civilization believed that this flower has a huge amount of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magical ____________.</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084168" y="2128956"/>
            <a:ext cx="388843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properties</a:t>
            </a:r>
            <a:endParaRPr lang="en-US" sz="4000" b="1" kern="0" dirty="0">
              <a:solidFill>
                <a:srgbClr val="FF0000"/>
              </a:solidFill>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17159"/>
            <a:ext cx="8532440" cy="425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86096"/>
            <a:ext cx="4514353" cy="486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55746" y="2874391"/>
            <a:ext cx="366818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Conquistadors from Spain took these flowers back to their country and there Marigolds were grown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in ________________.</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308720" y="5352483"/>
            <a:ext cx="3975248"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monasteries</a:t>
            </a:r>
            <a:endParaRPr lang="en-US" sz="36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7102" y="1221369"/>
            <a:ext cx="822144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Marigolds have been around for a long time and throughout the span of their existence, they have developed many connotations and uses which can be seen </a:t>
            </a:r>
            <a:r>
              <a:rPr lang="ru-RU"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in various ________________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4283968" y="249289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cultures</a:t>
            </a:r>
            <a:endParaRPr lang="en-US" sz="4000" b="1" kern="0" dirty="0">
              <a:solidFill>
                <a:srgbClr val="FF0000"/>
              </a:solidFill>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2" y="3822816"/>
            <a:ext cx="9217242" cy="29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25839" y1="66927" x2="33557" y2="71615"/>
                        <a14:backgroundMark x1="36913" y1="70833" x2="36242" y2="75521"/>
                      </a14:backgroundRemoval>
                    </a14:imgEffect>
                  </a14:imgLayer>
                </a14:imgProps>
              </a:ext>
              <a:ext uri="{28A0092B-C50C-407E-A947-70E740481C1C}">
                <a14:useLocalDpi xmlns:a14="http://schemas.microsoft.com/office/drawing/2010/main" val="0"/>
              </a:ext>
            </a:extLst>
          </a:blip>
          <a:srcRect/>
          <a:stretch>
            <a:fillRect/>
          </a:stretch>
        </p:blipFill>
        <p:spPr bwMode="auto">
          <a:xfrm>
            <a:off x="-1044624" y="-603448"/>
            <a:ext cx="6264696" cy="80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3707904" y="2639442"/>
            <a:ext cx="520263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According to the people of Wales, this flower has been seen as the symbol of cheerful communication. If a couple struggles to communicate, it is advised to them to keep a pot of Marigolds in their home to keep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the __________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516216" y="537321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peace</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2671301"/>
            <a:ext cx="482453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3300"/>
              </a:lnSpc>
              <a:spcBef>
                <a:spcPct val="20000"/>
              </a:spcBef>
              <a:spcAft>
                <a:spcPts val="300"/>
              </a:spcAft>
              <a:buClr>
                <a:srgbClr val="FA8D3D">
                  <a:lumMod val="75000"/>
                </a:srgbClr>
              </a:buClr>
              <a:buSzPct val="130000"/>
              <a:defRPr/>
            </a:pPr>
            <a:r>
              <a:rPr lang="ru-RU"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According to the local Mexican folklore, Marigold flowers represent sorrow and the feeling of unrest and that's the reason why these particular flowers are used in the days of dead ritual on every second day of the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______________ month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of each year.</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403647" y="531962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November </a:t>
            </a:r>
            <a:endParaRPr lang="en-US" sz="4000" b="1" kern="0" dirty="0">
              <a:solidFill>
                <a:srgbClr val="FF0000"/>
              </a:solidFill>
              <a:latin typeface="Arial Black" panose="020B0A04020102020204"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269134"/>
            <a:ext cx="4488977" cy="40758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219472"/>
            <a:ext cx="5768775" cy="580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683568" y="2852936"/>
            <a:ext cx="837302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In different cultures,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Marigolds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hold different meanings, both positive and negative,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such as</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 Promoting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cheer and joy.</a:t>
            </a:r>
          </a:p>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Winning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over someone's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heart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with honest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and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hard work.</a:t>
            </a:r>
          </a:p>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Promotes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success </a:t>
            </a: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and                    ___________ .</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Grief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and despair.</a:t>
            </a:r>
          </a:p>
          <a:p>
            <a:pPr marL="45720" lvl="0" algn="r" eaLnBrk="1" fontAlgn="auto" hangingPunct="1">
              <a:lnSpc>
                <a:spcPts val="3300"/>
              </a:lnSpc>
              <a:spcBef>
                <a:spcPct val="20000"/>
              </a:spcBef>
              <a:spcAft>
                <a:spcPts val="300"/>
              </a:spcAft>
              <a:buClr>
                <a:srgbClr val="FA8D3D">
                  <a:lumMod val="75000"/>
                </a:srgbClr>
              </a:buClr>
              <a:buSzPct val="130000"/>
              <a:defRPr/>
            </a:pPr>
            <a:r>
              <a:rPr lang="en-US" sz="3200" dirty="0" smtClean="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 Remembering                                         the </a:t>
            </a:r>
            <a:r>
              <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rPr>
              <a:t>people who passed away.</a:t>
            </a:r>
            <a:endParaRPr lang="en-US" sz="3200" dirty="0">
              <a:ln w="11430"/>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850587" y="4362065"/>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happiness</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667</TotalTime>
  <Words>768</Words>
  <Application>Microsoft Office PowerPoint</Application>
  <PresentationFormat>Экран (4:3)</PresentationFormat>
  <Paragraphs>66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80</cp:revision>
  <dcterms:created xsi:type="dcterms:W3CDTF">2016-01-10T12:56:23Z</dcterms:created>
  <dcterms:modified xsi:type="dcterms:W3CDTF">2018-09-18T23:38:21Z</dcterms:modified>
</cp:coreProperties>
</file>