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60" r:id="rId5"/>
    <p:sldId id="259" r:id="rId6"/>
    <p:sldId id="261" r:id="rId7"/>
    <p:sldId id="270" r:id="rId8"/>
    <p:sldId id="264" r:id="rId9"/>
    <p:sldId id="266" r:id="rId10"/>
    <p:sldId id="263" r:id="rId11"/>
    <p:sldId id="268" r:id="rId12"/>
    <p:sldId id="273" r:id="rId13"/>
    <p:sldId id="267" r:id="rId14"/>
    <p:sldId id="269" r:id="rId15"/>
    <p:sldId id="276" r:id="rId16"/>
    <p:sldId id="275" r:id="rId17"/>
    <p:sldId id="274" r:id="rId18"/>
    <p:sldId id="277" r:id="rId19"/>
    <p:sldId id="271" r:id="rId20"/>
    <p:sldId id="272" r:id="rId21"/>
    <p:sldId id="265" r:id="rId22"/>
    <p:sldId id="279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s://zen.yandex.ru/media/igelek/udivitelnaia-polza-vinograda-5ba74091e3591b00aad1c3cc?from=feed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Ð°ÑÑÐ¸Ð½ÐºÐ¸ Ð¿Ð¾ Ð·Ð°Ð¿ÑÐ¾ÑÑ Ð²Ð¸Ð½Ð¾Ð³ÑÐ°Ð´ Ð³Ð¸Ñ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2817" y="0"/>
            <a:ext cx="11263451" cy="686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2519" y="245294"/>
            <a:ext cx="7928773" cy="1538883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Ешьте на здоровье </a:t>
            </a:r>
          </a:p>
          <a:p>
            <a:pPr algn="ctr"/>
            <a:r>
              <a:rPr lang="ru-RU" sz="4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виноград!</a:t>
            </a:r>
            <a:endParaRPr lang="ru-RU" sz="47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25144"/>
            <a:ext cx="8856685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Автор: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имени Героя Советского Союза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М.В.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Цивильск Чувашской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Республики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201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1784177"/>
            <a:ext cx="273322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9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Интерактивный рассказ-викторина                     для учащихся                 </a:t>
            </a:r>
            <a:r>
              <a:rPr lang="ru-RU" sz="19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7-11 </a:t>
            </a:r>
            <a:r>
              <a:rPr lang="ru-RU" sz="19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15.ifotki.info/org/a3cee5eab6c8601ca7dda5218a1eab7e05b21e1619963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8"/>
          <a:stretch/>
        </p:blipFill>
        <p:spPr bwMode="auto">
          <a:xfrm>
            <a:off x="-28491" y="-355320"/>
            <a:ext cx="9170930" cy="721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56865" y="4117517"/>
            <a:ext cx="43465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Дубильные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вещества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очищают кровеносные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 и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стимулируют кровообращение.</a:t>
            </a:r>
            <a:endParaRPr lang="en-US" sz="3200" dirty="0">
              <a:ln w="1143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44208" y="486916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сосуды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15.ifotki.info/org/4568f368a38afa4a91d295d212e208b905b21e161997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815"/>
            <a:ext cx="9144000" cy="71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4878" y="472514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Покупая виноград, стоит отдавать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_____________________ темному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                                      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потому что полезных веществ в его кожуре значительно больше,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чем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светло-зеленом. </a:t>
            </a:r>
            <a:endParaRPr lang="en-US" sz="3200" dirty="0">
              <a:ln w="1143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63688" y="4657645"/>
            <a:ext cx="384119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предпочтение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Ð°ÑÑÐ¸Ð½ÐºÐ¸ Ð¿Ð¾ Ð·Ð°Ð¿ÑÐ¾ÑÑ Ð½Ð°ÑÑÑÐ¼Ð¾ÑÑÑ Ñ Ð²Ð¸Ð½Ð¾Ð³ÑÐ°Ð´Ð¾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21" y="1"/>
            <a:ext cx="94956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5700" y="119675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Темные ягоды содержат ценнейший </a:t>
            </a:r>
            <a:r>
              <a:rPr lang="ru-RU" sz="3200" dirty="0" err="1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флавоноид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– </a:t>
            </a:r>
            <a:r>
              <a:rPr lang="ru-RU" sz="3200" dirty="0" err="1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ресвератрол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который отличается сильным антибактериальным, противовоспалительным, противовирусным и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противораковым ________________ . </a:t>
            </a:r>
            <a:endParaRPr lang="en-US" sz="3200" dirty="0">
              <a:ln w="1143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31949" y="2924944"/>
            <a:ext cx="3168352" cy="8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действием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15.ifotki.info/org/16e7b5d2279d2117846ff869261c3ec305b21e1619969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" y="-531440"/>
            <a:ext cx="9243814" cy="792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2793663"/>
            <a:ext cx="633670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Обнаруженный                                         в винограде                                        </a:t>
            </a:r>
            <a:r>
              <a:rPr lang="ru-RU" sz="3200" dirty="0" err="1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флавоноид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способен                          подавлять                                     рост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жировой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ткани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увеличивать                         сжигание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жира.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Именно </a:t>
            </a:r>
            <a:r>
              <a:rPr lang="ru-RU" sz="3200" dirty="0" err="1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ресвератрол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продлевает ________,                        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было доказано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в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многочисленных научных исследованиях. </a:t>
            </a:r>
            <a:endParaRPr lang="en-US" sz="3200" dirty="0">
              <a:ln w="1143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03848" y="486916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жизнь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ÐÐ°ÑÑÐ¸Ð½ÐºÐ¸ Ð¿Ð¾ Ð·Ð°Ð¿ÑÐ¾ÑÑ Ð½Ð°ÑÑÑÐ¼Ð¾ÑÑÑ Ñ Ð²Ð¸Ð½Ð¾Ð³ÑÐ°Ð´Ð¾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50" y="23952"/>
            <a:ext cx="9147902" cy="686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70113" y="1700808"/>
            <a:ext cx="44171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err="1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Ресвератрол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защищает от различных видов загрязнения и образования атеросклеротических бляшек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______________.</a:t>
            </a:r>
            <a:endParaRPr lang="en-US" sz="3200" dirty="0">
              <a:ln w="1143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96136" y="378904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артериях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15.ifotki.info/org/1d48002be49e2ac043e0bd617f4e55e905b21e1619979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027"/>
            <a:ext cx="9214666" cy="7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19" y="2708921"/>
            <a:ext cx="5411877" cy="144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err="1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Ресвератрол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считается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причиной существования «французского парадокса».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Этот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термин указывает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на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тот факт,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что _____________ ,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несмотря на содержание в их диете углеводов,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жиров,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живут относительно долго. </a:t>
            </a:r>
            <a:endParaRPr lang="en-US" sz="3200" dirty="0">
              <a:ln w="1143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3281" y="383855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французы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½Ð°ÑÑÑÐ¼Ð¾ÑÑÑ Ñ Ð²Ð¸Ð½Ð¾Ð³ÑÐ°Ð´Ð¾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52" y="1"/>
            <a:ext cx="9420560" cy="69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135" y="1988840"/>
            <a:ext cx="598794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Виноград — высококалорийный продукт, что обязательно необходимо учитывать тем, кто практикует диету,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направленную                               на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избавление от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лишнего ___________.</a:t>
            </a:r>
            <a:endParaRPr lang="en-US" sz="3200" dirty="0">
              <a:ln w="1143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08140" y="450912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веса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" t="3187" r="2159" b="2516"/>
          <a:stretch/>
        </p:blipFill>
        <p:spPr bwMode="auto">
          <a:xfrm>
            <a:off x="-334108" y="0"/>
            <a:ext cx="9794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932040" y="1772816"/>
            <a:ext cx="403244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Виноград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лучше использовать в качестве заменителя различных сладких закусок, таких как шоколадка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или ________.</a:t>
            </a:r>
            <a:endParaRPr lang="en-US" sz="3200" dirty="0">
              <a:ln w="1143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68516" y="402188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торт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½Ð°ÑÑÑÐ¼Ð¾ÑÑÑ Ñ Ð²Ð¸Ð½Ð¾Ð³ÑÐ°Ð´Ð¾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8433" y="2280771"/>
            <a:ext cx="849694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Виноград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нужно есть вместе с кожурой и косточками, которые очищают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______________                             от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токсических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продуктов                                                   обмена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веществ,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стимулируя                                         секрецию                               пищеварительных                                     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соков.</a:t>
            </a:r>
            <a:endParaRPr lang="en-US" sz="3200" dirty="0">
              <a:ln w="1143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71800" y="134076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организм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Ð°ÑÑÐ¸Ð½ÐºÐ¸ Ð¿Ð¾ Ð·Ð°Ð¿ÑÐ¾ÑÑ Ð½Ð°ÑÑÑÐ¼Ð¾ÑÑÑ Ñ Ð²Ð¸Ð½Ð¾Ð³ÑÐ°Ð´Ð¾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275" y="0"/>
            <a:ext cx="10688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3532" y="2131650"/>
            <a:ext cx="89304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Употребление винограда с кожицей и косточками оказывает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желчегонное действие и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тормозит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развитие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        вредных                                                       процессов                                                          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кишечнике.                                              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Именно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виноград может стать основой для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очищающей __________.</a:t>
            </a:r>
            <a:endParaRPr lang="ru-RU" sz="3200" dirty="0">
              <a:ln w="1143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83969" y="4149080"/>
            <a:ext cx="455915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диеты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½Ð°ÑÑÑÐ¼Ð¾ÑÑÑ Ñ Ð²Ð¸Ð½Ð¾Ð³ÑÐ°Ð´Ð¾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02929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25823" y="1268760"/>
            <a:ext cx="932452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Виноград — одно из старейших растений, окультуренных человеком, которое упоминается в самых древних письменных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источниках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      включая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                                           ___________ .</a:t>
            </a:r>
            <a:endParaRPr lang="en-US" sz="3200" dirty="0">
              <a:ln w="1143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3077369"/>
            <a:ext cx="298782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Библию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391" y="0"/>
            <a:ext cx="1031278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7903" y="2192555"/>
            <a:ext cx="890609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Благодаря наличию ценных компонентов, виноград рекомендуется употреблять как в сыром, так и в сушеном виде. Его ягоды можно добавлять в самые разные салаты, а также мясные и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рыбные ___________ ,                                         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говоря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уже                                                    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 множестве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кондитерских                                               изделий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3200" dirty="0">
              <a:ln w="1143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67659" y="2996952"/>
            <a:ext cx="4176464" cy="76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блюда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15.ifotki.info/org/cc6f4bb1ae658538b2784ee4d6acd72505b21e1619965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789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44245" y="1146738"/>
            <a:ext cx="51125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Виноград, виноград!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Винограду каждый рад!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Сок и мякоть винограда –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Витаминная ___________ !</a:t>
            </a:r>
            <a:endParaRPr lang="en-US" sz="3200" dirty="0">
              <a:ln w="1143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36370" y="306896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награда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57067"/>
            <a:ext cx="7998820" cy="479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04664"/>
            <a:ext cx="914400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Дружите с виноградом и живите долго и счастливо!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216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9558" y="2756311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Удивительная польза винограда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https://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zen.yandex.ru/media/igelek/udivitelnaia-polza-vinograda-5ba74091e3591b00aad1c3cc?from=feed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yandex.ru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15.ifotki.info/org/c1e191d8c0a0562813e4932e8a61e30d05b21e1619978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1"/>
            <a:ext cx="9146440" cy="784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292079" y="1916832"/>
            <a:ext cx="364428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Считается, что дикий виноград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обнаружили ________ ,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которые еще 8000 лет назад начали его возделывать.</a:t>
            </a:r>
            <a:endParaRPr lang="en-US" sz="3200" dirty="0">
              <a:ln w="1143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32240" y="194927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персы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Ð°ÑÑÐ¸Ð½ÐºÐ¸ Ð¿Ð¾ Ð·Ð°Ð¿ÑÐ¾ÑÑ Ð½Ð°ÑÑÑÐ¼Ð¾ÑÑÑ Ñ Ð²Ð¸Ð½Ð¾Ð³ÑÐ°Ð´Ð¾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2527" y="0"/>
            <a:ext cx="10776774" cy="715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764704"/>
            <a:ext cx="890464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Виноград — богатый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калия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который положительно влияет на работу сердца и регулирует водно-электролитический баланс организма. </a:t>
            </a:r>
            <a:endParaRPr lang="en-US" sz="3200" dirty="0">
              <a:ln w="1143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50141" y="9182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источник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Ð°ÑÑÐ¸Ð½ÐºÐ¸ Ð¿Ð¾ Ð·Ð°Ð¿ÑÐ¾ÑÑ Ð½Ð°ÑÑÑÐ¼Ð¾ÑÑÑ Ñ Ð²Ð¸Ð½Ð¾Ð³ÑÐ°Ð´Ð¾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75" y="0"/>
            <a:ext cx="10627089" cy="709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908720"/>
            <a:ext cx="904777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Гроздья винограда содержат медь, бор и марганец, которые отличаются бактерицидными свойствами,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укрепляют ___________,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предотвращают потерю кальция и деминерализацию костей. </a:t>
            </a:r>
            <a:endParaRPr lang="en-US" sz="3200" dirty="0">
              <a:ln w="1143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71800" y="147698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иммунитет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5" y="-124317"/>
            <a:ext cx="9163145" cy="698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5306" y="76470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винограде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много витаминов С, В6, В2, В1, К и бета-каротина. В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нём  обнаружены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фруктовые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__________–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яблочная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лимонная, а также дубильные вещества и ферменты.  </a:t>
            </a:r>
            <a:endParaRPr lang="en-US" sz="3200" dirty="0">
              <a:ln w="1143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72200" y="1048836"/>
            <a:ext cx="388843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кислоты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15.ifotki.info/org/6c1ae2d67e5efe4b47ac113591d5040b05b21e161998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-675456"/>
            <a:ext cx="11988824" cy="815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504" y="5161091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Виноград, особенно темный, является ценным источником антиоксидантов, которые оказывают существенное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___________ на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укрепление здоровья.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516216" y="572063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влияние 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15.ifotki.info/org/ab219bb33795709f2ca50c2b289fb88005b21e1619964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8"/>
          <a:stretch/>
        </p:blipFill>
        <p:spPr bwMode="auto">
          <a:xfrm>
            <a:off x="0" y="0"/>
            <a:ext cx="9144000" cy="765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19871" y="3012977"/>
            <a:ext cx="533986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В кожуре, семенах и черешках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     винограда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ученые обнаружили различные полифенолы, которые положительно влияют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на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работу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сердца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регулируют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 холестерина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3200" dirty="0">
              <a:ln w="11430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44208" y="58052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уровень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15.ifotki.info/org/52b324829dd096323ba24186590087f005b21e161996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399" y="0"/>
            <a:ext cx="1025718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615932"/>
            <a:ext cx="89347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Обнаруженные в винограде полифенолы  предотвращают такие «болезни цивилизации»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как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атеросклероз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      и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сахарный _________,                                               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еще замедляют </a:t>
            </a:r>
            <a:r>
              <a:rPr lang="ru-RU" sz="3200" dirty="0" smtClean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            появление                                                             признаков                                                 старения</a:t>
            </a:r>
            <a:r>
              <a:rPr lang="ru-RU" sz="3200" dirty="0">
                <a:ln w="1143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73432" y="19164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диабет</a:t>
            </a:r>
            <a:endParaRPr lang="en-US" sz="36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00B05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294</TotalTime>
  <Words>525</Words>
  <Application>Microsoft Office PowerPoint</Application>
  <PresentationFormat>Экран (4:3)</PresentationFormat>
  <Paragraphs>60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40</cp:revision>
  <dcterms:created xsi:type="dcterms:W3CDTF">2016-01-10T12:56:23Z</dcterms:created>
  <dcterms:modified xsi:type="dcterms:W3CDTF">2018-09-25T17:12:23Z</dcterms:modified>
</cp:coreProperties>
</file>