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4" r:id="rId2"/>
    <p:sldId id="256" r:id="rId3"/>
    <p:sldId id="281" r:id="rId4"/>
    <p:sldId id="282" r:id="rId5"/>
    <p:sldId id="316" r:id="rId6"/>
    <p:sldId id="317" r:id="rId7"/>
    <p:sldId id="318" r:id="rId8"/>
    <p:sldId id="319" r:id="rId9"/>
    <p:sldId id="283" r:id="rId10"/>
    <p:sldId id="321" r:id="rId11"/>
    <p:sldId id="320" r:id="rId12"/>
    <p:sldId id="322" r:id="rId13"/>
    <p:sldId id="323" r:id="rId14"/>
    <p:sldId id="287" r:id="rId15"/>
    <p:sldId id="288" r:id="rId16"/>
    <p:sldId id="289" r:id="rId17"/>
    <p:sldId id="338" r:id="rId18"/>
    <p:sldId id="337" r:id="rId19"/>
    <p:sldId id="325" r:id="rId20"/>
    <p:sldId id="339" r:id="rId21"/>
    <p:sldId id="340" r:id="rId22"/>
    <p:sldId id="341" r:id="rId23"/>
    <p:sldId id="293" r:id="rId24"/>
    <p:sldId id="327" r:id="rId25"/>
    <p:sldId id="328" r:id="rId26"/>
    <p:sldId id="329" r:id="rId27"/>
    <p:sldId id="330" r:id="rId28"/>
    <p:sldId id="342" r:id="rId29"/>
    <p:sldId id="331" r:id="rId30"/>
    <p:sldId id="332" r:id="rId31"/>
    <p:sldId id="333" r:id="rId32"/>
    <p:sldId id="334" r:id="rId33"/>
    <p:sldId id="305" r:id="rId34"/>
    <p:sldId id="306" r:id="rId35"/>
    <p:sldId id="315" r:id="rId36"/>
    <p:sldId id="335" r:id="rId37"/>
    <p:sldId id="343" r:id="rId38"/>
    <p:sldId id="345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33CC"/>
    <a:srgbClr val="660066"/>
    <a:srgbClr val="0066FF"/>
    <a:srgbClr val="66CCFF"/>
    <a:srgbClr val="00CC00"/>
    <a:srgbClr val="FF00FF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795" autoAdjust="0"/>
    <p:restoredTop sz="94660"/>
  </p:normalViewPr>
  <p:slideViewPr>
    <p:cSldViewPr>
      <p:cViewPr varScale="1">
        <p:scale>
          <a:sx n="49" d="100"/>
          <a:sy n="49" d="100"/>
        </p:scale>
        <p:origin x="-120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8D401-4FEA-46E0-B306-011BAA4B4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FB1ED-FD34-4F4F-82B2-B40014EA2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83E56-F970-4D2A-A798-778359762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29956-2CED-4F04-BAC2-A5D766C80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56400-E582-4BAE-8665-078896816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0D6CF-5EA5-4384-9C7F-6E5F54006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7A80A-7321-4E0F-8FCD-45AA3174C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29BA2-6834-4D37-8537-40F76C16C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F0BD6-6467-4845-9983-90840062B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A212B-EF5E-4080-B799-200213CC5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3E227-CB2F-49FC-BAC6-7F6ABC5A2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4B99FB-AC92-49E6-BF8B-0D473803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uchportfolio.ru/materials/show/8459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/>
              <a:t>Презентация на тему: </a:t>
            </a:r>
            <a:br>
              <a:rPr lang="ru-RU" sz="3200" dirty="0" smtClean="0"/>
            </a:br>
            <a:r>
              <a:rPr lang="ru-RU" sz="3200" b="1" i="1" dirty="0" smtClean="0">
                <a:solidFill>
                  <a:srgbClr val="660066"/>
                </a:solidFill>
              </a:rPr>
              <a:t> «Казачья народная песня в казачьей школе  как путь сохранения и развития культурных традиций»</a:t>
            </a:r>
            <a:endParaRPr lang="ru-RU" sz="3200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5" y="4500563"/>
            <a:ext cx="3857625" cy="1138237"/>
          </a:xfrm>
        </p:spPr>
        <p:txBody>
          <a:bodyPr/>
          <a:lstStyle/>
          <a:p>
            <a:r>
              <a:rPr lang="ru-RU" sz="1600" b="1" dirty="0" smtClean="0"/>
              <a:t>Учитель музыки:</a:t>
            </a:r>
          </a:p>
          <a:p>
            <a:r>
              <a:rPr lang="ru-RU" sz="1600" b="1" dirty="0" smtClean="0"/>
              <a:t>Трушина Светлана Юрьевна</a:t>
            </a:r>
          </a:p>
        </p:txBody>
      </p:sp>
      <p:sp>
        <p:nvSpPr>
          <p:cNvPr id="2052" name="Прямоугольник 4"/>
          <p:cNvSpPr>
            <a:spLocks noChangeArrowheads="1"/>
          </p:cNvSpPr>
          <p:nvPr/>
        </p:nvSpPr>
        <p:spPr bwMode="auto">
          <a:xfrm>
            <a:off x="714375" y="500063"/>
            <a:ext cx="8429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Муниципальное  бюджетное общеобразовательное учреждение                                                                                                   « Средняя общеобразовательная  казачья  школа    с. Знаменка»   </a:t>
            </a:r>
          </a:p>
          <a:p>
            <a:r>
              <a:rPr lang="ru-RU" b="1"/>
              <a:t>                           Нерчинский район,  Забайкальский край</a:t>
            </a:r>
          </a:p>
        </p:txBody>
      </p:sp>
      <p:pic>
        <p:nvPicPr>
          <p:cNvPr id="2053" name="Picture 4" descr="imgpreview?key=38960de41e5b3b05&amp;mb=imgdb_preview_5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93547">
            <a:off x="149225" y="4373563"/>
            <a:ext cx="29352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Празднование Покрова Пресвятой Богородицы в 2014 г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8" name="Picture 4" descr="2(1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700213"/>
            <a:ext cx="6408737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«День  матери – казачки»   2015 г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2" name="Picture 4" descr="DSCF39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96975"/>
            <a:ext cx="424815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15620945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933825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Крещение  Господне- 2015 г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6" name="Picture 4" descr="image (1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25538"/>
            <a:ext cx="460851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image (2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213100"/>
            <a:ext cx="4643437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 </a:t>
            </a:r>
            <a:r>
              <a:rPr lang="ru-RU" sz="2800" b="1" smtClean="0"/>
              <a:t>Покров Пресвятой Богородицы – 2015 г</a:t>
            </a:r>
            <a:r>
              <a:rPr lang="ru-RU" sz="4000" smtClean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40" name="Picture 4" descr="PA1402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68413"/>
            <a:ext cx="3595688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покр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420938"/>
            <a:ext cx="47529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4" name="Picture 6" descr="thumb_11763977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0"/>
            <a:ext cx="770572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thumb_10927999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933825"/>
            <a:ext cx="7380287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395288" y="2924175"/>
            <a:ext cx="8569325" cy="854075"/>
          </a:xfrm>
          <a:prstGeom prst="rect">
            <a:avLst/>
          </a:prstGeom>
          <a:solidFill>
            <a:srgbClr val="FF99CC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Вокальная группа- победитель конкурса</a:t>
            </a:r>
          </a:p>
          <a:p>
            <a:pPr algn="ctr">
              <a:spcBef>
                <a:spcPct val="50000"/>
              </a:spcBef>
            </a:pPr>
            <a:r>
              <a:rPr lang="ru-RU" sz="2000" b="1"/>
              <a:t> «Забайкальская звёздочка»  2012 г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Фольклорная группа- победитель конкурса патриотической песни </a:t>
            </a:r>
            <a:br>
              <a:rPr lang="ru-RU" sz="2800" b="1" smtClean="0"/>
            </a:br>
            <a:r>
              <a:rPr lang="ru-RU" sz="2800" b="1" smtClean="0">
                <a:solidFill>
                  <a:srgbClr val="003300"/>
                </a:solidFill>
              </a:rPr>
              <a:t>«Живи, Россия!»</a:t>
            </a:r>
            <a:r>
              <a:rPr lang="ru-RU" sz="2800" b="1" smtClean="0"/>
              <a:t>  2013 г.</a:t>
            </a:r>
            <a:r>
              <a:rPr lang="ru-RU" sz="4000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8" name="Picture 4" descr="thumb_9927594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92375"/>
            <a:ext cx="864235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mtClean="0"/>
              <a:t>                                   </a:t>
            </a:r>
            <a:r>
              <a:rPr lang="ru-RU" sz="3200" smtClean="0">
                <a:solidFill>
                  <a:srgbClr val="003300"/>
                </a:solidFill>
              </a:rPr>
              <a:t>1 место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                                                    </a:t>
            </a:r>
            <a:r>
              <a:rPr lang="ru-RU" sz="2800" smtClean="0">
                <a:solidFill>
                  <a:srgbClr val="000000"/>
                </a:solidFill>
              </a:rPr>
              <a:t>2 место</a:t>
            </a:r>
          </a:p>
        </p:txBody>
      </p:sp>
      <p:pic>
        <p:nvPicPr>
          <p:cNvPr id="17412" name="Picture 4" descr="14472589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58769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7860856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621088"/>
            <a:ext cx="46101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6" name="Picture 4" descr="imgp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64205">
            <a:off x="250825" y="2781300"/>
            <a:ext cx="3887788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img0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60350"/>
            <a:ext cx="82804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imgpreview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20687">
            <a:off x="5076825" y="3141663"/>
            <a:ext cx="3743325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  <a:solidFill>
            <a:srgbClr val="FFCC99">
              <a:alpha val="23921"/>
            </a:srgbClr>
          </a:solidFill>
        </p:spPr>
        <p:txBody>
          <a:bodyPr/>
          <a:lstStyle/>
          <a:p>
            <a:pPr algn="ctr"/>
            <a:r>
              <a:rPr lang="ru-RU" sz="2800" b="1" smtClean="0"/>
              <a:t>Народные праздники помогают детям почувствовать себя частичкой своего народа, узнать о его традициях и обычаях, развивают творческие способности,  учат  бережному отношению к родному краю, своим предкам, истории народа.  </a:t>
            </a:r>
          </a:p>
          <a:p>
            <a:endParaRPr lang="ru-RU" sz="2800" b="1" smtClean="0"/>
          </a:p>
          <a:p>
            <a:pPr algn="ctr"/>
            <a:r>
              <a:rPr lang="ru-RU" sz="2800" b="1" smtClean="0">
                <a:solidFill>
                  <a:srgbClr val="660066"/>
                </a:solidFill>
              </a:rPr>
              <a:t>Народные и казачьи праздники</a:t>
            </a:r>
            <a:r>
              <a:rPr lang="ru-RU" sz="2800" b="1" smtClean="0"/>
              <a:t> - это возможность объединить детей и взрослых общей целью, дать почувствовать радость общения, радость совместного творчества.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4" name="Picture 4" descr="Рисунок1(97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0" y="3573463"/>
            <a:ext cx="59055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покров 0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3375"/>
            <a:ext cx="56896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76250"/>
            <a:ext cx="8064500" cy="6073775"/>
          </a:xfrm>
        </p:spPr>
        <p:txBody>
          <a:bodyPr/>
          <a:lstStyle/>
          <a:p>
            <a:pPr eaLnBrk="1" hangingPunct="1"/>
            <a:r>
              <a:rPr lang="ru-RU" altLang="zh-CN" b="1" i="1" smtClean="0">
                <a:solidFill>
                  <a:srgbClr val="660066"/>
                </a:solidFill>
              </a:rPr>
              <a:t>Историко  - песенный  репертуар  забайкальцев </a:t>
            </a:r>
            <a:endParaRPr lang="ru-RU" b="1" i="1" smtClean="0">
              <a:solidFill>
                <a:srgbClr val="660066"/>
              </a:solidFill>
            </a:endParaRPr>
          </a:p>
        </p:txBody>
      </p:sp>
      <p:sp>
        <p:nvSpPr>
          <p:cNvPr id="2053" name="UTurnArrow"/>
          <p:cNvSpPr>
            <a:spLocks noEditPoints="1" noChangeArrowheads="1"/>
          </p:cNvSpPr>
          <p:nvPr/>
        </p:nvSpPr>
        <p:spPr bwMode="auto">
          <a:xfrm>
            <a:off x="4714875" y="1571625"/>
            <a:ext cx="1771650" cy="1943100"/>
          </a:xfrm>
          <a:custGeom>
            <a:avLst/>
            <a:gdLst>
              <a:gd name="G0" fmla="+- 0 0 0"/>
              <a:gd name="G1" fmla="+- 5574 0 0"/>
              <a:gd name="G2" fmla="*/ 5574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5574"/>
              <a:gd name="G10" fmla="+- 21600 0 9725"/>
              <a:gd name="G11" fmla="min G10 8691"/>
              <a:gd name="G12" fmla="+- 8826 0 0"/>
              <a:gd name="G13" fmla="+- 14865 0 5975"/>
              <a:gd name="G14" fmla="+- 14865 0 0"/>
              <a:gd name="G15" fmla="*/ 5574 5842 6110"/>
              <a:gd name="G16" fmla="+- 8826 1350 0"/>
              <a:gd name="G17" fmla="+- 8310 0 G15"/>
              <a:gd name="G18" fmla="*/ G17 G7 8310"/>
              <a:gd name="G19" fmla="+- 5574 G18 0"/>
              <a:gd name="G20" fmla="+- G4 0 G18"/>
              <a:gd name="T0" fmla="*/ 9225 w 21600"/>
              <a:gd name="T1" fmla="*/ 0 h 21600"/>
              <a:gd name="T2" fmla="*/ 2787 w 21600"/>
              <a:gd name="T3" fmla="*/ 21600 h 21600"/>
              <a:gd name="T4" fmla="*/ 9725 w 21600"/>
              <a:gd name="T5" fmla="*/ 8826 h 21600"/>
              <a:gd name="T6" fmla="*/ 15663 w 21600"/>
              <a:gd name="T7" fmla="*/ 14865 h 21600"/>
              <a:gd name="T8" fmla="*/ 21600 w 21600"/>
              <a:gd name="T9" fmla="*/ 8826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4865"/>
                </a:moveTo>
                <a:lnTo>
                  <a:pt x="21600" y="8826"/>
                </a:lnTo>
                <a:lnTo>
                  <a:pt x="18450" y="8826"/>
                </a:lnTo>
                <a:lnTo>
                  <a:pt x="18450" y="8310"/>
                </a:lnTo>
                <a:cubicBezTo>
                  <a:pt x="18450" y="3721"/>
                  <a:pt x="14320" y="0"/>
                  <a:pt x="9225" y="0"/>
                </a:cubicBezTo>
                <a:cubicBezTo>
                  <a:pt x="4130" y="0"/>
                  <a:pt x="0" y="3799"/>
                  <a:pt x="0" y="8485"/>
                </a:cubicBezTo>
                <a:lnTo>
                  <a:pt x="0" y="21600"/>
                </a:lnTo>
                <a:lnTo>
                  <a:pt x="5574" y="21600"/>
                </a:lnTo>
                <a:lnTo>
                  <a:pt x="5574" y="8310"/>
                </a:lnTo>
                <a:cubicBezTo>
                  <a:pt x="5574" y="6664"/>
                  <a:pt x="7055" y="5330"/>
                  <a:pt x="8882" y="5330"/>
                </a:cubicBezTo>
                <a:lnTo>
                  <a:pt x="9568" y="5330"/>
                </a:lnTo>
                <a:cubicBezTo>
                  <a:pt x="11395" y="5330"/>
                  <a:pt x="12876" y="6664"/>
                  <a:pt x="12876" y="8310"/>
                </a:cubicBezTo>
                <a:lnTo>
                  <a:pt x="12876" y="8826"/>
                </a:lnTo>
                <a:lnTo>
                  <a:pt x="9725" y="8826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4" name="UTurnArrow"/>
          <p:cNvSpPr>
            <a:spLocks noEditPoints="1" noChangeArrowheads="1"/>
          </p:cNvSpPr>
          <p:nvPr/>
        </p:nvSpPr>
        <p:spPr bwMode="auto">
          <a:xfrm flipH="1">
            <a:off x="2286000" y="1571625"/>
            <a:ext cx="1727200" cy="2016125"/>
          </a:xfrm>
          <a:custGeom>
            <a:avLst/>
            <a:gdLst>
              <a:gd name="G0" fmla="+- 0 0 0"/>
              <a:gd name="G1" fmla="+- 5574 0 0"/>
              <a:gd name="G2" fmla="*/ 5574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5574"/>
              <a:gd name="G10" fmla="+- 21600 0 9725"/>
              <a:gd name="G11" fmla="min G10 8691"/>
              <a:gd name="G12" fmla="+- 8826 0 0"/>
              <a:gd name="G13" fmla="+- 14865 0 5975"/>
              <a:gd name="G14" fmla="+- 14865 0 0"/>
              <a:gd name="G15" fmla="*/ 5574 5842 6110"/>
              <a:gd name="G16" fmla="+- 8826 1350 0"/>
              <a:gd name="G17" fmla="+- 8310 0 G15"/>
              <a:gd name="G18" fmla="*/ G17 G7 8310"/>
              <a:gd name="G19" fmla="+- 5574 G18 0"/>
              <a:gd name="G20" fmla="+- G4 0 G18"/>
              <a:gd name="T0" fmla="*/ 9225 w 21600"/>
              <a:gd name="T1" fmla="*/ 0 h 21600"/>
              <a:gd name="T2" fmla="*/ 2787 w 21600"/>
              <a:gd name="T3" fmla="*/ 21600 h 21600"/>
              <a:gd name="T4" fmla="*/ 9725 w 21600"/>
              <a:gd name="T5" fmla="*/ 8826 h 21600"/>
              <a:gd name="T6" fmla="*/ 15663 w 21600"/>
              <a:gd name="T7" fmla="*/ 14865 h 21600"/>
              <a:gd name="T8" fmla="*/ 21600 w 21600"/>
              <a:gd name="T9" fmla="*/ 8826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4865"/>
                </a:moveTo>
                <a:lnTo>
                  <a:pt x="21600" y="8826"/>
                </a:lnTo>
                <a:lnTo>
                  <a:pt x="18450" y="8826"/>
                </a:lnTo>
                <a:lnTo>
                  <a:pt x="18450" y="8310"/>
                </a:lnTo>
                <a:cubicBezTo>
                  <a:pt x="18450" y="3721"/>
                  <a:pt x="14320" y="0"/>
                  <a:pt x="9225" y="0"/>
                </a:cubicBezTo>
                <a:cubicBezTo>
                  <a:pt x="4130" y="0"/>
                  <a:pt x="0" y="3799"/>
                  <a:pt x="0" y="8485"/>
                </a:cubicBezTo>
                <a:lnTo>
                  <a:pt x="0" y="21600"/>
                </a:lnTo>
                <a:lnTo>
                  <a:pt x="5574" y="21600"/>
                </a:lnTo>
                <a:lnTo>
                  <a:pt x="5574" y="8310"/>
                </a:lnTo>
                <a:cubicBezTo>
                  <a:pt x="5574" y="6664"/>
                  <a:pt x="7055" y="5330"/>
                  <a:pt x="8882" y="5330"/>
                </a:cubicBezTo>
                <a:lnTo>
                  <a:pt x="9568" y="5330"/>
                </a:lnTo>
                <a:cubicBezTo>
                  <a:pt x="11395" y="5330"/>
                  <a:pt x="12876" y="6664"/>
                  <a:pt x="12876" y="8310"/>
                </a:cubicBezTo>
                <a:lnTo>
                  <a:pt x="12876" y="8826"/>
                </a:lnTo>
                <a:lnTo>
                  <a:pt x="9725" y="8826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0" y="3429000"/>
            <a:ext cx="3857622" cy="3143271"/>
          </a:xfrm>
          <a:prstGeom prst="round2SameRect">
            <a:avLst/>
          </a:prstGeom>
          <a:solidFill>
            <a:srgbClr val="FF33CC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РЕГИОНАЛЬНЫЕ ИСТОРИЧЕСКИЕ ПЕСНИ ЗАБАЙКАЛЬЦЕВ 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5143504" y="3357562"/>
            <a:ext cx="3786217" cy="3214709"/>
          </a:xfrm>
          <a:prstGeom prst="round2SameRect">
            <a:avLst/>
          </a:prstGeom>
          <a:solidFill>
            <a:srgbClr val="FF33CC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ПЕСНИ ЗАБАЙКАЛЬСКИХ КАЗАКОВ</a:t>
            </a:r>
          </a:p>
          <a:p>
            <a:pPr algn="ctr">
              <a:defRPr/>
            </a:pPr>
            <a:endParaRPr lang="ru-RU" sz="28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88" y="3000375"/>
            <a:ext cx="185737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16125" y="2967038"/>
            <a:ext cx="185738" cy="5238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59338" y="4437063"/>
            <a:ext cx="4105275" cy="1552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zh-CN" sz="2400" b="1"/>
              <a:t>И здесь обязательно звучит задорная казачья песня, сопровождаемая удалой казачьей пляской!</a:t>
            </a:r>
            <a:r>
              <a:rPr lang="ru-RU" altLang="zh-CN"/>
              <a:t> </a:t>
            </a:r>
            <a:endParaRPr lang="ru-RU"/>
          </a:p>
        </p:txBody>
      </p:sp>
      <p:pic>
        <p:nvPicPr>
          <p:cNvPr id="21509" name="Picture 5" descr="getImage (2)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0"/>
            <a:ext cx="59404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getImage (3)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82975"/>
            <a:ext cx="45005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CC"/>
          </a:solidFill>
        </p:spPr>
        <p:txBody>
          <a:bodyPr/>
          <a:lstStyle/>
          <a:p>
            <a:r>
              <a:rPr lang="ru-RU" altLang="zh-CN" sz="2400" b="1" smtClean="0"/>
              <a:t>Традиционно все  народные казачьи праздники  заканчиваются общим хороводом учащихся и  педагогов школ</a:t>
            </a:r>
            <a:endParaRPr lang="ru-RU" sz="2400" b="1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2" name="Picture 4" descr="image (3)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557338"/>
            <a:ext cx="66246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6" name="Picture 4" descr="image (4)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50114">
            <a:off x="250825" y="404813"/>
            <a:ext cx="4859338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image (5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284538"/>
            <a:ext cx="4537075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  <a:solidFill>
            <a:srgbClr val="CC99FF">
              <a:alpha val="41960"/>
            </a:srgbClr>
          </a:solidFill>
        </p:spPr>
        <p:txBody>
          <a:bodyPr/>
          <a:lstStyle/>
          <a:p>
            <a:pPr algn="ctr"/>
            <a:r>
              <a:rPr lang="ru-RU" sz="2800" b="1" i="1" smtClean="0"/>
              <a:t>В   2014-  2015 г.г  в школе  работала  базовая  опорная  площадка по теме "Влияние государственного общественного управления на развитие социального партнёрства в условиях казачьей кадетской школы".</a:t>
            </a:r>
          </a:p>
          <a:p>
            <a:pPr algn="ctr"/>
            <a:endParaRPr lang="ru-RU" sz="2800" b="1" i="1" smtClean="0"/>
          </a:p>
          <a:p>
            <a:pPr algn="ctr"/>
            <a:r>
              <a:rPr lang="ru-RU" sz="2800" b="1" i="1" smtClean="0"/>
              <a:t>В организованных за это время  праздниках  и  мероприятиях   народного и казачьего календаря, группа  принимала активное участие, знакомя стажёров с народной казачьей песней.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5505450"/>
          </a:xfrm>
          <a:solidFill>
            <a:srgbClr val="CC99FF">
              <a:alpha val="23137"/>
            </a:srgbClr>
          </a:solidFill>
        </p:spPr>
        <p:txBody>
          <a:bodyPr/>
          <a:lstStyle/>
          <a:p>
            <a:pPr algn="ctr"/>
            <a:r>
              <a:rPr lang="ru-RU" b="1" smtClean="0"/>
              <a:t>В  2017 г  была  проведена предметная  Неделя искусства под названием «Возродим мы род казачий, дух казачий не забыт!», цель которой- продолжить изучение истории и традиций казачества через  знакомство с культурой  казаков, воспитывать уважение   к памяти  поколений.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Исследовательский проект на тему: </a:t>
            </a:r>
            <a:br>
              <a:rPr lang="ru-RU" sz="3200" b="1" smtClean="0"/>
            </a:br>
            <a:r>
              <a:rPr lang="ru-RU" sz="3200" b="1" smtClean="0">
                <a:solidFill>
                  <a:srgbClr val="336600"/>
                </a:solidFill>
              </a:rPr>
              <a:t>«О чём поёшь казачья песня». </a:t>
            </a:r>
            <a:r>
              <a:rPr lang="ru-RU" sz="4000" smtClean="0"/>
              <a:t> </a:t>
            </a:r>
          </a:p>
        </p:txBody>
      </p:sp>
      <p:pic>
        <p:nvPicPr>
          <p:cNvPr id="26627" name="Picture 4" descr="3(9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557338"/>
            <a:ext cx="63373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2" name="Picture 4" descr="DSCF73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40671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DSCF73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17488"/>
            <a:ext cx="42481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DSCF73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3213100"/>
            <a:ext cx="4464050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6" name="Picture 4" descr="image (4)(6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6250"/>
            <a:ext cx="777716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700" name="Picture 4" descr="FeCxC3KVABc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33375"/>
            <a:ext cx="5905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84213" y="4292600"/>
            <a:ext cx="7704137" cy="16144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zh-CN"/>
              <a:t>         </a:t>
            </a:r>
            <a:r>
              <a:rPr lang="ru-RU" altLang="zh-CN" sz="2800" b="1"/>
              <a:t>Нерчинский  краеведческий  музей</a:t>
            </a:r>
          </a:p>
          <a:p>
            <a:pPr>
              <a:spcBef>
                <a:spcPct val="50000"/>
              </a:spcBef>
            </a:pPr>
            <a:r>
              <a:rPr lang="ru-RU" altLang="zh-CN"/>
              <a:t>              </a:t>
            </a:r>
            <a:r>
              <a:rPr lang="ru-RU" altLang="zh-CN" sz="2400" b="1" i="1">
                <a:solidFill>
                  <a:srgbClr val="000066"/>
                </a:solidFill>
              </a:rPr>
              <a:t>Историко-краеведческий квест:  </a:t>
            </a:r>
          </a:p>
          <a:p>
            <a:pPr>
              <a:spcBef>
                <a:spcPct val="50000"/>
              </a:spcBef>
            </a:pPr>
            <a:r>
              <a:rPr lang="ru-RU" altLang="zh-CN" sz="2400" b="1" i="1">
                <a:solidFill>
                  <a:srgbClr val="000066"/>
                </a:solidFill>
              </a:rPr>
              <a:t>        «Мой край – Забайкалье: Нерчинск».</a:t>
            </a:r>
            <a:r>
              <a:rPr lang="ru-RU" altLang="zh-CN">
                <a:solidFill>
                  <a:srgbClr val="000066"/>
                </a:solidFill>
              </a:rPr>
              <a:t> </a:t>
            </a:r>
            <a:endParaRPr lang="ru-RU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4" name="Picture 4" descr="127661Рисунок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5430837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190320Рисунок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3427413"/>
            <a:ext cx="5537200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smtClean="0">
                <a:solidFill>
                  <a:srgbClr val="CC0099"/>
                </a:solidFill>
              </a:rPr>
              <a:t>ПЕСНИ ЗАБАЙКАЛЬСКИХ КАЗАКОВ</a:t>
            </a:r>
          </a:p>
        </p:txBody>
      </p:sp>
      <p:pic>
        <p:nvPicPr>
          <p:cNvPr id="4099" name="Picture 4" descr="bd2282f79b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644900"/>
            <a:ext cx="42672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10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01" name="Picture 7" descr="bd2282f79b04 - коп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57338"/>
            <a:ext cx="42672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8" name="Picture 4" descr="405578Рисунок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3163" y="0"/>
            <a:ext cx="5430837" cy="336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958562Рисунок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92475"/>
            <a:ext cx="5754688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660066"/>
                </a:solidFill>
              </a:rPr>
              <a:t>Казачья песня звучала на благотворительном концерте в специальной (коррекционной) школе- интернате пос. </a:t>
            </a:r>
            <a:r>
              <a:rPr lang="ru-RU" sz="2400" b="1" dirty="0" err="1" smtClean="0">
                <a:solidFill>
                  <a:srgbClr val="660066"/>
                </a:solidFill>
              </a:rPr>
              <a:t>Урульга</a:t>
            </a:r>
            <a:r>
              <a:rPr lang="ru-RU" sz="2400" b="1" dirty="0" smtClean="0">
                <a:solidFill>
                  <a:srgbClr val="660066"/>
                </a:solidFill>
              </a:rPr>
              <a:t>   </a:t>
            </a:r>
            <a:br>
              <a:rPr lang="ru-RU" sz="2400" b="1" dirty="0" smtClean="0">
                <a:solidFill>
                  <a:srgbClr val="660066"/>
                </a:solidFill>
              </a:rPr>
            </a:br>
            <a:r>
              <a:rPr lang="ru-RU" sz="2400" b="1" dirty="0" err="1" smtClean="0">
                <a:solidFill>
                  <a:srgbClr val="660066"/>
                </a:solidFill>
              </a:rPr>
              <a:t>Карымского</a:t>
            </a:r>
            <a:r>
              <a:rPr lang="ru-RU" sz="2400" b="1" dirty="0" smtClean="0">
                <a:solidFill>
                  <a:srgbClr val="660066"/>
                </a:solidFill>
              </a:rPr>
              <a:t>  района  в 2014 г.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32772" name="Picture 4" descr="618a10c744c79679ad4847fc5286feea (2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989138"/>
            <a:ext cx="51117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888"/>
            <a:ext cx="8229600" cy="601027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1800" b="1" smtClean="0"/>
              <a:t>   </a:t>
            </a:r>
          </a:p>
          <a:p>
            <a:pPr>
              <a:lnSpc>
                <a:spcPct val="90000"/>
              </a:lnSpc>
            </a:pPr>
            <a:r>
              <a:rPr lang="ru-RU" sz="1800" b="1" smtClean="0">
                <a:solidFill>
                  <a:srgbClr val="660066"/>
                </a:solidFill>
              </a:rPr>
              <a:t>Краевых  конкурсах   "НАША ШКОЛА -НАШ УСПЕХ" и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b="1" smtClean="0">
                <a:solidFill>
                  <a:srgbClr val="660066"/>
                </a:solidFill>
              </a:rPr>
              <a:t>    «Дополнительное образование детей: мир открытых возможностей»;  </a:t>
            </a:r>
          </a:p>
          <a:p>
            <a:pPr>
              <a:lnSpc>
                <a:spcPct val="90000"/>
              </a:lnSpc>
            </a:pPr>
            <a:r>
              <a:rPr lang="ru-RU" sz="1800" b="1" smtClean="0">
                <a:solidFill>
                  <a:srgbClr val="660066"/>
                </a:solidFill>
              </a:rPr>
              <a:t>В проходивших  в нашей школе  в рамках III Нерчинских и VII Забайкальских Образовательных Рождественских чтений.</a:t>
            </a:r>
          </a:p>
        </p:txBody>
      </p:sp>
      <p:pic>
        <p:nvPicPr>
          <p:cNvPr id="33796" name="Picture 4" descr="image (13)(2)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205038"/>
            <a:ext cx="6408738" cy="42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20" name="Picture 4" descr="image (14)(1)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57713">
            <a:off x="323850" y="260350"/>
            <a:ext cx="5472113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image (33)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724">
            <a:off x="4318000" y="3429000"/>
            <a:ext cx="48260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4" name="Picture 4" descr="P32218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0"/>
            <a:ext cx="50768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P3221843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9588"/>
            <a:ext cx="5076825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8" name="Picture 5" descr="image (15)(4)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9425" y="1844675"/>
            <a:ext cx="231457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7" descr="13929262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402013"/>
            <a:ext cx="25082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179388" y="188913"/>
            <a:ext cx="3744912" cy="1735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zh-CN" sz="2400" b="1"/>
              <a:t>        "Песня, прошедшая через         века»            </a:t>
            </a:r>
          </a:p>
          <a:p>
            <a:pPr>
              <a:spcBef>
                <a:spcPct val="50000"/>
              </a:spcBef>
            </a:pPr>
            <a:r>
              <a:rPr lang="ru-RU" altLang="zh-CN" sz="2400" b="1"/>
              <a:t> </a:t>
            </a:r>
            <a:endParaRPr lang="ru-RU" sz="2400" b="1"/>
          </a:p>
        </p:txBody>
      </p:sp>
      <p:pic>
        <p:nvPicPr>
          <p:cNvPr id="36871" name="Picture 4" descr="DSCF3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57338"/>
            <a:ext cx="2460625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6" descr="74341248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9075" y="3500438"/>
            <a:ext cx="24447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5364163" y="0"/>
            <a:ext cx="3529012" cy="1735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zh-CN" sz="2400" b="1"/>
          </a:p>
          <a:p>
            <a:pPr>
              <a:spcBef>
                <a:spcPct val="50000"/>
              </a:spcBef>
            </a:pPr>
            <a:r>
              <a:rPr lang="ru-RU" altLang="zh-CN" sz="2400" b="1"/>
              <a:t>   «Люди искусства-        выходцы из казачьих семей». </a:t>
            </a:r>
            <a:endParaRPr lang="ru-RU" sz="2400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altLang="zh-CN" sz="2800" b="1" smtClean="0"/>
              <a:t>Актуальность темы моего опыта работы заключается в том, что изменения, происходящие в нашем обществе, заставляют нас по-новому взглянуть на народные и казачьи  традиции, праздники.  У детей формируется  интерес к казачьей  песне, праздничной культуре, к истории своего народа.</a:t>
            </a:r>
          </a:p>
          <a:p>
            <a:pPr algn="ctr"/>
            <a:r>
              <a:rPr lang="ru-RU" altLang="zh-CN" sz="2800" b="1" smtClean="0">
                <a:solidFill>
                  <a:srgbClr val="660066"/>
                </a:solidFill>
              </a:rPr>
              <a:t>Народная песня</a:t>
            </a:r>
            <a:r>
              <a:rPr lang="ru-RU" altLang="zh-CN" sz="2800" b="1" smtClean="0"/>
              <a:t> - это дорожка от прошлого, через настоящее, в будущее. Она помогает заглянуть в себя, понять — кто мы есть и откуда.</a:t>
            </a:r>
            <a:endParaRPr lang="ru-RU" sz="2800" b="1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6" name="Picture 4" descr="imgp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860800"/>
            <a:ext cx="67500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накрутить-подписчиков-пользователей-друзей-в-контакте-вконтакте-вк-vk-youtube-facebook-twitt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476250"/>
            <a:ext cx="4895850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Источники:</a:t>
            </a:r>
            <a:br>
              <a:rPr lang="ru-RU" smtClean="0"/>
            </a:br>
            <a:endParaRPr lang="ru-RU" smtClean="0"/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/>
              <a:t>1.Опыт разработки и реализации программы «Региональные особенности фольклора Забайкалья в системе литературного образования школьников. Автор- </a:t>
            </a:r>
            <a:r>
              <a:rPr lang="ru-RU" sz="2400" b="1" dirty="0" err="1" smtClean="0"/>
              <a:t>Кобозова</a:t>
            </a:r>
            <a:r>
              <a:rPr lang="ru-RU" sz="2400" b="1" dirty="0" smtClean="0"/>
              <a:t> О.А. </a:t>
            </a:r>
            <a:r>
              <a:rPr lang="en-US" sz="2400" b="1" dirty="0" smtClean="0"/>
              <a:t>//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учебно</a:t>
            </a:r>
            <a:r>
              <a:rPr lang="ru-RU" sz="2400" b="1" dirty="0" smtClean="0"/>
              <a:t>- методическое пособие.- Чита: ЧИПКРО, 2001</a:t>
            </a:r>
          </a:p>
          <a:p>
            <a:r>
              <a:rPr lang="ru-RU" sz="2400" b="1" dirty="0" smtClean="0"/>
              <a:t>2. Фотоматериалы </a:t>
            </a:r>
            <a:r>
              <a:rPr lang="ru-RU" sz="2400" b="1" dirty="0" smtClean="0"/>
              <a:t>автора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Примечание</a:t>
            </a:r>
            <a:r>
              <a:rPr lang="ru-RU" sz="2400" b="1" smtClean="0"/>
              <a:t>: </a:t>
            </a:r>
            <a:r>
              <a:rPr lang="ru-RU" sz="2400" u="sng" smtClean="0">
                <a:hlinkClick r:id="rId2"/>
              </a:rPr>
              <a:t>Методическая </a:t>
            </a:r>
            <a:r>
              <a:rPr lang="ru-RU" sz="2400" u="sng" dirty="0" smtClean="0">
                <a:hlinkClick r:id="rId2"/>
              </a:rPr>
              <a:t>разработка по теме презентации</a:t>
            </a:r>
            <a:endParaRPr lang="ru-RU" sz="2400" dirty="0" smtClean="0"/>
          </a:p>
          <a:p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CC">
              <a:alpha val="50980"/>
            </a:srgbClr>
          </a:solidFill>
        </p:spPr>
        <p:txBody>
          <a:bodyPr/>
          <a:lstStyle/>
          <a:p>
            <a:r>
              <a:rPr lang="ru-RU" altLang="zh-CN" sz="4000" smtClean="0"/>
              <a:t/>
            </a:r>
            <a:br>
              <a:rPr lang="ru-RU" altLang="zh-CN" sz="4000" smtClean="0"/>
            </a:br>
            <a:r>
              <a:rPr lang="ru-RU" altLang="zh-CN" sz="4000" smtClean="0"/>
              <a:t/>
            </a:r>
            <a:br>
              <a:rPr lang="ru-RU" altLang="zh-CN" sz="4000" smtClean="0"/>
            </a:br>
            <a:r>
              <a:rPr lang="ru-RU" altLang="zh-CN" sz="4000" smtClean="0"/>
              <a:t/>
            </a:r>
            <a:br>
              <a:rPr lang="ru-RU" altLang="zh-CN" sz="4000" smtClean="0"/>
            </a:br>
            <a:r>
              <a:rPr lang="ru-RU" altLang="zh-CN" sz="4000" smtClean="0"/>
              <a:t/>
            </a:r>
            <a:br>
              <a:rPr lang="ru-RU" altLang="zh-CN" sz="4000" smtClean="0"/>
            </a:br>
            <a:r>
              <a:rPr lang="ru-RU" altLang="zh-CN" sz="4000" smtClean="0"/>
              <a:t/>
            </a:r>
            <a:br>
              <a:rPr lang="ru-RU" altLang="zh-CN" sz="4000" smtClean="0"/>
            </a:br>
            <a:r>
              <a:rPr lang="ru-RU" altLang="zh-CN" sz="4000" smtClean="0"/>
              <a:t/>
            </a:r>
            <a:br>
              <a:rPr lang="ru-RU" altLang="zh-CN" sz="4000" smtClean="0"/>
            </a:br>
            <a:r>
              <a:rPr lang="ru-RU" altLang="zh-CN" sz="4000" smtClean="0"/>
              <a:t/>
            </a:r>
            <a:br>
              <a:rPr lang="ru-RU" altLang="zh-CN" sz="4000" smtClean="0"/>
            </a:br>
            <a:r>
              <a:rPr lang="ru-RU" altLang="zh-CN" sz="4000" b="1" smtClean="0">
                <a:solidFill>
                  <a:srgbClr val="660066"/>
                </a:solidFill>
              </a:rPr>
              <a:t>Песни о военной службе казаков </a:t>
            </a:r>
            <a:br>
              <a:rPr lang="ru-RU" altLang="zh-CN" sz="4000" b="1" smtClean="0">
                <a:solidFill>
                  <a:srgbClr val="660066"/>
                </a:solidFill>
              </a:rPr>
            </a:br>
            <a:r>
              <a:rPr lang="ru-RU" altLang="zh-CN" sz="4000" b="1" smtClean="0">
                <a:solidFill>
                  <a:srgbClr val="660066"/>
                </a:solidFill>
              </a:rPr>
              <a:t>не отличаются разнообразием образов и мотивов.  </a:t>
            </a:r>
            <a:br>
              <a:rPr lang="ru-RU" altLang="zh-CN" sz="4000" b="1" smtClean="0">
                <a:solidFill>
                  <a:srgbClr val="660066"/>
                </a:solidFill>
              </a:rPr>
            </a:br>
            <a:r>
              <a:rPr lang="ru-RU" altLang="zh-CN" sz="4000" b="1" smtClean="0">
                <a:solidFill>
                  <a:srgbClr val="660066"/>
                </a:solidFill>
              </a:rPr>
              <a:t>И это оправданно самой тематикой. Намного богаче  и интереснее представлена  группа песен на общеказачьи темы</a:t>
            </a:r>
            <a:r>
              <a:rPr lang="ru-RU" altLang="zh-CN" sz="4000" smtClean="0"/>
              <a:t>. </a:t>
            </a:r>
            <a:endParaRPr lang="ru-RU" sz="40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  <a:solidFill>
            <a:srgbClr val="FF99CC">
              <a:alpha val="21176"/>
            </a:srgbClr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zh-CN" sz="2800" b="1" smtClean="0">
                <a:solidFill>
                  <a:srgbClr val="000066"/>
                </a:solidFill>
              </a:rPr>
              <a:t>- Песни об умирающем казаке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zh-CN" sz="2800" smtClean="0"/>
              <a:t>    </a:t>
            </a:r>
            <a:r>
              <a:rPr lang="ru-RU" altLang="zh-CN" sz="2800" b="1" i="1" smtClean="0"/>
              <a:t>(за Аргунью рекой», «Как во поле, полюшке ёлочка стоит», «Вы туманы  ли , туманушки»)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zh-CN" sz="2800" smtClean="0"/>
              <a:t> - </a:t>
            </a:r>
            <a:r>
              <a:rPr lang="ru-RU" altLang="zh-CN" sz="2800" b="1" smtClean="0">
                <a:solidFill>
                  <a:srgbClr val="000066"/>
                </a:solidFill>
              </a:rPr>
              <a:t>Страдания матери по убитому сыну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zh-CN" sz="2800" smtClean="0"/>
              <a:t>                      </a:t>
            </a:r>
            <a:r>
              <a:rPr lang="ru-RU" altLang="zh-CN" sz="2800" b="1" i="1" smtClean="0"/>
              <a:t>(«Во Казани было дымно»)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zh-CN" sz="2800" b="1" smtClean="0">
                <a:solidFill>
                  <a:srgbClr val="000066"/>
                </a:solidFill>
              </a:rPr>
              <a:t>Об уходе казака на службу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zh-CN" sz="2800" smtClean="0"/>
              <a:t>        </a:t>
            </a:r>
            <a:r>
              <a:rPr lang="ru-RU" altLang="zh-CN" sz="2800" b="1" i="1" smtClean="0"/>
              <a:t>(«Не сокол летит в поднебесье»)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zh-CN" sz="2800" b="1" smtClean="0">
                <a:solidFill>
                  <a:srgbClr val="000066"/>
                </a:solidFill>
              </a:rPr>
              <a:t>О тяготах военной  службы</a:t>
            </a:r>
            <a:r>
              <a:rPr lang="ru-RU" altLang="zh-CN" sz="2800" b="1" i="1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zh-CN" sz="2800" b="1" i="1" smtClean="0"/>
              <a:t>               («Трудна, трудна казаченькам..»,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zh-CN" sz="2800" b="1" i="1" smtClean="0"/>
              <a:t>                  «Соберёмся мы, ребятушки»,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zh-CN" sz="2800" b="1" i="1" smtClean="0"/>
              <a:t>                          «Батальонный не зевает»)</a:t>
            </a:r>
            <a:endParaRPr lang="ru-RU" sz="2800" b="1" i="1" smtClean="0"/>
          </a:p>
          <a:p>
            <a:pPr>
              <a:lnSpc>
                <a:spcPct val="90000"/>
              </a:lnSpc>
              <a:buFontTx/>
              <a:buNone/>
            </a:pPr>
            <a:endParaRPr lang="ru-RU" sz="2800" b="1" i="1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337300"/>
          </a:xfrm>
          <a:solidFill>
            <a:srgbClr val="FF00FF">
              <a:alpha val="10196"/>
            </a:srgbClr>
          </a:solidFill>
        </p:spPr>
        <p:txBody>
          <a:bodyPr/>
          <a:lstStyle/>
          <a:p>
            <a:pPr>
              <a:buFontTx/>
              <a:buChar char="-"/>
            </a:pPr>
            <a:r>
              <a:rPr lang="ru-RU" altLang="zh-CN" sz="2400" b="1" smtClean="0">
                <a:solidFill>
                  <a:srgbClr val="000066"/>
                </a:solidFill>
              </a:rPr>
              <a:t>Строевые казачьи песни </a:t>
            </a:r>
          </a:p>
          <a:p>
            <a:pPr>
              <a:buFontTx/>
              <a:buNone/>
            </a:pPr>
            <a:r>
              <a:rPr lang="ru-RU" altLang="zh-CN" sz="2400" b="1" smtClean="0"/>
              <a:t>                                                      </a:t>
            </a:r>
            <a:r>
              <a:rPr lang="ru-RU" altLang="zh-CN" sz="2400" b="1" i="1" smtClean="0"/>
              <a:t>(«Ой, весело жить», </a:t>
            </a:r>
          </a:p>
          <a:p>
            <a:pPr>
              <a:buFontTx/>
              <a:buNone/>
            </a:pPr>
            <a:r>
              <a:rPr lang="ru-RU" altLang="zh-CN" sz="2400" b="1" i="1" smtClean="0"/>
              <a:t>       «Молодцам- казакам не о чем тужить»)</a:t>
            </a:r>
          </a:p>
          <a:p>
            <a:pPr>
              <a:buFontTx/>
              <a:buChar char="-"/>
            </a:pPr>
            <a:r>
              <a:rPr lang="ru-RU" altLang="zh-CN" sz="2400" b="1" smtClean="0">
                <a:solidFill>
                  <a:srgbClr val="000066"/>
                </a:solidFill>
              </a:rPr>
              <a:t>Тоска по родине</a:t>
            </a:r>
            <a:r>
              <a:rPr lang="ru-RU" altLang="zh-CN" sz="2400" b="1" i="1" smtClean="0"/>
              <a:t> </a:t>
            </a:r>
          </a:p>
          <a:p>
            <a:pPr>
              <a:buFontTx/>
              <a:buNone/>
            </a:pPr>
            <a:r>
              <a:rPr lang="ru-RU" altLang="zh-CN" sz="2400" b="1" i="1" smtClean="0"/>
              <a:t>                            ( «Сторона моя, сторонушка»,</a:t>
            </a:r>
          </a:p>
          <a:p>
            <a:pPr>
              <a:buFontTx/>
              <a:buNone/>
            </a:pPr>
            <a:r>
              <a:rPr lang="ru-RU" altLang="zh-CN" sz="2400" b="1" i="1" smtClean="0"/>
              <a:t>                                 «О чём   задумался, служивый?»)</a:t>
            </a:r>
          </a:p>
          <a:p>
            <a:pPr>
              <a:buFontTx/>
              <a:buNone/>
            </a:pPr>
            <a:r>
              <a:rPr lang="ru-RU" altLang="zh-CN" sz="2400" b="1" i="1" smtClean="0"/>
              <a:t>-</a:t>
            </a:r>
            <a:r>
              <a:rPr lang="ru-RU" altLang="zh-CN" sz="2400" b="1" smtClean="0">
                <a:solidFill>
                  <a:srgbClr val="000066"/>
                </a:solidFill>
              </a:rPr>
              <a:t>О патриотизме, о самоотверженном героизме</a:t>
            </a:r>
            <a:r>
              <a:rPr lang="ru-RU" altLang="zh-CN" sz="2400" b="1" i="1" smtClean="0"/>
              <a:t>  </a:t>
            </a:r>
          </a:p>
          <a:p>
            <a:pPr>
              <a:buFontTx/>
              <a:buNone/>
            </a:pPr>
            <a:r>
              <a:rPr lang="ru-RU" altLang="zh-CN" sz="2400" b="1" i="1" smtClean="0"/>
              <a:t>            («Забайкальские казаки сдревле были   </a:t>
            </a:r>
          </a:p>
          <a:p>
            <a:pPr>
              <a:buFontTx/>
              <a:buNone/>
            </a:pPr>
            <a:r>
              <a:rPr lang="ru-RU" altLang="zh-CN" sz="2400" b="1" i="1" smtClean="0"/>
              <a:t>                                                                  молоды»)</a:t>
            </a:r>
          </a:p>
          <a:p>
            <a:pPr>
              <a:buFontTx/>
              <a:buChar char="-"/>
            </a:pPr>
            <a:r>
              <a:rPr lang="ru-RU" altLang="zh-CN" sz="2400" b="1" smtClean="0">
                <a:solidFill>
                  <a:srgbClr val="000066"/>
                </a:solidFill>
              </a:rPr>
              <a:t>О возвращении со службы</a:t>
            </a:r>
            <a:r>
              <a:rPr lang="ru-RU" altLang="zh-CN" sz="2400" b="1" i="1" smtClean="0"/>
              <a:t> </a:t>
            </a:r>
          </a:p>
          <a:p>
            <a:pPr>
              <a:buFontTx/>
              <a:buNone/>
            </a:pPr>
            <a:r>
              <a:rPr lang="ru-RU" altLang="zh-CN" sz="2400" b="1" i="1" smtClean="0"/>
              <a:t>                                 («Скакал казак через долину»,</a:t>
            </a:r>
          </a:p>
          <a:p>
            <a:pPr>
              <a:buFontTx/>
              <a:buNone/>
            </a:pPr>
            <a:r>
              <a:rPr lang="ru-RU" altLang="zh-CN" sz="2400" b="1" i="1" smtClean="0"/>
              <a:t>                   «Ехали со службы казаки домой» и т.д. )</a:t>
            </a:r>
          </a:p>
          <a:p>
            <a:pPr>
              <a:buFontTx/>
              <a:buNone/>
            </a:pPr>
            <a:r>
              <a:rPr lang="ru-RU" altLang="zh-CN" sz="2800" b="1" i="1" smtClean="0"/>
              <a:t>-</a:t>
            </a:r>
            <a:r>
              <a:rPr lang="ru-RU" altLang="zh-CN" sz="2400" b="1" smtClean="0">
                <a:solidFill>
                  <a:srgbClr val="000066"/>
                </a:solidFill>
              </a:rPr>
              <a:t>Песни – письма с фронта</a:t>
            </a:r>
            <a:r>
              <a:rPr lang="ru-RU" altLang="zh-CN" sz="2400" b="1" i="1" smtClean="0"/>
              <a:t>  («Любезный друг, тебя осведомляю», «Не плачь, моя мамаша»)</a:t>
            </a:r>
            <a:r>
              <a:rPr lang="ru-RU" altLang="zh-CN" sz="2400" smtClean="0"/>
              <a:t> </a:t>
            </a:r>
            <a:endParaRPr lang="ru-RU" sz="24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algn="ctr">
              <a:buFontTx/>
              <a:buNone/>
            </a:pPr>
            <a:endParaRPr lang="ru-RU" altLang="zh-CN" sz="3600" b="1" smtClean="0"/>
          </a:p>
          <a:p>
            <a:pPr algn="ctr">
              <a:buFontTx/>
              <a:buNone/>
            </a:pPr>
            <a:r>
              <a:rPr lang="ru-RU" altLang="zh-CN" sz="3600" b="1" smtClean="0"/>
              <a:t>  Характеристика песен данного тематического цикла выражает чувства и настроения казаков,  переживания  и впечатления,  типические явления, эпизоды, и, попутно, отдельные  наиболее памятные события.</a:t>
            </a:r>
            <a:r>
              <a:rPr lang="ru-RU" altLang="zh-CN" sz="3600" smtClean="0"/>
              <a:t> </a:t>
            </a:r>
            <a:endParaRPr lang="ru-RU" sz="36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20" name="Picture 4" descr="ччч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92304">
            <a:off x="250825" y="692150"/>
            <a:ext cx="3902075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50825" y="4076700"/>
            <a:ext cx="43211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        </a:t>
            </a:r>
            <a:r>
              <a:rPr lang="ru-RU" sz="2400" b="1"/>
              <a:t>Внеурочная                     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        деятельность</a:t>
            </a:r>
          </a:p>
        </p:txBody>
      </p:sp>
      <p:pic>
        <p:nvPicPr>
          <p:cNvPr id="9222" name="Picture 6" descr="720327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3515">
            <a:off x="5292725" y="765175"/>
            <a:ext cx="3671888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724525" y="4292600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     Факультатив</a:t>
            </a: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1979613" y="5445125"/>
            <a:ext cx="5184775" cy="11874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zh-CN" sz="2400" b="1"/>
              <a:t>Знакомство  с казачьей песней как средство  изучения культурных традиций казаков. </a:t>
            </a:r>
            <a:endParaRPr lang="ru-RU" sz="2400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smtClean="0"/>
              <a:t>    Открытие 12 сентября 2010 года в школе музея             </a:t>
            </a:r>
            <a:br>
              <a:rPr lang="ru-RU" sz="2400" b="1" smtClean="0"/>
            </a:br>
            <a:r>
              <a:rPr lang="ru-RU" sz="2400" b="1" smtClean="0"/>
              <a:t>       истории Забайкальского казачьего войска</a:t>
            </a:r>
            <a:r>
              <a:rPr lang="ru-RU" sz="4000" smtClean="0"/>
              <a:t> </a:t>
            </a:r>
          </a:p>
        </p:txBody>
      </p:sp>
      <p:sp>
        <p:nvSpPr>
          <p:cNvPr id="10243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4" name="Picture 12" descr="Казаки конференция 2011 3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412875"/>
            <a:ext cx="396081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3" descr="Казаки конференция 2011 3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412875"/>
            <a:ext cx="396081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4" descr="Казаки конференция 2011 3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4221163"/>
            <a:ext cx="37449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</TotalTime>
  <Words>624</Words>
  <Application>Microsoft Office PowerPoint</Application>
  <PresentationFormat>Экран (4:3)</PresentationFormat>
  <Paragraphs>84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Оформление по умолчанию</vt:lpstr>
      <vt:lpstr>Презентация на тему:   «Казачья народная песня в казачьей школе  как путь сохранения и развития культурных традиций»</vt:lpstr>
      <vt:lpstr>Слайд 2</vt:lpstr>
      <vt:lpstr>ПЕСНИ ЗАБАЙКАЛЬСКИХ КАЗАКОВ</vt:lpstr>
      <vt:lpstr>       Песни о военной службе казаков  не отличаются разнообразием образов и мотивов.   И это оправданно самой тематикой. Намного богаче  и интереснее представлена  группа песен на общеказачьи темы. </vt:lpstr>
      <vt:lpstr>Слайд 5</vt:lpstr>
      <vt:lpstr>Слайд 6</vt:lpstr>
      <vt:lpstr>Слайд 7</vt:lpstr>
      <vt:lpstr>Слайд 8</vt:lpstr>
      <vt:lpstr>    Открытие 12 сентября 2010 года в школе музея                     истории Забайкальского казачьего войска </vt:lpstr>
      <vt:lpstr>Празднование Покрова Пресвятой Богородицы в 2014 г</vt:lpstr>
      <vt:lpstr>«День  матери – казачки»   2015 г </vt:lpstr>
      <vt:lpstr>Крещение  Господне- 2015 г</vt:lpstr>
      <vt:lpstr> Покров Пресвятой Богородицы – 2015 г </vt:lpstr>
      <vt:lpstr>Слайд 14</vt:lpstr>
      <vt:lpstr>Фольклорная группа- победитель конкурса патриотической песни  «Живи, Россия!»  2013 г. </vt:lpstr>
      <vt:lpstr>                                   1 место</vt:lpstr>
      <vt:lpstr>Слайд 17</vt:lpstr>
      <vt:lpstr>Слайд 18</vt:lpstr>
      <vt:lpstr>Слайд 19</vt:lpstr>
      <vt:lpstr>Слайд 20</vt:lpstr>
      <vt:lpstr>Традиционно все  народные казачьи праздники  заканчиваются общим хороводом учащихся и  педагогов школ</vt:lpstr>
      <vt:lpstr>Слайд 22</vt:lpstr>
      <vt:lpstr>Слайд 23</vt:lpstr>
      <vt:lpstr>Слайд 24</vt:lpstr>
      <vt:lpstr>Исследовательский проект на тему:  «О чём поёшь казачья песня».  </vt:lpstr>
      <vt:lpstr>Слайд 26</vt:lpstr>
      <vt:lpstr>Слайд 27</vt:lpstr>
      <vt:lpstr>Слайд 28</vt:lpstr>
      <vt:lpstr>Слайд 29</vt:lpstr>
      <vt:lpstr>Слайд 30</vt:lpstr>
      <vt:lpstr>Казачья песня звучала на благотворительном концерте в специальной (коррекционной) школе- интернате пос. Урульга    Карымского  района  в 2014 г.</vt:lpstr>
      <vt:lpstr>Слайд 32</vt:lpstr>
      <vt:lpstr>Слайд 33</vt:lpstr>
      <vt:lpstr>Слайд 34</vt:lpstr>
      <vt:lpstr>Слайд 35</vt:lpstr>
      <vt:lpstr>Слайд 36</vt:lpstr>
      <vt:lpstr>Слайд 37</vt:lpstr>
      <vt:lpstr>Источники: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70</cp:revision>
  <dcterms:created xsi:type="dcterms:W3CDTF">2009-03-21T10:03:41Z</dcterms:created>
  <dcterms:modified xsi:type="dcterms:W3CDTF">2018-11-11T01:26:49Z</dcterms:modified>
</cp:coreProperties>
</file>