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80" r:id="rId2"/>
    <p:sldId id="283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84" r:id="rId16"/>
    <p:sldId id="285" r:id="rId17"/>
    <p:sldId id="287" r:id="rId18"/>
    <p:sldId id="286" r:id="rId19"/>
    <p:sldId id="282" r:id="rId20"/>
    <p:sldId id="281" r:id="rId21"/>
    <p:sldId id="288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8" d="100"/>
          <a:sy n="58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hgpi.edu.ru/biblioteka/blog/?p=5183" TargetMode="External"/><Relationship Id="rId2" Type="http://schemas.openxmlformats.org/officeDocument/2006/relationships/hyperlink" Target="http://zaprudnya-lib.ru/?q=node/268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andex.ru/legal/fotki_termsofuse/" TargetMode="External"/><Relationship Id="rId5" Type="http://schemas.openxmlformats.org/officeDocument/2006/relationships/hyperlink" Target="http://yandex.ru/" TargetMode="External"/><Relationship Id="rId4" Type="http://schemas.openxmlformats.org/officeDocument/2006/relationships/hyperlink" Target="http://polsergmich.blogspot.com/2012/10/30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64406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80528" y="0"/>
            <a:ext cx="95837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 любовью к книге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11353" y="4077072"/>
            <a:ext cx="44283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rgbClr val="FFFF00"/>
                </a:solidFill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b="1" dirty="0">
                <a:solidFill>
                  <a:srgbClr val="FFFF00"/>
                </a:solidFill>
                <a:latin typeface="Arial Black" panose="020B0A04020102020204" pitchFamily="34" charset="0"/>
              </a:rPr>
              <a:t>Ольга Михайловна </a:t>
            </a:r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Степанова, </a:t>
            </a:r>
            <a:r>
              <a:rPr lang="en-US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                  </a:t>
            </a:r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учитель </a:t>
            </a:r>
            <a:r>
              <a:rPr lang="ru-RU" b="1" dirty="0">
                <a:solidFill>
                  <a:srgbClr val="FFFF00"/>
                </a:solidFill>
                <a:latin typeface="Arial Black" panose="020B0A04020102020204" pitchFamily="34" charset="0"/>
              </a:rPr>
              <a:t>английского языка </a:t>
            </a:r>
          </a:p>
          <a:p>
            <a:pPr algn="r">
              <a:defRPr/>
            </a:pPr>
            <a:r>
              <a:rPr lang="ru-RU" b="1" dirty="0">
                <a:solidFill>
                  <a:srgbClr val="FFFF00"/>
                </a:solidFill>
                <a:latin typeface="Arial Black" panose="020B0A04020102020204" pitchFamily="34" charset="0"/>
              </a:rPr>
              <a:t>МБОУ «</a:t>
            </a:r>
            <a:r>
              <a:rPr lang="ru-RU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Цивильская</a:t>
            </a:r>
            <a:r>
              <a:rPr lang="ru-RU" b="1" dirty="0">
                <a:solidFill>
                  <a:srgbClr val="FFFF00"/>
                </a:solidFill>
                <a:latin typeface="Arial Black" panose="020B0A04020102020204" pitchFamily="34" charset="0"/>
              </a:rPr>
              <a:t> СОШ</a:t>
            </a:r>
            <a:r>
              <a:rPr lang="en-US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№</a:t>
            </a:r>
            <a:r>
              <a:rPr lang="en-US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1 </a:t>
            </a:r>
            <a:endParaRPr lang="ru-RU" b="1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имени Героя Советского Союза </a:t>
            </a:r>
            <a:r>
              <a:rPr lang="en-US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                         </a:t>
            </a:r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М.В</a:t>
            </a:r>
            <a:r>
              <a:rPr lang="ru-RU" b="1" dirty="0">
                <a:solidFill>
                  <a:srgbClr val="FFFF00"/>
                </a:solidFill>
                <a:latin typeface="Arial Black" panose="020B0A04020102020204" pitchFamily="34" charset="0"/>
              </a:rPr>
              <a:t>. Силантьева</a:t>
            </a:r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города </a:t>
            </a:r>
            <a:r>
              <a:rPr lang="ru-RU" b="1" dirty="0">
                <a:solidFill>
                  <a:srgbClr val="FFFF00"/>
                </a:solidFill>
                <a:latin typeface="Arial Black" panose="020B0A04020102020204" pitchFamily="34" charset="0"/>
              </a:rPr>
              <a:t>Цивильск Чувашской </a:t>
            </a:r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Республики</a:t>
            </a:r>
            <a:endParaRPr lang="ru-RU" b="1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201</a:t>
            </a:r>
            <a:r>
              <a:rPr lang="ru-RU" b="1" dirty="0">
                <a:solidFill>
                  <a:srgbClr val="FFFF00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1" y="846386"/>
            <a:ext cx="86409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Интерактивная </a:t>
            </a:r>
            <a:r>
              <a:rPr lang="ru-RU" sz="1600" dirty="0" smtClean="0">
                <a:latin typeface="Arial Black" panose="020B0A04020102020204" pitchFamily="34" charset="0"/>
              </a:rPr>
              <a:t>викторина для </a:t>
            </a:r>
            <a:r>
              <a:rPr lang="ru-RU" sz="1600" dirty="0" smtClean="0">
                <a:latin typeface="Arial Black" panose="020B0A04020102020204" pitchFamily="34" charset="0"/>
              </a:rPr>
              <a:t>учащихся </a:t>
            </a:r>
            <a:r>
              <a:rPr lang="ru-RU" sz="1600" dirty="0" smtClean="0">
                <a:latin typeface="Arial Black" panose="020B0A04020102020204" pitchFamily="34" charset="0"/>
              </a:rPr>
              <a:t>5 – 11 классов</a:t>
            </a:r>
            <a:endParaRPr lang="ru-RU" sz="1600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zaprudnya-lib.ru/?q=system/files/slovo_o_polku_igore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76930" cy="687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543" y="2804189"/>
            <a:ext cx="469147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Стоит в Хуторе Погорелов Ростовской области памятник </a:t>
            </a: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из бронзы в форме стремени, шлема, отражающего эпоху XII века. Внутри изображена земля, на которой стоит раскрытая книга «Слово о полку Игореве», на страницах которой </a:t>
            </a: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слева </a:t>
            </a: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изображена иллюстрация похода князя Игоря, справа – отлито «</a:t>
            </a: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золотое _________ » </a:t>
            </a: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князя Киевского Святослава. </a:t>
            </a:r>
            <a:endParaRPr lang="en-US" sz="24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31840" y="5500719"/>
            <a:ext cx="3168352" cy="5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400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Слово</a:t>
            </a:r>
            <a:endParaRPr lang="en-US" sz="28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24128" y="322410"/>
            <a:ext cx="32758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Внизу отлит девиз Чтений: «Слово о полку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Игореве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» – памятник культуры, объединяющий народы».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zaprudnya-lib.ru/?q=system/files/angar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102549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9574" y="5157192"/>
            <a:ext cx="916357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Вокруг скульптуры установлены скамейки, качели, мостики, сердечки. «</a:t>
            </a: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Книга желаний» </a:t>
            </a:r>
            <a:r>
              <a:rPr lang="ru-RU" sz="24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отлитa</a:t>
            </a: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из чугуна. Ее вес – 540 кг. Скульптура цельнолитая, без кусков</a:t>
            </a: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 Книга </a:t>
            </a: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установлена на бетонный постамент, отделанный мраморной крошкой и природным камнем.</a:t>
            </a:r>
            <a:endParaRPr lang="ru-RU" sz="24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770668" y="1484784"/>
            <a:ext cx="508472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400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желание</a:t>
            </a:r>
            <a:endParaRPr lang="en-US" sz="28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8811" y="11611"/>
            <a:ext cx="91642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Скульптура исполнена в форме раскрытой книги. На одной странице написано «Мечты сбываются», на другой – отпечаток ладони.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Каждый желающий может приложить к нему свою руку и загадать заветное ________________.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ÐÐ°ÑÑÐ¸Ð½ÐºÐ¸ Ð¿Ð¾ Ð·Ð°Ð¿ÑÐ¾ÑÑ ruhnam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6584" y="0"/>
            <a:ext cx="100205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3708" y="0"/>
            <a:ext cx="4808449" cy="6963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В Туркмении есть весьма примечательный памятник литературному творению первого президента Туркмении </a:t>
            </a:r>
            <a:r>
              <a:rPr lang="ru-RU" sz="2000" dirty="0" err="1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Сапармурата</a:t>
            </a:r>
            <a:r>
              <a:rPr lang="ru-RU" sz="2000" dirty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 Туркменбаши (Ниязов) «</a:t>
            </a:r>
            <a:r>
              <a:rPr lang="ru-RU" sz="2000" dirty="0" err="1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Рухнама</a:t>
            </a:r>
            <a:r>
              <a:rPr lang="ru-RU" sz="2000" dirty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».</a:t>
            </a:r>
          </a:p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Автор задумывал «</a:t>
            </a:r>
            <a:r>
              <a:rPr lang="ru-RU" sz="2000" dirty="0" err="1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Рухнаму</a:t>
            </a:r>
            <a:r>
              <a:rPr lang="ru-RU" sz="2000" dirty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» как «</a:t>
            </a:r>
            <a:r>
              <a:rPr lang="ru-RU" sz="2000" dirty="0" smtClean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нравственную ____________________ туркменов</a:t>
            </a:r>
            <a:r>
              <a:rPr lang="ru-RU" sz="2000" dirty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», поэтому каждый житель страны должен был изучать её в школе, читать на работе и дома.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Огромный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монумент высотой с двухэтажный дом представляет собой точную копию книги. Вечером обложка книги открывается, и первая страница превращается в экран, на котором при помощи проектора показывают документальный фильм о становлении нации.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775563"/>
            <a:ext cx="341987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0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716016" y="250771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0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  </a:t>
            </a:r>
            <a:r>
              <a:rPr lang="ru-RU" sz="2000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конституцию</a:t>
            </a:r>
            <a:endParaRPr lang="en-US" sz="24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zaprudnya-lib.ru/?q=system/files/kni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22" y="-11867"/>
            <a:ext cx="9159822" cy="686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841" y="93249"/>
            <a:ext cx="903649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Памятник книге в Санкт-Петербурге представляет </a:t>
            </a: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раскрытую книгу, на страницах которой выбиты строки А. </a:t>
            </a:r>
            <a:r>
              <a:rPr lang="ru-RU" sz="24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С.Пушкина</a:t>
            </a: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из поэмы «Медный всадник»: «Люблю тебя, </a:t>
            </a: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Петра ______________ ».</a:t>
            </a:r>
            <a:endParaRPr lang="ru-RU" sz="24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975648" y="980728"/>
            <a:ext cx="3168352" cy="84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400" b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творенье</a:t>
            </a:r>
            <a:endParaRPr lang="en-US" sz="28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3254" y="5534561"/>
            <a:ext cx="87416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Расположение «Раскрытой книги» очень удачное, так как она находится на набережной Невы рядом с Университетом, а напротив через реку расположен памятник «Медный всадник» и Исаакиевский собор. </a:t>
            </a:r>
            <a:endParaRPr lang="en-US" sz="2000" dirty="0">
              <a:ln>
                <a:solidFill>
                  <a:prstClr val="black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ÐÐ°Ð¼ÑÑÐ½Ð¸Ðº   ÐºÐ½Ð¸Ð³Ðµ  Ð²   ÐÐ²Ð°Ð½Ð¾ - Ð¤ÑÐ°Ð½ÐºÐ¾Ð²ÑÐºÐµ - ÐÐ½Ð´ÑÐµÐ¹  ÐÐ°ÑÐ¸Ð»ÑÐµÐ²Ð¸Ñ ÐÐ¾Ð»ÑÑÐºÐ¸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12160" y="4296995"/>
            <a:ext cx="291422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Красивый памятник </a:t>
            </a: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книге в городе </a:t>
            </a:r>
            <a:r>
              <a:rPr lang="ru-RU" sz="24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Ивано</a:t>
            </a: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- </a:t>
            </a: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________________ , </a:t>
            </a: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Украина </a:t>
            </a:r>
            <a:endParaRPr lang="en-US" sz="24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56176" y="556852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400" b="1" kern="0" dirty="0" err="1">
                <a:solidFill>
                  <a:srgbClr val="00B0F0"/>
                </a:solidFill>
                <a:latin typeface="Arial Black" panose="020B0A04020102020204" pitchFamily="34" charset="0"/>
              </a:rPr>
              <a:t>Франковске</a:t>
            </a:r>
            <a:endParaRPr lang="en-US" sz="28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Ð°ÑÑÐ¸Ð½ÐºÐ¸ Ð¿Ð¾ Ð·Ð°Ð¿ÑÐ¾ÑÑ ÐÐ°Ð¼ÑÑÐ½Ð¸Ðº ÐºÐ½Ð¸Ð³Ðµ Ð§ÐµÑÐ¾Ð²Ð° Ð¾ÑÐºÑÑÐ»Ð¸ Ð² Ð®Ð¶Ð½Ð¾-Ð¡Ð°ÑÐ°Ð»Ð¸Ð½ÑÐº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6" b="4097"/>
          <a:stretch/>
        </p:blipFill>
        <p:spPr bwMode="auto">
          <a:xfrm>
            <a:off x="-63092" y="-315416"/>
            <a:ext cx="9627838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23054" y="4932759"/>
            <a:ext cx="525340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Книга Антона  </a:t>
            </a: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Чехова </a:t>
            </a: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"Остров </a:t>
            </a: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Сахалин" </a:t>
            </a: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увековечена  </a:t>
            </a: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 </a:t>
            </a: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бронзе в городе _______________________</a:t>
            </a:r>
            <a:endParaRPr lang="ru-RU" sz="24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220072" y="6154738"/>
            <a:ext cx="568863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400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Южно-Сахалинск</a:t>
            </a:r>
          </a:p>
        </p:txBody>
      </p:sp>
    </p:spTree>
    <p:extLst>
      <p:ext uri="{BB962C8B-B14F-4D97-AF65-F5344CB8AC3E}">
        <p14:creationId xmlns:p14="http://schemas.microsoft.com/office/powerpoint/2010/main" val="80904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Ð°Ð¼ÑÑÐ½Ð¸Ðº ÐºÐ½Ð¸Ð³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365" y="0"/>
            <a:ext cx="103485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1458" y="764704"/>
            <a:ext cx="874687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Это – памятник 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книге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 городе Ноябрьск , что в Ямало-ненецком автономном округе.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Памятник представляет собой три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____________ –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две закрытые и одну раскрытую с большим пером на невысоком постаменте.</a:t>
            </a:r>
            <a:endParaRPr lang="en-US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95736" y="135842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книги</a:t>
            </a:r>
            <a:endParaRPr lang="en-US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06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1458" y="764704"/>
            <a:ext cx="874687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 Пензе 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- красивый книжный 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арт-объект - открытая книга со знаменитым стихотворением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« ____________ »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Михаила Лермонтова. Белоснежная рукопись располагается перед областной библиотекой, которая носит имя поэта.</a:t>
            </a:r>
            <a:endParaRPr lang="en-US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716016" y="908720"/>
            <a:ext cx="3168352" cy="58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Парус</a:t>
            </a:r>
            <a:endParaRPr lang="en-US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18434" name="Picture 2" descr="ÐÐµÐ½Ð·Ð°. ÐÐ°Ð¼ÑÑÐ½Ð¸Ðº ÐºÐ½Ð¸Ð³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17" y="2996952"/>
            <a:ext cx="6265798" cy="351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88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ic.pics.livejournal.com/permbook/24177052/48685/48685_9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9"/>
          <a:stretch/>
        </p:blipFill>
        <p:spPr bwMode="auto">
          <a:xfrm>
            <a:off x="285787" y="260648"/>
            <a:ext cx="5994844" cy="634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93263" y="2795009"/>
            <a:ext cx="273312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 Перми книга памятнику выглядит именно так.  И надпись на открытой книге – «___________ века книга растит человека» </a:t>
            </a:r>
            <a:endParaRPr lang="en-US" sz="24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092280" y="458112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400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Испокон</a:t>
            </a:r>
            <a:endParaRPr lang="en-US" sz="28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37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g1.liveinternet.ru/images/attach/c/5/88/44/88044115_larg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86" y="-20361"/>
            <a:ext cx="9178585" cy="688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5157191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Фрагмент памятника в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___________ …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Северная  Осетия, Россия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975648" y="530120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Беслане</a:t>
            </a:r>
            <a:endParaRPr lang="en-US" sz="36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00B0F0"/>
                  </a:solidFill>
                </a:ln>
                <a:latin typeface="Arial Black" panose="020B0A04020102020204" pitchFamily="34" charset="0"/>
              </a:rPr>
              <a:t>Так уж издревле повелось, что люди, воздавая хвалу чему-то либо кому-то прекрасному, возводили монументы и памятники.  И естественно, что книга, являясь на протяжении многих веков источником знаний и мудрости, </a:t>
            </a:r>
            <a:r>
              <a:rPr lang="ru-RU" sz="3200" b="1" dirty="0" smtClean="0">
                <a:ln>
                  <a:solidFill>
                    <a:srgbClr val="00B0F0"/>
                  </a:solidFill>
                </a:ln>
                <a:latin typeface="Arial Black" panose="020B0A04020102020204" pitchFamily="34" charset="0"/>
              </a:rPr>
              <a:t>                                     не </a:t>
            </a:r>
            <a:r>
              <a:rPr lang="ru-RU" sz="3200" b="1" dirty="0">
                <a:ln>
                  <a:solidFill>
                    <a:srgbClr val="00B0F0"/>
                  </a:solidFill>
                </a:ln>
                <a:latin typeface="Arial Black" panose="020B0A04020102020204" pitchFamily="34" charset="0"/>
              </a:rPr>
              <a:t>стала исключением. </a:t>
            </a:r>
            <a:r>
              <a:rPr lang="ru-RU" sz="3200" b="1" dirty="0" smtClean="0">
                <a:ln>
                  <a:solidFill>
                    <a:srgbClr val="00B0F0"/>
                  </a:solidFill>
                </a:ln>
                <a:latin typeface="Arial Black" panose="020B0A04020102020204" pitchFamily="34" charset="0"/>
              </a:rPr>
              <a:t>                                В мире, в том числе и в России,  </a:t>
            </a:r>
            <a:r>
              <a:rPr lang="ru-RU" sz="3200" b="1" dirty="0">
                <a:ln>
                  <a:solidFill>
                    <a:srgbClr val="00B0F0"/>
                  </a:solidFill>
                </a:ln>
                <a:latin typeface="Arial Black" panose="020B0A04020102020204" pitchFamily="34" charset="0"/>
              </a:rPr>
              <a:t>установлено множество удивительных и необычных памятников </a:t>
            </a:r>
            <a:r>
              <a:rPr lang="ru-RU" sz="3200" b="1" dirty="0" smtClean="0">
                <a:ln>
                  <a:solidFill>
                    <a:srgbClr val="00B0F0"/>
                  </a:solidFill>
                </a:ln>
                <a:latin typeface="Arial Black" panose="020B0A04020102020204" pitchFamily="34" charset="0"/>
              </a:rPr>
              <a:t>книге.</a:t>
            </a:r>
            <a:endParaRPr lang="ru-RU" sz="3200" b="1" dirty="0">
              <a:ln>
                <a:solidFill>
                  <a:srgbClr val="00B0F0"/>
                </a:solidFill>
              </a:ln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00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А есть в вашем городе памятник книге? 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 Если нет, То как он должен выглядеть?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Возможно, ты сможешь предложить свой уникальный проект памятника книге?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565385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Кто много читает и </a:t>
            </a:r>
            <a:endParaRPr lang="ru-RU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много </a:t>
            </a: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ходит, 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тот </a:t>
            </a: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много видит и много знает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Мигель де Сервантес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Сааведра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Дружите с книгой!</a:t>
            </a:r>
            <a:endParaRPr lang="en-US" sz="2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77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9759" y="256490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Памятники книгам </a:t>
            </a:r>
            <a:r>
              <a:rPr lang="en-US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http://zaprudnya-lib.ru/?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q=node/2689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Книга – друг человека </a:t>
            </a:r>
            <a:r>
              <a:rPr lang="en-US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http://shgpi.edu.ru/biblioteka/blog/?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p=5183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en-US" sz="18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Скульптурные композиции. Памятники книгам и читателям </a:t>
            </a:r>
            <a:r>
              <a:rPr lang="en-US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http://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polsergmich.blogspot.com/2012/10/30.html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18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18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18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http://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yandex.ru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6"/>
              </a:rPr>
              <a:t>https://yandex.ru/legal/fotki_termsofuse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6"/>
              </a:rPr>
              <a:t>/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18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aprudnya-lib.ru/?q=system/files/Svetlogor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4244432"/>
            <a:ext cx="91440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 небольшом курортном городке Светлогорске, расположенном на берегу Балтийского </a:t>
            </a: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моря </a:t>
            </a: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неподалеку от дома, где в 1929 году отдыхал и написал свою новеллу "Марио и волшебник" немецкий писатель Томас Манн, установлен мемориальный валун с бронзовой книгой, на левой странице которой изображен портрет Томаса Манна, а на правой - слова на немецком и русском языках: "Ты сохранил величье языка, любя его, как любит только тот, кто пережил изгнанья </a:t>
            </a: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__________".</a:t>
            </a:r>
            <a:endParaRPr lang="en-US" sz="24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27984" y="620259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4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  </a:t>
            </a:r>
            <a:r>
              <a:rPr lang="ru-RU" sz="24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годы</a:t>
            </a:r>
            <a:endParaRPr lang="en-US" sz="28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aprudnya-lib.ru/?q=system/files/Novokuznetsk_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648" cy="686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6147" y="2161411"/>
            <a:ext cx="278966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Памятник книге установлен в Новокузнецке Кемеровской области возле здания Центральной детской библиотеки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732240" y="6138494"/>
            <a:ext cx="388843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400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армянский</a:t>
            </a:r>
            <a:endParaRPr lang="en-US" sz="28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16216" y="2344411"/>
            <a:ext cx="2443606" cy="4595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Памятник представляет собой книгу, лежащую на пьедестале, на страницах которой размещен русский и </a:t>
            </a:r>
            <a:r>
              <a:rPr lang="ru-RU" sz="280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____________ алфавит</a:t>
            </a:r>
            <a:r>
              <a:rPr lang="ru-RU" sz="28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. </a:t>
            </a:r>
            <a:endParaRPr lang="en-US" sz="2800" dirty="0">
              <a:ln>
                <a:solidFill>
                  <a:prstClr val="black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nsi-press.ru/wp-content/uploads/2010/08/book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-6557"/>
            <a:ext cx="9140552" cy="686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425" y="2771365"/>
            <a:ext cx="413125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Памятник </a:t>
            </a:r>
            <a:r>
              <a:rPr lang="ru-RU" sz="24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Н.М.Карамзину</a:t>
            </a: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в виде семи томов его знаменитого труда </a:t>
            </a: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«__________Государства </a:t>
            </a: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Российского», над которым он работал в </a:t>
            </a:r>
            <a:r>
              <a:rPr lang="ru-RU" sz="24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Остафьево</a:t>
            </a: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                в </a:t>
            </a: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течение </a:t>
            </a: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              12 </a:t>
            </a: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лет. </a:t>
            </a: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             </a:t>
            </a:r>
            <a:r>
              <a:rPr lang="ru-RU" sz="240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Рядом                                     расположены                         свитки </a:t>
            </a:r>
            <a:r>
              <a:rPr lang="ru-RU" sz="24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и </a:t>
            </a:r>
            <a:r>
              <a:rPr lang="ru-RU" sz="240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                    чернильница                                     с </a:t>
            </a:r>
            <a:r>
              <a:rPr lang="ru-RU" sz="24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пером, символизирующие начатый здесь же восьмой том. </a:t>
            </a:r>
            <a:endParaRPr lang="en-US" sz="24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1556790"/>
            <a:ext cx="3975248" cy="60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400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История</a:t>
            </a:r>
            <a:endParaRPr lang="en-US" sz="24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6731" y="4763760"/>
            <a:ext cx="59853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n>
                  <a:solidFill>
                    <a:prstClr val="black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Памятник </a:t>
            </a:r>
            <a:r>
              <a:rPr lang="ru-RU" sz="2400" dirty="0">
                <a:ln>
                  <a:solidFill>
                    <a:prstClr val="black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открыт графом </a:t>
            </a:r>
            <a:r>
              <a:rPr lang="ru-RU" sz="2400" dirty="0" err="1">
                <a:ln>
                  <a:solidFill>
                    <a:prstClr val="black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С.Д.Шереметьевым</a:t>
            </a:r>
            <a:r>
              <a:rPr lang="ru-RU" sz="2400" dirty="0">
                <a:ln>
                  <a:solidFill>
                    <a:prstClr val="black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в 1911 году </a:t>
            </a:r>
            <a:r>
              <a:rPr lang="ru-RU" sz="2400" dirty="0" smtClean="0">
                <a:ln>
                  <a:solidFill>
                    <a:prstClr val="black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                к </a:t>
            </a:r>
            <a:r>
              <a:rPr lang="ru-RU" sz="2400" dirty="0">
                <a:ln>
                  <a:solidFill>
                    <a:prstClr val="black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столетию написания Карамзиным «Записок о древней и новой России».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zaprudnya-lib.ru/?q=system/files/kniga-barnayl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9" r="9581"/>
          <a:stretch/>
        </p:blipFill>
        <p:spPr bwMode="auto">
          <a:xfrm>
            <a:off x="350101" y="326910"/>
            <a:ext cx="3722914" cy="606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067944" y="2690760"/>
            <a:ext cx="488935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 </a:t>
            </a: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Барнауле </a:t>
            </a: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стоит </a:t>
            </a: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памятник дружбе народов русских и армян. </a:t>
            </a: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Его еще </a:t>
            </a: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называют «Открытая книга</a:t>
            </a: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».</a:t>
            </a:r>
            <a:endParaRPr lang="ru-RU" sz="24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Сам памятник представляет собой раскрытую книгу, сделанную из черного мрамора на постаменте </a:t>
            </a: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На </a:t>
            </a: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левой странице армянские буквы алфавита, а на правой стороне буквы русского алфавита. А на самом постаменте золотой ключ, как </a:t>
            </a: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____________союза</a:t>
            </a: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</a:t>
            </a:r>
            <a:endParaRPr lang="en-US" sz="24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652120" y="604435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400" b="1" kern="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anose="020B0A04020102020204" pitchFamily="34" charset="0"/>
              </a:rPr>
              <a:t>хранитель</a:t>
            </a:r>
            <a:endParaRPr lang="en-US" sz="2800" b="1" kern="0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73015" y="2852936"/>
            <a:ext cx="475252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Этот памятник является работой скульптора </a:t>
            </a: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З. К. </a:t>
            </a: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Церетели</a:t>
            </a: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 Подарок автора городу Когалым.</a:t>
            </a:r>
            <a:endParaRPr lang="ru-RU" sz="24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Выполнен он из бронзы и представлен в виде старинных книг, среди которых: «Повесть временных лет», «Слово о полку Игореве», «Русская правда» и т.д. Все они сложены друг на друга в высокую стопку. По словам </a:t>
            </a: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Церетели,                         все </a:t>
            </a: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эти книги символизируют лестницу, по которой человек поднимается на </a:t>
            </a: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вершину _____________ .</a:t>
            </a:r>
            <a:endParaRPr lang="ru-RU" sz="24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04248" y="612936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400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знаний</a:t>
            </a:r>
            <a:endParaRPr lang="ru-RU" sz="2400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http://zaprudnya-lib.ru/?q=system/files/kogalim_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6968"/>
            <a:ext cx="4176464" cy="624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zaprudnya-lib.ru/?q=system/files/taganro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8" r="5661"/>
          <a:stretch/>
        </p:blipFill>
        <p:spPr bwMode="auto">
          <a:xfrm>
            <a:off x="303295" y="350873"/>
            <a:ext cx="4268706" cy="630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27984" y="2636912"/>
            <a:ext cx="45365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</a:t>
            </a:r>
            <a:endParaRPr lang="ru-RU" sz="24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 </a:t>
            </a:r>
            <a:r>
              <a:rPr lang="ru-RU" sz="2400" b="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таганроге</a:t>
            </a: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Вас встретит прелестная </a:t>
            </a: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скульптурная композиция – «Юная читательница». </a:t>
            </a: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Это - </a:t>
            </a: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небольшая бронзовая </a:t>
            </a: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скульптура  автора  Л. </a:t>
            </a:r>
            <a:r>
              <a:rPr lang="ru-RU" sz="2400" b="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Лындина</a:t>
            </a: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 </a:t>
            </a: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Композиция представлена фигурой маленькой девчушки, которая тянется </a:t>
            </a: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 ____________– </a:t>
            </a: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стопке книг. На обложке одной из книг юные таганрогские школьники оставили отпечатки своих маленьких ладоней.</a:t>
            </a:r>
            <a:endParaRPr lang="en-US" sz="24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1" y="436510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00B0F0"/>
                </a:solidFill>
                <a:latin typeface="Arial Black" panose="020B0A04020102020204" pitchFamily="34" charset="0"/>
              </a:rPr>
              <a:t>знаниям </a:t>
            </a:r>
            <a:endParaRPr lang="en-US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zaprudnya-lib.ru/?q=system/files/ekaterinbur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22009"/>
            <a:ext cx="10234658" cy="688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8870" y="5317416"/>
            <a:ext cx="851979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Страницы </a:t>
            </a: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этой большой книги – </a:t>
            </a: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настоящие ____________ , </a:t>
            </a: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на которых любой желающий может оставить и взять почитать книжки.</a:t>
            </a:r>
            <a:endParaRPr lang="en-US" sz="24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15616" y="5589240"/>
            <a:ext cx="3168352" cy="84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полки</a:t>
            </a:r>
            <a:endParaRPr lang="en-US" b="1" kern="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5247"/>
            <a:ext cx="9252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Этот памятник Вы встретите в Екатеринбурге. Памятника книге. Монумент, который расположился возле здания Камерного театра, представляет собой открытую книгу высотой около 1,5 метра с размахом страниц 3 метра.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562</TotalTime>
  <Words>979</Words>
  <Application>Microsoft Office PowerPoint</Application>
  <PresentationFormat>Экран (4:3)</PresentationFormat>
  <Paragraphs>72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68</cp:revision>
  <dcterms:created xsi:type="dcterms:W3CDTF">2016-01-10T12:56:23Z</dcterms:created>
  <dcterms:modified xsi:type="dcterms:W3CDTF">2018-11-10T10:58:48Z</dcterms:modified>
</cp:coreProperties>
</file>