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72" r:id="rId8"/>
    <p:sldId id="273" r:id="rId9"/>
    <p:sldId id="274" r:id="rId10"/>
    <p:sldId id="267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andex.ru/legal/fotki_termsofus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dirty="0" smtClean="0"/>
              <a:t>Mathematics in English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Кирилл\Desktop\4689564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6215074" y="2285992"/>
            <a:ext cx="2714644" cy="1143008"/>
          </a:xfrm>
          <a:prstGeom prst="wedgeRoundRectCallout">
            <a:avLst>
              <a:gd name="adj1" fmla="val -53496"/>
              <a:gd name="adj2" fmla="val -10073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Let’s go to school.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85720" y="5214950"/>
            <a:ext cx="4714908" cy="1428760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Хабарова Любовь Викторовна, учитель английского языка, высшая квалификационная категория,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 МБОУ «</a:t>
            </a:r>
            <a:r>
              <a:rPr lang="ru-RU" sz="1600" b="1" i="1" dirty="0" err="1" smtClean="0">
                <a:solidFill>
                  <a:schemeClr val="tx1"/>
                </a:solidFill>
              </a:rPr>
              <a:t>Белослудская</a:t>
            </a:r>
            <a:r>
              <a:rPr lang="ru-RU" sz="1600" b="1" i="1" dirty="0" smtClean="0">
                <a:solidFill>
                  <a:schemeClr val="tx1"/>
                </a:solidFill>
              </a:rPr>
              <a:t> школа» Красноборский район Архангельская </a:t>
            </a:r>
            <a:r>
              <a:rPr lang="ru-RU" sz="1600" b="1" i="1" dirty="0" smtClean="0">
                <a:solidFill>
                  <a:schemeClr val="tx1"/>
                </a:solidFill>
              </a:rPr>
              <a:t>область</a:t>
            </a:r>
            <a:endParaRPr lang="ru-RU" sz="1600" b="1" i="1" dirty="0" smtClean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14290"/>
            <a:ext cx="150019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The Lessons of </a:t>
            </a:r>
            <a:r>
              <a:rPr lang="en-US" sz="1200" b="1" dirty="0" err="1" smtClean="0">
                <a:solidFill>
                  <a:schemeClr val="tx1"/>
                </a:solidFill>
              </a:rPr>
              <a:t>Maths</a:t>
            </a:r>
            <a:r>
              <a:rPr lang="en-US" sz="1200" b="1" dirty="0" smtClean="0">
                <a:solidFill>
                  <a:schemeClr val="tx1"/>
                </a:solidFill>
              </a:rPr>
              <a:t>, Art, PE</a:t>
            </a:r>
            <a:r>
              <a:rPr lang="en-US" sz="1200" b="1" dirty="0" smtClean="0">
                <a:solidFill>
                  <a:schemeClr val="tx1"/>
                </a:solidFill>
              </a:rPr>
              <a:t>, Literature </a:t>
            </a:r>
            <a:r>
              <a:rPr lang="en-US" sz="1200" b="1" dirty="0" smtClean="0">
                <a:solidFill>
                  <a:schemeClr val="tx1"/>
                </a:solidFill>
              </a:rPr>
              <a:t>and Biology in English</a:t>
            </a:r>
            <a:r>
              <a:rPr lang="en-US" sz="12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 </a:t>
            </a:r>
            <a:r>
              <a:rPr lang="en-US" sz="1200" b="1" dirty="0" smtClean="0">
                <a:solidFill>
                  <a:schemeClr val="tx1"/>
                </a:solidFill>
              </a:rPr>
              <a:t>Form 4-5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илл\Desktop\b4f6bb6b22fb8d5b25a117d936dead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95"/>
            <a:ext cx="9144000" cy="68909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1643050"/>
            <a:ext cx="5286412" cy="1857388"/>
          </a:xfrm>
          <a:prstGeom prst="roundRect">
            <a:avLst/>
          </a:prstGeom>
          <a:solidFill>
            <a:schemeClr val="accent3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second lesson is Art.</a:t>
            </a:r>
            <a:r>
              <a:rPr lang="en-US" sz="3600" b="1" dirty="0" smtClean="0"/>
              <a:t> Guess the riddles and draw the answer.</a:t>
            </a:r>
            <a:endParaRPr lang="ru-RU" sz="3600" b="1" dirty="0" smtClean="0">
              <a:solidFill>
                <a:schemeClr val="bg1"/>
              </a:solidFill>
            </a:endParaRPr>
          </a:p>
          <a:p>
            <a:pPr algn="ctr"/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28662" y="5072074"/>
            <a:ext cx="4357718" cy="7858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Загадки на партах.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илл\Desktop\b4f6bb6b22fb8d5b25a117d936dead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95"/>
            <a:ext cx="9144000" cy="68909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1571612"/>
            <a:ext cx="4714908" cy="1785950"/>
          </a:xfrm>
          <a:prstGeom prst="roundRect">
            <a:avLst/>
          </a:prstGeom>
          <a:solidFill>
            <a:schemeClr val="accent3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third lesson is Physical Education.</a:t>
            </a:r>
            <a:r>
              <a:rPr lang="en-US" sz="3600" dirty="0" smtClean="0"/>
              <a:t> </a:t>
            </a:r>
            <a:r>
              <a:rPr lang="en-US" sz="3600" b="1" dirty="0" smtClean="0"/>
              <a:t>Listen, sing </a:t>
            </a:r>
            <a:r>
              <a:rPr lang="ru-RU" sz="3600" b="1" dirty="0" smtClean="0"/>
              <a:t>а</a:t>
            </a:r>
            <a:r>
              <a:rPr lang="en-US" sz="3600" b="1" dirty="0" err="1" smtClean="0"/>
              <a:t>nd</a:t>
            </a:r>
            <a:r>
              <a:rPr lang="en-US" sz="3600" b="1" dirty="0" smtClean="0"/>
              <a:t> d</a:t>
            </a:r>
            <a:r>
              <a:rPr lang="ru-RU" sz="3600" b="1" dirty="0" smtClean="0"/>
              <a:t>о</a:t>
            </a:r>
            <a:r>
              <a:rPr lang="en-US" sz="3600" b="1" dirty="0" smtClean="0"/>
              <a:t>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928662" y="5072074"/>
            <a:ext cx="4357718" cy="7858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Физминутка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илл\Desktop\b4f6bb6b22fb8d5b25a117d936dead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95"/>
            <a:ext cx="9144000" cy="68909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1785926"/>
            <a:ext cx="4714908" cy="1571636"/>
          </a:xfrm>
          <a:prstGeom prst="roundRect">
            <a:avLst/>
          </a:prstGeom>
          <a:solidFill>
            <a:schemeClr val="accent3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fourth lesson is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Literature.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Let’s read.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28662" y="5072074"/>
            <a:ext cx="4357718" cy="7858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Тексты на партах.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илл\Desktop\b4f6bb6b22fb8d5b25a117d936dead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95"/>
            <a:ext cx="9144000" cy="68909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1714488"/>
            <a:ext cx="5429288" cy="1785950"/>
          </a:xfrm>
          <a:prstGeom prst="roundRect">
            <a:avLst/>
          </a:prstGeom>
          <a:solidFill>
            <a:schemeClr val="accent3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fifth lesson is Biology.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b="1" dirty="0" smtClean="0"/>
              <a:t>Guess the riddles about animals and plants.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28662" y="5072074"/>
            <a:ext cx="4357718" cy="7858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Загадки на партах.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dirty="0" smtClean="0"/>
              <a:t>Mathematics in English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Кирилл\Desktop\4689564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8045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643570" y="2285992"/>
            <a:ext cx="3286148" cy="1214446"/>
          </a:xfrm>
          <a:prstGeom prst="wedgeRoundRectCallout">
            <a:avLst>
              <a:gd name="adj1" fmla="val -36372"/>
              <a:gd name="adj2" fmla="val -9962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Our lessons are over.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14282" y="2428868"/>
            <a:ext cx="3214710" cy="714380"/>
          </a:xfrm>
          <a:prstGeom prst="wedgeRoundRectCallout">
            <a:avLst>
              <a:gd name="adj1" fmla="val 45042"/>
              <a:gd name="adj2" fmla="val -13066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That’s all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dirty="0" smtClean="0"/>
              <a:t>Mathematics in English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Кирилл\Desktop\46895645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804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42910" y="3286124"/>
            <a:ext cx="6643734" cy="270073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" lvl="0"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buNone/>
              <a:defRPr/>
            </a:pPr>
            <a:r>
              <a:rPr lang="ru-RU" dirty="0" smtClean="0">
                <a:latin typeface="Arial Black" panose="020B0A04020102020204" pitchFamily="34" charset="0"/>
              </a:rPr>
              <a:t>Источники: </a:t>
            </a:r>
          </a:p>
          <a:p>
            <a:pPr marL="45720" lvl="0"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buNone/>
              <a:defRPr/>
            </a:pPr>
            <a:r>
              <a:rPr lang="ru-RU" dirty="0" smtClean="0">
                <a:latin typeface="Arial Black" panose="020B0A04020102020204" pitchFamily="34" charset="0"/>
              </a:rPr>
              <a:t>		УМК Английский язык ФГОС Начальная инновационная школа Ю.А. Комарова, И.В. Ларионова, Ж. </a:t>
            </a:r>
            <a:r>
              <a:rPr lang="ru-RU" dirty="0" err="1" smtClean="0">
                <a:latin typeface="Arial Black" panose="020B0A04020102020204" pitchFamily="34" charset="0"/>
              </a:rPr>
              <a:t>Перретт</a:t>
            </a:r>
            <a:r>
              <a:rPr lang="ru-RU" dirty="0" smtClean="0">
                <a:latin typeface="Arial Black" panose="020B0A04020102020204" pitchFamily="34" charset="0"/>
              </a:rPr>
              <a:t> Учебник для общеобразовательных учреждений.</a:t>
            </a:r>
          </a:p>
          <a:p>
            <a:pPr marL="45720" lvl="0"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buNone/>
              <a:defRPr/>
            </a:pPr>
            <a:r>
              <a:rPr lang="ru-RU" dirty="0" smtClean="0">
                <a:latin typeface="Arial Black" panose="020B0A04020102020204" pitchFamily="34" charset="0"/>
              </a:rPr>
              <a:t>		Изображения взяты на сайте    </a:t>
            </a:r>
            <a:r>
              <a:rPr lang="ru-RU" dirty="0" smtClean="0">
                <a:latin typeface="Arial Black" panose="020B0A04020102020204" pitchFamily="34" charset="0"/>
                <a:hlinkClick r:id="rId3"/>
              </a:rPr>
              <a:t>http://yandex.ru</a:t>
            </a:r>
            <a:r>
              <a:rPr lang="ru-RU" dirty="0" smtClean="0">
                <a:latin typeface="Arial Black" panose="020B0A04020102020204" pitchFamily="34" charset="0"/>
              </a:rPr>
              <a:t> 	</a:t>
            </a:r>
          </a:p>
          <a:p>
            <a:pPr marL="45720" lvl="0"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buNone/>
              <a:defRPr/>
            </a:pPr>
            <a:r>
              <a:rPr lang="ru-RU" dirty="0" smtClean="0">
                <a:latin typeface="Arial Black" panose="020B0A04020102020204" pitchFamily="34" charset="0"/>
              </a:rPr>
              <a:t>		Условия использования сайта </a:t>
            </a:r>
            <a:r>
              <a:rPr lang="ru-RU" dirty="0" smtClean="0">
                <a:latin typeface="Arial Black" panose="020B0A04020102020204" pitchFamily="34" charset="0"/>
                <a:hlinkClick r:id="rId4"/>
              </a:rPr>
              <a:t>https://yandex.ru/legal/fotki_termsofuse/</a:t>
            </a:r>
            <a:r>
              <a:rPr lang="ru-RU" dirty="0" smtClean="0"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715008" y="2285992"/>
            <a:ext cx="3286148" cy="1643074"/>
          </a:xfrm>
          <a:prstGeom prst="wedgeRoundRectCallout">
            <a:avLst>
              <a:gd name="adj1" fmla="val -45366"/>
              <a:gd name="adj2" fmla="val -802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</a:t>
            </a:r>
            <a:r>
              <a:rPr lang="ru-RU" sz="3600" b="1" dirty="0" smtClean="0">
                <a:solidFill>
                  <a:schemeClr val="tx1"/>
                </a:solidFill>
              </a:rPr>
              <a:t>о</a:t>
            </a:r>
            <a:r>
              <a:rPr lang="en-US" sz="3600" b="1" dirty="0" smtClean="0">
                <a:solidFill>
                  <a:schemeClr val="tx1"/>
                </a:solidFill>
              </a:rPr>
              <a:t>day w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smtClean="0">
                <a:solidFill>
                  <a:schemeClr val="tx1"/>
                </a:solidFill>
              </a:rPr>
              <a:t> h</a:t>
            </a:r>
            <a:r>
              <a:rPr lang="ru-RU" sz="3600" b="1" dirty="0" smtClean="0">
                <a:solidFill>
                  <a:schemeClr val="tx1"/>
                </a:solidFill>
              </a:rPr>
              <a:t>а</a:t>
            </a:r>
            <a:r>
              <a:rPr lang="en-US" sz="3600" b="1" dirty="0" err="1" smtClean="0">
                <a:solidFill>
                  <a:schemeClr val="tx1"/>
                </a:solidFill>
              </a:rPr>
              <a:t>ve</a:t>
            </a:r>
            <a:r>
              <a:rPr lang="en-US" sz="3600" b="1" dirty="0" smtClean="0">
                <a:solidFill>
                  <a:schemeClr val="tx1"/>
                </a:solidFill>
              </a:rPr>
              <a:t> got five small l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err="1" smtClean="0">
                <a:solidFill>
                  <a:schemeClr val="tx1"/>
                </a:solidFill>
              </a:rPr>
              <a:t>ssons</a:t>
            </a:r>
            <a:r>
              <a:rPr lang="en-US" sz="3600" b="1" dirty="0" smtClean="0">
                <a:solidFill>
                  <a:schemeClr val="tx1"/>
                </a:solidFill>
              </a:rPr>
              <a:t>.</a:t>
            </a:r>
            <a:r>
              <a:rPr lang="en-US" dirty="0" smtClean="0"/>
              <a:t>. 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14282" y="3857628"/>
            <a:ext cx="3214710" cy="1785950"/>
          </a:xfrm>
          <a:prstGeom prst="wedgeRoundRectCallout">
            <a:avLst>
              <a:gd name="adj1" fmla="val 43031"/>
              <a:gd name="adj2" fmla="val -15212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</a:rPr>
              <a:t>Todаy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we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hаve</a:t>
            </a:r>
            <a:r>
              <a:rPr lang="en-US" sz="3600" b="1" dirty="0" smtClean="0">
                <a:solidFill>
                  <a:schemeClr val="tx1"/>
                </a:solidFill>
              </a:rPr>
              <a:t> got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an </a:t>
            </a:r>
            <a:r>
              <a:rPr lang="ru-RU" sz="3600" b="1" dirty="0" err="1" smtClean="0">
                <a:solidFill>
                  <a:schemeClr val="tx1"/>
                </a:solidFill>
              </a:rPr>
              <a:t>unusuаl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</a:rPr>
              <a:t>lessоn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57158" y="4071942"/>
            <a:ext cx="3786214" cy="1357322"/>
          </a:xfrm>
          <a:prstGeom prst="wedgeRoundRectCallout">
            <a:avLst>
              <a:gd name="adj1" fmla="val 20219"/>
              <a:gd name="adj2" fmla="val -1671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List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smtClean="0">
                <a:solidFill>
                  <a:schemeClr val="tx1"/>
                </a:solidFill>
              </a:rPr>
              <a:t>n and </a:t>
            </a:r>
            <a:r>
              <a:rPr lang="en-US" sz="3600" b="1" dirty="0" err="1" smtClean="0">
                <a:solidFill>
                  <a:schemeClr val="tx1"/>
                </a:solidFill>
              </a:rPr>
              <a:t>gu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err="1" smtClean="0">
                <a:solidFill>
                  <a:schemeClr val="tx1"/>
                </a:solidFill>
              </a:rPr>
              <a:t>ss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th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smtClean="0">
                <a:solidFill>
                  <a:schemeClr val="tx1"/>
                </a:solidFill>
              </a:rPr>
              <a:t>se </a:t>
            </a:r>
            <a:r>
              <a:rPr lang="en-US" sz="3600" b="1" dirty="0" err="1" smtClean="0">
                <a:solidFill>
                  <a:schemeClr val="tx1"/>
                </a:solidFill>
              </a:rPr>
              <a:t>subj</a:t>
            </a:r>
            <a:r>
              <a:rPr lang="ru-RU" sz="3600" b="1" dirty="0" smtClean="0">
                <a:solidFill>
                  <a:schemeClr val="tx1"/>
                </a:solidFill>
              </a:rPr>
              <a:t>е</a:t>
            </a:r>
            <a:r>
              <a:rPr lang="en-US" sz="3600" b="1" dirty="0" err="1" smtClean="0">
                <a:solidFill>
                  <a:schemeClr val="tx1"/>
                </a:solidFill>
              </a:rPr>
              <a:t>cts</a:t>
            </a:r>
            <a:r>
              <a:rPr lang="en-US" sz="3600" b="1" dirty="0" smtClean="0">
                <a:solidFill>
                  <a:schemeClr val="tx1"/>
                </a:solidFill>
              </a:rPr>
              <a:t>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643570" y="2143116"/>
            <a:ext cx="3286148" cy="1643074"/>
          </a:xfrm>
          <a:prstGeom prst="wedgeRoundRectCallout">
            <a:avLst>
              <a:gd name="adj1" fmla="val -44523"/>
              <a:gd name="adj2" fmla="val -718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All right!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This is Mathematics.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2786058"/>
            <a:ext cx="3429024" cy="3000396"/>
          </a:xfrm>
          <a:prstGeom prst="wedgeRoundRectCallout">
            <a:avLst>
              <a:gd name="adj1" fmla="val 36043"/>
              <a:gd name="adj2" fmla="val -758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this </a:t>
            </a:r>
            <a:r>
              <a:rPr lang="en-US" sz="3200" b="1" dirty="0" err="1" smtClean="0">
                <a:solidFill>
                  <a:schemeClr val="tx1"/>
                </a:solidFill>
              </a:rPr>
              <a:t>subj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ct we do tasks, find sums 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err="1" smtClean="0">
                <a:solidFill>
                  <a:schemeClr val="tx1"/>
                </a:solidFill>
              </a:rPr>
              <a:t>nd</a:t>
            </a:r>
            <a:r>
              <a:rPr lang="en-US" sz="3200" b="1" dirty="0" smtClean="0">
                <a:solidFill>
                  <a:schemeClr val="tx1"/>
                </a:solidFill>
              </a:rPr>
              <a:t> writ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numb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err="1" smtClean="0">
                <a:solidFill>
                  <a:schemeClr val="tx1"/>
                </a:solidFill>
              </a:rPr>
              <a:t>rs</a:t>
            </a:r>
            <a:r>
              <a:rPr lang="en-US" sz="3200" b="1" dirty="0" smtClean="0">
                <a:solidFill>
                  <a:schemeClr val="tx1"/>
                </a:solidFill>
              </a:rPr>
              <a:t>.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d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n't</a:t>
            </a:r>
            <a:r>
              <a:rPr lang="en-US" sz="3200" b="1" dirty="0" smtClean="0">
                <a:solidFill>
                  <a:schemeClr val="tx1"/>
                </a:solidFill>
              </a:rPr>
              <a:t> sing s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ngs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smtClean="0">
                <a:solidFill>
                  <a:schemeClr val="tx1"/>
                </a:solidFill>
              </a:rPr>
              <a:t>r </a:t>
            </a:r>
            <a:r>
              <a:rPr lang="en-US" sz="3200" b="1" dirty="0" err="1" smtClean="0">
                <a:solidFill>
                  <a:schemeClr val="tx1"/>
                </a:solidFill>
              </a:rPr>
              <a:t>jum</a:t>
            </a:r>
            <a:r>
              <a:rPr lang="ru-RU" sz="3200" b="1" dirty="0" err="1" smtClean="0">
                <a:solidFill>
                  <a:schemeClr val="tx1"/>
                </a:solidFill>
              </a:rPr>
              <a:t>р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715008" y="2500306"/>
            <a:ext cx="3286148" cy="1357322"/>
          </a:xfrm>
          <a:prstGeom prst="wedgeRoundRectCallout">
            <a:avLst>
              <a:gd name="adj1" fmla="val -47053"/>
              <a:gd name="adj2" fmla="val -9522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Excellent!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This is Art.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3143248"/>
            <a:ext cx="4000528" cy="2286016"/>
          </a:xfrm>
          <a:prstGeom prst="wedgeRoundRectCallout">
            <a:avLst>
              <a:gd name="adj1" fmla="val 24580"/>
              <a:gd name="adj2" fmla="val -1026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this </a:t>
            </a:r>
            <a:r>
              <a:rPr lang="en-US" sz="3200" b="1" dirty="0" err="1" smtClean="0">
                <a:solidFill>
                  <a:schemeClr val="tx1"/>
                </a:solidFill>
              </a:rPr>
              <a:t>subj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ct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dr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w </a:t>
            </a:r>
            <a:r>
              <a:rPr lang="en-US" sz="3200" b="1" dirty="0" err="1" smtClean="0">
                <a:solidFill>
                  <a:schemeClr val="tx1"/>
                </a:solidFill>
              </a:rPr>
              <a:t>pictur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s 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smtClean="0">
                <a:solidFill>
                  <a:schemeClr val="tx1"/>
                </a:solidFill>
              </a:rPr>
              <a:t>f 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ur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fri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err="1" smtClean="0">
                <a:solidFill>
                  <a:schemeClr val="tx1"/>
                </a:solidFill>
              </a:rPr>
              <a:t>nds</a:t>
            </a:r>
            <a:r>
              <a:rPr lang="en-US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te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err="1" smtClean="0">
                <a:solidFill>
                  <a:schemeClr val="tx1"/>
                </a:solidFill>
              </a:rPr>
              <a:t>chers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err="1" smtClean="0">
                <a:solidFill>
                  <a:schemeClr val="tx1"/>
                </a:solidFill>
              </a:rPr>
              <a:t>nd</a:t>
            </a:r>
            <a:r>
              <a:rPr lang="en-US" sz="3200" b="1" dirty="0" smtClean="0">
                <a:solidFill>
                  <a:schemeClr val="tx1"/>
                </a:solidFill>
              </a:rPr>
              <a:t> pets. We d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n't</a:t>
            </a:r>
            <a:r>
              <a:rPr lang="en-US" sz="3200" b="1" dirty="0" smtClean="0">
                <a:solidFill>
                  <a:schemeClr val="tx1"/>
                </a:solidFill>
              </a:rPr>
              <a:t> jump.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643570" y="2143116"/>
            <a:ext cx="3286148" cy="1643074"/>
          </a:xfrm>
          <a:prstGeom prst="wedgeRoundRectCallout">
            <a:avLst>
              <a:gd name="adj1" fmla="val -43680"/>
              <a:gd name="adj2" fmla="val -673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OK!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It’s Physical Education.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2428868"/>
            <a:ext cx="3643338" cy="3071834"/>
          </a:xfrm>
          <a:prstGeom prst="wedgeRoundRectCallout">
            <a:avLst>
              <a:gd name="adj1" fmla="val 34041"/>
              <a:gd name="adj2" fmla="val -618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this </a:t>
            </a:r>
            <a:r>
              <a:rPr lang="en-US" sz="3200" b="1" dirty="0" err="1" smtClean="0">
                <a:solidFill>
                  <a:schemeClr val="tx1"/>
                </a:solidFill>
              </a:rPr>
              <a:t>subj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ct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run, jump, skip 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err="1" smtClean="0">
                <a:solidFill>
                  <a:schemeClr val="tx1"/>
                </a:solidFill>
              </a:rPr>
              <a:t>nd</a:t>
            </a:r>
            <a:r>
              <a:rPr lang="en-US" sz="3200" b="1" dirty="0" smtClean="0">
                <a:solidFill>
                  <a:schemeClr val="tx1"/>
                </a:solidFill>
              </a:rPr>
              <a:t> pl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smtClean="0">
                <a:solidFill>
                  <a:schemeClr val="tx1"/>
                </a:solidFill>
              </a:rPr>
              <a:t>y f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otball</a:t>
            </a:r>
            <a:r>
              <a:rPr lang="en-US" sz="3200" b="1" dirty="0" smtClean="0">
                <a:solidFill>
                  <a:schemeClr val="tx1"/>
                </a:solidFill>
              </a:rPr>
              <a:t>.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d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n't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mak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t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ys</a:t>
            </a:r>
            <a:r>
              <a:rPr lang="en-US" sz="3200" b="1" dirty="0" smtClean="0">
                <a:solidFill>
                  <a:schemeClr val="tx1"/>
                </a:solidFill>
              </a:rPr>
              <a:t> or w</a:t>
            </a:r>
            <a:r>
              <a:rPr lang="ru-RU" sz="3200" b="1" dirty="0" smtClean="0">
                <a:solidFill>
                  <a:schemeClr val="tx1"/>
                </a:solidFill>
              </a:rPr>
              <a:t>а</a:t>
            </a:r>
            <a:r>
              <a:rPr lang="en-US" sz="3200" b="1" dirty="0" err="1" smtClean="0">
                <a:solidFill>
                  <a:schemeClr val="tx1"/>
                </a:solidFill>
              </a:rPr>
              <a:t>tch</a:t>
            </a:r>
            <a:r>
              <a:rPr lang="en-US" sz="3200" b="1" dirty="0" smtClean="0">
                <a:solidFill>
                  <a:schemeClr val="tx1"/>
                </a:solidFill>
              </a:rPr>
              <a:t> films </a:t>
            </a:r>
            <a:r>
              <a:rPr lang="en-US" sz="3200" b="1" dirty="0" err="1" smtClean="0">
                <a:solidFill>
                  <a:schemeClr val="tx1"/>
                </a:solidFill>
              </a:rPr>
              <a:t>ab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ut</a:t>
            </a:r>
            <a:r>
              <a:rPr lang="en-US" sz="3200" b="1" dirty="0" smtClean="0">
                <a:solidFill>
                  <a:schemeClr val="tx1"/>
                </a:solidFill>
              </a:rPr>
              <a:t> pets.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715008" y="2500306"/>
            <a:ext cx="3286148" cy="1643074"/>
          </a:xfrm>
          <a:prstGeom prst="wedgeRoundRectCallout">
            <a:avLst>
              <a:gd name="adj1" fmla="val -47053"/>
              <a:gd name="adj2" fmla="val -9522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Very well!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This is Literature.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3143248"/>
            <a:ext cx="4000528" cy="2286016"/>
          </a:xfrm>
          <a:prstGeom prst="wedgeRoundRectCallout">
            <a:avLst>
              <a:gd name="adj1" fmla="val 24580"/>
              <a:gd name="adj2" fmla="val -1026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this </a:t>
            </a:r>
            <a:r>
              <a:rPr lang="en-US" sz="3200" b="1" dirty="0" err="1" smtClean="0">
                <a:solidFill>
                  <a:schemeClr val="tx1"/>
                </a:solidFill>
              </a:rPr>
              <a:t>subj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ct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read books. We d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n't</a:t>
            </a:r>
            <a:r>
              <a:rPr lang="en-US" sz="3200" b="1" dirty="0" smtClean="0">
                <a:solidFill>
                  <a:schemeClr val="tx1"/>
                </a:solidFill>
              </a:rPr>
              <a:t> jump or run.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Кирилл\Desktop\pervo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5715008" y="2500306"/>
            <a:ext cx="3286148" cy="1357322"/>
          </a:xfrm>
          <a:prstGeom prst="wedgeRoundRectCallout">
            <a:avLst>
              <a:gd name="adj1" fmla="val -47053"/>
              <a:gd name="adj2" fmla="val -9522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That’s right!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It’s Biology.</a:t>
            </a:r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42844" y="3143248"/>
            <a:ext cx="4000528" cy="2286016"/>
          </a:xfrm>
          <a:prstGeom prst="wedgeRoundRectCallout">
            <a:avLst>
              <a:gd name="adj1" fmla="val 24580"/>
              <a:gd name="adj2" fmla="val -1026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In this </a:t>
            </a:r>
            <a:r>
              <a:rPr lang="en-US" sz="3200" b="1" dirty="0" err="1" smtClean="0">
                <a:solidFill>
                  <a:schemeClr val="tx1"/>
                </a:solidFill>
              </a:rPr>
              <a:t>subj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ct w</a:t>
            </a:r>
            <a:r>
              <a:rPr lang="ru-RU" sz="3200" b="1" dirty="0" smtClean="0">
                <a:solidFill>
                  <a:schemeClr val="tx1"/>
                </a:solidFill>
              </a:rPr>
              <a:t>е</a:t>
            </a:r>
            <a:r>
              <a:rPr lang="en-US" sz="3200" b="1" dirty="0" smtClean="0">
                <a:solidFill>
                  <a:schemeClr val="tx1"/>
                </a:solidFill>
              </a:rPr>
              <a:t> learn about the animals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and plants. We d</a:t>
            </a:r>
            <a:r>
              <a:rPr lang="ru-RU" sz="3200" b="1" dirty="0" smtClean="0">
                <a:solidFill>
                  <a:schemeClr val="tx1"/>
                </a:solidFill>
              </a:rPr>
              <a:t>о</a:t>
            </a:r>
            <a:r>
              <a:rPr lang="en-US" sz="3200" b="1" dirty="0" err="1" smtClean="0">
                <a:solidFill>
                  <a:schemeClr val="tx1"/>
                </a:solidFill>
              </a:rPr>
              <a:t>n't</a:t>
            </a:r>
            <a:r>
              <a:rPr lang="en-US" sz="3200" b="1" dirty="0" smtClean="0">
                <a:solidFill>
                  <a:schemeClr val="tx1"/>
                </a:solidFill>
              </a:rPr>
              <a:t> jump. We don’t sing. 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ирилл\Desktop\b4f6bb6b22fb8d5b25a117d936dead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2995"/>
            <a:ext cx="9144000" cy="689099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1857364"/>
            <a:ext cx="5429288" cy="1571636"/>
          </a:xfrm>
          <a:prstGeom prst="roundRect">
            <a:avLst/>
          </a:prstGeom>
          <a:solidFill>
            <a:schemeClr val="accent3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Our first lesson is </a:t>
            </a:r>
            <a:r>
              <a:rPr lang="en-US" sz="3600" b="1" dirty="0" err="1" smtClean="0">
                <a:solidFill>
                  <a:schemeClr val="bg1"/>
                </a:solidFill>
              </a:rPr>
              <a:t>Maths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b="1" dirty="0" smtClean="0"/>
              <a:t>R</a:t>
            </a:r>
            <a:r>
              <a:rPr lang="ru-RU" sz="3600" b="1" dirty="0" smtClean="0"/>
              <a:t>е</a:t>
            </a:r>
            <a:r>
              <a:rPr lang="en-US" sz="3600" b="1" dirty="0" smtClean="0"/>
              <a:t>ad, find sums and </a:t>
            </a:r>
            <a:r>
              <a:rPr lang="en-US" sz="3600" b="1" dirty="0" smtClean="0">
                <a:solidFill>
                  <a:schemeClr val="bg1"/>
                </a:solidFill>
              </a:rPr>
              <a:t>do tasks</a:t>
            </a:r>
            <a:r>
              <a:rPr lang="en-US" sz="3600" b="1" dirty="0" smtClean="0"/>
              <a:t>.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928662" y="5072074"/>
            <a:ext cx="4357718" cy="785818"/>
          </a:xfrm>
          <a:prstGeom prst="flowChart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Примеры и задачи на партах.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368</Words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Mathematics in English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Mathematics in English</vt:lpstr>
      <vt:lpstr>Mathematics in English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in English</dc:title>
  <dc:creator>Кирилл</dc:creator>
  <cp:lastModifiedBy>Кирилл</cp:lastModifiedBy>
  <cp:revision>22</cp:revision>
  <dcterms:created xsi:type="dcterms:W3CDTF">2018-12-30T17:33:17Z</dcterms:created>
  <dcterms:modified xsi:type="dcterms:W3CDTF">2019-01-01T16:41:45Z</dcterms:modified>
</cp:coreProperties>
</file>