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абарова\Desktop\рамки\0a885aed9942f4f5882de536cdb4486a--clipart-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20"/>
            <a:ext cx="9144000" cy="6982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857519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rgbClr val="FF0000"/>
                </a:solidFill>
              </a:rPr>
              <a:t>Find </a:t>
            </a:r>
            <a:r>
              <a:rPr lang="ru-RU" sz="7300" b="1" dirty="0" smtClean="0">
                <a:solidFill>
                  <a:srgbClr val="FF0000"/>
                </a:solidFill>
              </a:rPr>
              <a:t/>
            </a:r>
            <a:br>
              <a:rPr lang="ru-RU" sz="7300" b="1" dirty="0" smtClean="0">
                <a:solidFill>
                  <a:srgbClr val="FF0000"/>
                </a:solidFill>
              </a:rPr>
            </a:br>
            <a:r>
              <a:rPr lang="en-US" sz="7300" b="1" dirty="0" smtClean="0">
                <a:solidFill>
                  <a:srgbClr val="FF0000"/>
                </a:solidFill>
              </a:rPr>
              <a:t>the odd word</a:t>
            </a:r>
            <a:br>
              <a:rPr lang="en-US" sz="73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643042" y="3857628"/>
            <a:ext cx="5929354" cy="142876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Хабарова Любовь Викторовна, учитель английского языка, высшая квалификационная категория,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МБОУ «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Белослудская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школа» Красноборский район Архангельская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Хабарова\Desktop\рамки\0a885aed9942f4f5882de536cdb4486a--clipart-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20"/>
            <a:ext cx="9144000" cy="6982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 Sunday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2. Friday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3. February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4. Monday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Хабарова\Desktop\рамки\21357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" y="-117911"/>
            <a:ext cx="9096375" cy="7056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7220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1. a chair</a:t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2. a hamster</a:t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3. a bed</a:t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4. a table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Хабарова\Desktop\рамки\1320048396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1806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run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sad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swim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jump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Хабарова\Desktop\рамки\1320048426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1. a crocodile</a:t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2. a wolf</a:t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3. a carpet</a:t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4. a lion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Хабарова\Desktop\рамки\1228130829_0lik.ru_na-poljan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7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600076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1. warm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2. hot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3. thin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4. cold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Хабарова\Desktop\рамки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500066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 fat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2. tall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3. thin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4. blue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абарова\Desktop\рамки\1320048364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a girl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a bag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a boy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a child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Хабарова\Desktop\рамки\1320048396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2"/>
                </a:solidFill>
              </a:rPr>
              <a:t>1. </a:t>
            </a:r>
            <a:r>
              <a:rPr lang="en-US" sz="7200" b="1" dirty="0" smtClean="0">
                <a:solidFill>
                  <a:schemeClr val="tx2"/>
                </a:solidFill>
              </a:rPr>
              <a:t>e</a:t>
            </a:r>
            <a:r>
              <a:rPr lang="en-US" sz="7200" b="1" dirty="0" smtClean="0">
                <a:solidFill>
                  <a:schemeClr val="tx2"/>
                </a:solidFill>
              </a:rPr>
              <a:t>leven</a:t>
            </a:r>
            <a:br>
              <a:rPr lang="en-US" sz="7200" b="1" dirty="0" smtClean="0">
                <a:solidFill>
                  <a:schemeClr val="tx2"/>
                </a:solidFill>
              </a:rPr>
            </a:br>
            <a:r>
              <a:rPr lang="en-US" sz="7200" b="1" dirty="0" smtClean="0">
                <a:solidFill>
                  <a:schemeClr val="tx2"/>
                </a:solidFill>
              </a:rPr>
              <a:t>2</a:t>
            </a:r>
            <a:r>
              <a:rPr lang="en-US" sz="7200" b="1" dirty="0" smtClean="0">
                <a:solidFill>
                  <a:schemeClr val="tx2"/>
                </a:solidFill>
              </a:rPr>
              <a:t>. </a:t>
            </a:r>
            <a:r>
              <a:rPr lang="en-US" sz="7200" b="1" dirty="0" smtClean="0">
                <a:solidFill>
                  <a:schemeClr val="tx2"/>
                </a:solidFill>
              </a:rPr>
              <a:t>ten</a:t>
            </a:r>
            <a:r>
              <a:rPr lang="en-US" sz="7200" b="1" dirty="0" smtClean="0">
                <a:solidFill>
                  <a:schemeClr val="tx2"/>
                </a:solidFill>
              </a:rPr>
              <a:t/>
            </a:r>
            <a:br>
              <a:rPr lang="en-US" sz="7200" b="1" dirty="0" smtClean="0">
                <a:solidFill>
                  <a:schemeClr val="tx2"/>
                </a:solidFill>
              </a:rPr>
            </a:br>
            <a:r>
              <a:rPr lang="en-US" sz="7200" b="1" dirty="0" smtClean="0">
                <a:solidFill>
                  <a:schemeClr val="tx2"/>
                </a:solidFill>
              </a:rPr>
              <a:t>3. </a:t>
            </a:r>
            <a:r>
              <a:rPr lang="en-US" sz="7200" b="1" dirty="0" smtClean="0">
                <a:solidFill>
                  <a:schemeClr val="tx2"/>
                </a:solidFill>
              </a:rPr>
              <a:t>birthday</a:t>
            </a:r>
            <a:r>
              <a:rPr lang="en-US" sz="7200" b="1" dirty="0" smtClean="0">
                <a:solidFill>
                  <a:schemeClr val="tx2"/>
                </a:solidFill>
              </a:rPr>
              <a:t/>
            </a:r>
            <a:br>
              <a:rPr lang="en-US" sz="7200" b="1" dirty="0" smtClean="0">
                <a:solidFill>
                  <a:schemeClr val="tx2"/>
                </a:solidFill>
              </a:rPr>
            </a:br>
            <a:r>
              <a:rPr lang="en-US" sz="7200" b="1" dirty="0" smtClean="0">
                <a:solidFill>
                  <a:schemeClr val="tx2"/>
                </a:solidFill>
              </a:rPr>
              <a:t>4. </a:t>
            </a:r>
            <a:r>
              <a:rPr lang="en-US" sz="7200" b="1" dirty="0" smtClean="0">
                <a:solidFill>
                  <a:schemeClr val="tx2"/>
                </a:solidFill>
              </a:rPr>
              <a:t>eight</a:t>
            </a:r>
            <a:endParaRPr lang="ru-RU" sz="7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Хабарова\Desktop\рамки\1320048427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go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sleep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small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open</a:t>
            </a:r>
            <a:endParaRPr lang="ru-RU" sz="8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абарова\Desktop\рамки\ramka-16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1. </a:t>
            </a:r>
            <a:r>
              <a:rPr lang="en-US" sz="7200" b="1" dirty="0" smtClean="0">
                <a:solidFill>
                  <a:srgbClr val="C00000"/>
                </a:solidFill>
              </a:rPr>
              <a:t>onion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7200" b="1" dirty="0" smtClean="0">
                <a:solidFill>
                  <a:srgbClr val="C00000"/>
                </a:solidFill>
              </a:rPr>
              <a:t>2. potato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7200" b="1" dirty="0" smtClean="0">
                <a:solidFill>
                  <a:srgbClr val="C00000"/>
                </a:solidFill>
              </a:rPr>
              <a:t>3. </a:t>
            </a:r>
            <a:r>
              <a:rPr lang="en-US" sz="7200" b="1" dirty="0" smtClean="0">
                <a:solidFill>
                  <a:srgbClr val="C00000"/>
                </a:solidFill>
              </a:rPr>
              <a:t>pear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7200" b="1" dirty="0" smtClean="0">
                <a:solidFill>
                  <a:srgbClr val="C00000"/>
                </a:solidFill>
              </a:rPr>
              <a:t>4. </a:t>
            </a:r>
            <a:r>
              <a:rPr lang="en-US" sz="7200" b="1" dirty="0" smtClean="0">
                <a:solidFill>
                  <a:srgbClr val="C00000"/>
                </a:solidFill>
              </a:rPr>
              <a:t>chair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барова\Desktop\рамки\21357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-80963"/>
            <a:ext cx="9048750" cy="70199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55721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1. January </a:t>
            </a:r>
            <a:b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2. May </a:t>
            </a:r>
            <a:b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3. February 4.December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Хабарова\Desktop\рамки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485778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1. </a:t>
            </a:r>
            <a:r>
              <a:rPr lang="en-US" sz="6600" b="1" dirty="0" smtClean="0">
                <a:solidFill>
                  <a:schemeClr val="tx2"/>
                </a:solidFill>
              </a:rPr>
              <a:t>a bear</a:t>
            </a:r>
            <a:r>
              <a:rPr lang="en-US" sz="6600" b="1" dirty="0" smtClean="0">
                <a:solidFill>
                  <a:schemeClr val="tx2"/>
                </a:solidFill>
              </a:rPr>
              <a:t/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2. </a:t>
            </a:r>
            <a:r>
              <a:rPr lang="en-US" sz="6600" b="1" dirty="0" smtClean="0">
                <a:solidFill>
                  <a:schemeClr val="tx2"/>
                </a:solidFill>
              </a:rPr>
              <a:t>a wolf</a:t>
            </a:r>
            <a:r>
              <a:rPr lang="en-US" sz="6600" b="1" dirty="0" smtClean="0">
                <a:solidFill>
                  <a:schemeClr val="tx2"/>
                </a:solidFill>
              </a:rPr>
              <a:t/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3. </a:t>
            </a:r>
            <a:r>
              <a:rPr lang="en-US" sz="6600" b="1" dirty="0" smtClean="0">
                <a:solidFill>
                  <a:schemeClr val="tx2"/>
                </a:solidFill>
              </a:rPr>
              <a:t>a tortoise</a:t>
            </a:r>
            <a:r>
              <a:rPr lang="en-US" sz="6600" b="1" dirty="0" smtClean="0">
                <a:solidFill>
                  <a:schemeClr val="tx2"/>
                </a:solidFill>
              </a:rPr>
              <a:t/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4. </a:t>
            </a:r>
            <a:r>
              <a:rPr lang="en-US" sz="6600" b="1" dirty="0" smtClean="0">
                <a:solidFill>
                  <a:schemeClr val="tx2"/>
                </a:solidFill>
              </a:rPr>
              <a:t>a picture</a:t>
            </a:r>
            <a:endParaRPr lang="ru-RU" sz="6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Хабарова\Desktop\рамки\0a885aed9942f4f5882de536cdb4486a--clipart-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20"/>
            <a:ext cx="9144000" cy="6982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skate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rainbow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ski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lay tennis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Хабарова\Desktop\рамки\21357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" y="-117911"/>
            <a:ext cx="9096375" cy="7056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7220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teachers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goats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tigers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zebras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Хабарова\Desktop\рамки\1320048396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1806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aunt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sister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house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uncle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Хабарова\Desktop\рамки\1320048426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sing</a:t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dance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mountain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ide a bike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Хабарова\Desktop\рамки\1228130829_0lik.ru_na-poljan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7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600076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1. </a:t>
            </a:r>
            <a:r>
              <a:rPr lang="en-US" sz="7200" b="1" dirty="0" smtClean="0">
                <a:solidFill>
                  <a:srgbClr val="FF0000"/>
                </a:solidFill>
              </a:rPr>
              <a:t>umbrella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2. </a:t>
            </a:r>
            <a:r>
              <a:rPr lang="en-US" sz="7200" b="1" dirty="0" smtClean="0">
                <a:solidFill>
                  <a:srgbClr val="FF0000"/>
                </a:solidFill>
              </a:rPr>
              <a:t>bird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3. </a:t>
            </a:r>
            <a:r>
              <a:rPr lang="en-US" sz="7200" b="1" dirty="0" smtClean="0">
                <a:solidFill>
                  <a:srgbClr val="FF0000"/>
                </a:solidFill>
              </a:rPr>
              <a:t>animal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4. </a:t>
            </a:r>
            <a:r>
              <a:rPr lang="en-US" sz="7200" b="1" dirty="0" smtClean="0">
                <a:solidFill>
                  <a:srgbClr val="FF0000"/>
                </a:solidFill>
              </a:rPr>
              <a:t>pet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Хабарова\Desktop\рамки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500066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a doctor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a singer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a camel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a pilot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абарова\Desktop\рамки\1320048364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a parrot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a village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3. a hen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a chicken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Хабарова\Desktop\рамки\1320048396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2"/>
                </a:solidFill>
              </a:rPr>
              <a:t>1. </a:t>
            </a:r>
            <a:r>
              <a:rPr lang="en-US" sz="7200" b="1" dirty="0" smtClean="0">
                <a:solidFill>
                  <a:schemeClr val="tx2"/>
                </a:solidFill>
              </a:rPr>
              <a:t>count</a:t>
            </a:r>
            <a:r>
              <a:rPr lang="en-US" sz="7200" b="1" dirty="0" smtClean="0">
                <a:solidFill>
                  <a:schemeClr val="tx2"/>
                </a:solidFill>
              </a:rPr>
              <a:t/>
            </a:r>
            <a:br>
              <a:rPr lang="en-US" sz="7200" b="1" dirty="0" smtClean="0">
                <a:solidFill>
                  <a:schemeClr val="tx2"/>
                </a:solidFill>
              </a:rPr>
            </a:br>
            <a:r>
              <a:rPr lang="en-US" sz="7200" b="1" dirty="0" smtClean="0">
                <a:solidFill>
                  <a:schemeClr val="tx2"/>
                </a:solidFill>
              </a:rPr>
              <a:t>2</a:t>
            </a:r>
            <a:r>
              <a:rPr lang="en-US" sz="7200" b="1" dirty="0" smtClean="0">
                <a:solidFill>
                  <a:schemeClr val="tx2"/>
                </a:solidFill>
              </a:rPr>
              <a:t>. </a:t>
            </a:r>
            <a:r>
              <a:rPr lang="en-US" sz="7200" b="1" dirty="0" smtClean="0">
                <a:solidFill>
                  <a:schemeClr val="tx2"/>
                </a:solidFill>
              </a:rPr>
              <a:t>draw</a:t>
            </a:r>
            <a:r>
              <a:rPr lang="en-US" sz="7200" b="1" dirty="0" smtClean="0">
                <a:solidFill>
                  <a:schemeClr val="tx2"/>
                </a:solidFill>
              </a:rPr>
              <a:t/>
            </a:r>
            <a:br>
              <a:rPr lang="en-US" sz="7200" b="1" dirty="0" smtClean="0">
                <a:solidFill>
                  <a:schemeClr val="tx2"/>
                </a:solidFill>
              </a:rPr>
            </a:br>
            <a:r>
              <a:rPr lang="en-US" sz="7200" b="1" dirty="0" smtClean="0">
                <a:solidFill>
                  <a:schemeClr val="tx2"/>
                </a:solidFill>
              </a:rPr>
              <a:t>3. </a:t>
            </a:r>
            <a:r>
              <a:rPr lang="en-US" sz="7200" b="1" dirty="0" smtClean="0">
                <a:solidFill>
                  <a:schemeClr val="tx2"/>
                </a:solidFill>
              </a:rPr>
              <a:t>read</a:t>
            </a:r>
            <a:r>
              <a:rPr lang="en-US" sz="7200" b="1" dirty="0" smtClean="0">
                <a:solidFill>
                  <a:schemeClr val="tx2"/>
                </a:solidFill>
              </a:rPr>
              <a:t/>
            </a:r>
            <a:br>
              <a:rPr lang="en-US" sz="7200" b="1" dirty="0" smtClean="0">
                <a:solidFill>
                  <a:schemeClr val="tx2"/>
                </a:solidFill>
              </a:rPr>
            </a:br>
            <a:r>
              <a:rPr lang="en-US" sz="7200" b="1" dirty="0" smtClean="0">
                <a:solidFill>
                  <a:schemeClr val="tx2"/>
                </a:solidFill>
              </a:rPr>
              <a:t>4. </a:t>
            </a:r>
            <a:r>
              <a:rPr lang="en-US" sz="7200" b="1" dirty="0" smtClean="0">
                <a:solidFill>
                  <a:schemeClr val="tx2"/>
                </a:solidFill>
              </a:rPr>
              <a:t>autumn</a:t>
            </a:r>
            <a:endParaRPr lang="ru-RU" sz="7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Хабарова\Desktop\рамки\1320048427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n front of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behind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three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o the left of</a:t>
            </a:r>
            <a:endParaRPr lang="ru-RU" sz="8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абарова\Desktop\рамки\122338-46c6c-44375143-m750x740-u12b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4714907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1. apples </a:t>
            </a:r>
            <a:b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2. bananas </a:t>
            </a:r>
            <a:b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3. carrots </a:t>
            </a:r>
            <a:b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4. oranges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абарова\Desktop\рамки\ramka-16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1. a key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7200" b="1" dirty="0" smtClean="0">
                <a:solidFill>
                  <a:srgbClr val="C00000"/>
                </a:solidFill>
              </a:rPr>
              <a:t>2. a toy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7200" b="1" dirty="0" smtClean="0">
                <a:solidFill>
                  <a:srgbClr val="C00000"/>
                </a:solidFill>
              </a:rPr>
              <a:t>3. </a:t>
            </a:r>
            <a:r>
              <a:rPr lang="en-US" sz="7200" b="1" dirty="0" smtClean="0">
                <a:solidFill>
                  <a:srgbClr val="C00000"/>
                </a:solidFill>
              </a:rPr>
              <a:t>a box</a:t>
            </a:r>
            <a:r>
              <a:rPr lang="en-US" sz="7200" b="1" dirty="0" smtClean="0">
                <a:solidFill>
                  <a:srgbClr val="C00000"/>
                </a:solidFill>
              </a:rPr>
              <a:t/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7200" b="1" dirty="0" smtClean="0">
                <a:solidFill>
                  <a:srgbClr val="C00000"/>
                </a:solidFill>
              </a:rPr>
              <a:t>4. </a:t>
            </a:r>
            <a:r>
              <a:rPr lang="en-US" sz="7200" b="1" dirty="0" smtClean="0">
                <a:solidFill>
                  <a:srgbClr val="C00000"/>
                </a:solidFill>
              </a:rPr>
              <a:t>a whale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Хабарова\Desktop\рамки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485778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1. </a:t>
            </a:r>
            <a:r>
              <a:rPr lang="en-US" sz="6600" b="1" dirty="0" smtClean="0">
                <a:solidFill>
                  <a:schemeClr val="tx2"/>
                </a:solidFill>
              </a:rPr>
              <a:t>flowers</a:t>
            </a:r>
            <a:r>
              <a:rPr lang="en-US" sz="6600" b="1" dirty="0" smtClean="0">
                <a:solidFill>
                  <a:schemeClr val="tx2"/>
                </a:solidFill>
              </a:rPr>
              <a:t/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2. </a:t>
            </a:r>
            <a:r>
              <a:rPr lang="en-US" sz="6600" b="1" dirty="0" smtClean="0">
                <a:solidFill>
                  <a:schemeClr val="tx2"/>
                </a:solidFill>
              </a:rPr>
              <a:t>trees</a:t>
            </a:r>
            <a:r>
              <a:rPr lang="en-US" sz="6600" b="1" dirty="0" smtClean="0">
                <a:solidFill>
                  <a:schemeClr val="tx2"/>
                </a:solidFill>
              </a:rPr>
              <a:t/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3. </a:t>
            </a:r>
            <a:r>
              <a:rPr lang="en-US" sz="6600" b="1" dirty="0" smtClean="0">
                <a:solidFill>
                  <a:schemeClr val="tx2"/>
                </a:solidFill>
              </a:rPr>
              <a:t>jackets</a:t>
            </a:r>
            <a:r>
              <a:rPr lang="en-US" sz="6600" b="1" dirty="0" smtClean="0">
                <a:solidFill>
                  <a:schemeClr val="tx2"/>
                </a:solidFill>
              </a:rPr>
              <a:t/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4. </a:t>
            </a:r>
            <a:r>
              <a:rPr lang="en-US" sz="6600" b="1" dirty="0" smtClean="0">
                <a:solidFill>
                  <a:schemeClr val="tx2"/>
                </a:solidFill>
              </a:rPr>
              <a:t>cabbages</a:t>
            </a:r>
            <a:endParaRPr lang="ru-RU" sz="6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Хабарова\Desktop\рамки\0a885aed9942f4f5882de536cdb4486a--clipart-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20"/>
            <a:ext cx="9144000" cy="6982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cucumber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cheese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cake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snowman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Хабарова\Desktop\рамки\21357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" y="-117911"/>
            <a:ext cx="9096375" cy="7056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7220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milk</a:t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juice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tea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biscuits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Хабарова\Desktop\рамки\1320048396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1806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one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first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second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third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Хабарова\Desktop\рамки\1320048426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good</a:t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better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family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4. t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he best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Хабарова\Desktop\рамки\1228130829_0lik.ru_na-poljan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7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600076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1. </a:t>
            </a:r>
            <a:r>
              <a:rPr lang="en-US" sz="7200" b="1" dirty="0" smtClean="0">
                <a:solidFill>
                  <a:srgbClr val="FF0000"/>
                </a:solidFill>
              </a:rPr>
              <a:t>beautiful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2. </a:t>
            </a:r>
            <a:r>
              <a:rPr lang="en-US" sz="7200" b="1" dirty="0" smtClean="0">
                <a:solidFill>
                  <a:srgbClr val="FF0000"/>
                </a:solidFill>
              </a:rPr>
              <a:t>nice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3. </a:t>
            </a:r>
            <a:r>
              <a:rPr lang="en-US" sz="7200" b="1" dirty="0" smtClean="0">
                <a:solidFill>
                  <a:srgbClr val="FF0000"/>
                </a:solidFill>
              </a:rPr>
              <a:t>television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4. </a:t>
            </a:r>
            <a:r>
              <a:rPr lang="en-US" sz="7200" b="1" dirty="0" smtClean="0">
                <a:solidFill>
                  <a:srgbClr val="FF0000"/>
                </a:solidFill>
              </a:rPr>
              <a:t>wonderful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Хабарова\Desktop\рамки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500066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parents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small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smaller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he smallest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Хабарова\Desktop\рамки\0a885aed9942f4f5882de536cdb4486a--clipart-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20"/>
            <a:ext cx="9144000" cy="6982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thirty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long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forty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fifty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Хабарова\Desktop\рамки\21357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" y="-117911"/>
            <a:ext cx="9096375" cy="7056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7220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-shirt</a:t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beach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dress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trousers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абарова\Desktop\рамки\1228130829_0lik.ru_na-poljan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72207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 a dress 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2. a blouse 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3. a skirt 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4. a trainer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Хабарова\Desktop\рамки\1320048396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1806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artist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first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writer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musician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Хабарова\Desktop\рамки\1320048426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afternoon</a:t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singer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morning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evening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Хабарова\Desktop\рамки\1228130829_0lik.ru_na-poljan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7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600076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1. </a:t>
            </a:r>
            <a:r>
              <a:rPr lang="en-US" sz="7200" b="1" dirty="0" smtClean="0">
                <a:solidFill>
                  <a:srgbClr val="FF0000"/>
                </a:solidFill>
              </a:rPr>
              <a:t>winter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2. </a:t>
            </a:r>
            <a:r>
              <a:rPr lang="en-US" sz="7200" b="1" dirty="0" smtClean="0">
                <a:solidFill>
                  <a:srgbClr val="FF0000"/>
                </a:solidFill>
              </a:rPr>
              <a:t>spring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3. </a:t>
            </a:r>
            <a:r>
              <a:rPr lang="en-US" sz="7200" b="1" dirty="0" smtClean="0">
                <a:solidFill>
                  <a:srgbClr val="FF0000"/>
                </a:solidFill>
              </a:rPr>
              <a:t>holiday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4. </a:t>
            </a:r>
            <a:r>
              <a:rPr lang="en-US" sz="7200" b="1" dirty="0" smtClean="0">
                <a:solidFill>
                  <a:srgbClr val="FF0000"/>
                </a:solidFill>
              </a:rPr>
              <a:t>summer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Хабарова\Desktop\рамки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500066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ice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bad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worse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he worst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Хабарова\Desktop\рамки\0a885aed9942f4f5882de536cdb4486a--clipart-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20"/>
            <a:ext cx="9144000" cy="6982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hour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day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week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6000" b="1" smtClean="0">
                <a:solidFill>
                  <a:schemeClr val="accent3">
                    <a:lumMod val="50000"/>
                  </a:schemeClr>
                </a:solidFill>
              </a:rPr>
              <a:t>they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Хабарова\Desktop\рамки\21357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" y="-117911"/>
            <a:ext cx="9096375" cy="7056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7220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eat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sleep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city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drink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Хабарова\Desktop\рамки\1320048396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1806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Wednesday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June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July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August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Хабарова\Desktop\рамки\1320048426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Sun</a:t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Earth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Moon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Saturday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Хабарова\Desktop\рамки\1228130829_0lik.ru_na-poljan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7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600076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1. </a:t>
            </a:r>
            <a:r>
              <a:rPr lang="en-US" sz="7200" b="1" dirty="0" smtClean="0">
                <a:solidFill>
                  <a:srgbClr val="FF0000"/>
                </a:solidFill>
              </a:rPr>
              <a:t>mouth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2. </a:t>
            </a:r>
            <a:r>
              <a:rPr lang="en-US" sz="7200" b="1" dirty="0" smtClean="0">
                <a:solidFill>
                  <a:srgbClr val="FF0000"/>
                </a:solidFill>
              </a:rPr>
              <a:t>hair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3. </a:t>
            </a:r>
            <a:r>
              <a:rPr lang="en-US" sz="7200" b="1" dirty="0" smtClean="0">
                <a:solidFill>
                  <a:srgbClr val="FF0000"/>
                </a:solidFill>
              </a:rPr>
              <a:t>eyes</a:t>
            </a: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4. </a:t>
            </a:r>
            <a:r>
              <a:rPr lang="en-US" sz="7200" b="1" dirty="0" smtClean="0">
                <a:solidFill>
                  <a:srgbClr val="FF0000"/>
                </a:solidFill>
              </a:rPr>
              <a:t>phone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Хабарова\Desktop\рамки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500066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Great Britain</a:t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Russia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Moscow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America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абарова\Desktop\рамки\1320048364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1. winter</a:t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2. nice</a:t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3. summer</a:t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4. autumn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Хабарова\Desktop\рамки\0a885aed9942f4f5882de536cdb4486a--clipart-lab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20"/>
            <a:ext cx="9144000" cy="6982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3"/>
            <a:ext cx="7286676" cy="5572164"/>
          </a:xfrm>
        </p:spPr>
        <p:txBody>
          <a:bodyPr>
            <a:noAutofit/>
          </a:bodyPr>
          <a:lstStyle/>
          <a:p>
            <a:pPr marL="45720" lvl="0">
              <a:spcAft>
                <a:spcPts val="300"/>
              </a:spcAft>
              <a:defRPr/>
            </a:pPr>
            <a:r>
              <a:rPr lang="ru-RU" sz="2400" dirty="0" smtClean="0">
                <a:latin typeface="Arial Black" panose="020B0A04020102020204" pitchFamily="34" charset="0"/>
              </a:rPr>
              <a:t>Источники: 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latin typeface="Arial Black" panose="020B0A04020102020204" pitchFamily="34" charset="0"/>
              </a:rPr>
              <a:t>УМК </a:t>
            </a:r>
            <a:r>
              <a:rPr lang="ru-RU" sz="2400" dirty="0" smtClean="0">
                <a:latin typeface="Arial Black" panose="020B0A04020102020204" pitchFamily="34" charset="0"/>
              </a:rPr>
              <a:t>Английский язык ФГОС Начальная инновационная школа Ю.А. Комарова, И.В. Ларионова, Ж. </a:t>
            </a:r>
            <a:r>
              <a:rPr lang="ru-RU" sz="2400" dirty="0" err="1" smtClean="0">
                <a:latin typeface="Arial Black" panose="020B0A04020102020204" pitchFamily="34" charset="0"/>
              </a:rPr>
              <a:t>Перретт</a:t>
            </a:r>
            <a:r>
              <a:rPr lang="ru-RU" sz="2400" dirty="0" smtClean="0">
                <a:latin typeface="Arial Black" panose="020B0A04020102020204" pitchFamily="34" charset="0"/>
              </a:rPr>
              <a:t> Учебник для общеобразовательных учреждений.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latin typeface="Arial Black" panose="020B0A04020102020204" pitchFamily="34" charset="0"/>
              </a:rPr>
              <a:t>Изображения </a:t>
            </a:r>
            <a:r>
              <a:rPr lang="ru-RU" sz="2400" dirty="0" smtClean="0">
                <a:latin typeface="Arial Black" panose="020B0A04020102020204" pitchFamily="34" charset="0"/>
              </a:rPr>
              <a:t>взяты на сайте    </a:t>
            </a:r>
            <a:r>
              <a:rPr lang="ru-RU" sz="2400" dirty="0" smtClean="0">
                <a:latin typeface="Arial Black" panose="020B0A04020102020204" pitchFamily="34" charset="0"/>
                <a:hlinkClick r:id="rId3"/>
              </a:rPr>
              <a:t>http://yandex.ru</a:t>
            </a:r>
            <a:r>
              <a:rPr lang="ru-RU" sz="2400" dirty="0" smtClean="0">
                <a:latin typeface="Arial Black" panose="020B0A04020102020204" pitchFamily="34" charset="0"/>
              </a:rPr>
              <a:t> 	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latin typeface="Arial Black" panose="020B0A04020102020204" pitchFamily="34" charset="0"/>
              </a:rPr>
              <a:t>Условия </a:t>
            </a:r>
            <a:r>
              <a:rPr lang="ru-RU" sz="2400" dirty="0" smtClean="0">
                <a:latin typeface="Arial Black" panose="020B0A04020102020204" pitchFamily="34" charset="0"/>
              </a:rPr>
              <a:t>использования сайта </a:t>
            </a:r>
            <a:r>
              <a:rPr lang="ru-RU" sz="2400" dirty="0" smtClean="0">
                <a:latin typeface="Arial Black" panose="020B0A04020102020204" pitchFamily="34" charset="0"/>
                <a:hlinkClick r:id="rId4"/>
              </a:rPr>
              <a:t>https://yandex.ru/legal/fotki_termsofuse/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Хабарова\Desktop\рамки\1320048396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2"/>
                </a:solidFill>
              </a:rPr>
              <a:t>1. ocean</a:t>
            </a:r>
            <a:br>
              <a:rPr lang="en-US" sz="7200" b="1" dirty="0" smtClean="0">
                <a:solidFill>
                  <a:schemeClr val="tx2"/>
                </a:solidFill>
              </a:rPr>
            </a:br>
            <a:r>
              <a:rPr lang="en-US" sz="7200" b="1" dirty="0" smtClean="0">
                <a:solidFill>
                  <a:schemeClr val="tx2"/>
                </a:solidFill>
              </a:rPr>
              <a:t>2. picnic</a:t>
            </a:r>
            <a:br>
              <a:rPr lang="en-US" sz="7200" b="1" dirty="0" smtClean="0">
                <a:solidFill>
                  <a:schemeClr val="tx2"/>
                </a:solidFill>
              </a:rPr>
            </a:br>
            <a:r>
              <a:rPr lang="en-US" sz="7200" b="1" dirty="0" smtClean="0">
                <a:solidFill>
                  <a:schemeClr val="tx2"/>
                </a:solidFill>
              </a:rPr>
              <a:t>3. sea</a:t>
            </a:r>
            <a:br>
              <a:rPr lang="en-US" sz="7200" b="1" dirty="0" smtClean="0">
                <a:solidFill>
                  <a:schemeClr val="tx2"/>
                </a:solidFill>
              </a:rPr>
            </a:br>
            <a:r>
              <a:rPr lang="en-US" sz="7200" b="1" dirty="0" smtClean="0">
                <a:solidFill>
                  <a:schemeClr val="tx2"/>
                </a:solidFill>
              </a:rPr>
              <a:t>4. river</a:t>
            </a:r>
            <a:endParaRPr lang="ru-RU" sz="7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Хабарова\Desktop\рамки\1320048427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1. eye</a:t>
            </a:r>
            <a:b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2. ear</a:t>
            </a:r>
            <a:b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3. nose</a:t>
            </a:r>
            <a:b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8800" b="1" dirty="0" smtClean="0">
                <a:solidFill>
                  <a:schemeClr val="bg2">
                    <a:lumMod val="25000"/>
                  </a:schemeClr>
                </a:solidFill>
              </a:rPr>
              <a:t>4. table</a:t>
            </a:r>
            <a:endParaRPr lang="ru-RU" sz="8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абарова\Desktop\рамки\ramka-16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1. red</a:t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7200" b="1" dirty="0" smtClean="0">
                <a:solidFill>
                  <a:srgbClr val="C00000"/>
                </a:solidFill>
              </a:rPr>
              <a:t>2. blue</a:t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7200" b="1" dirty="0" smtClean="0">
                <a:solidFill>
                  <a:srgbClr val="C00000"/>
                </a:solidFill>
              </a:rPr>
              <a:t>3. dog</a:t>
            </a:r>
            <a:br>
              <a:rPr lang="en-US" sz="7200" b="1" dirty="0" smtClean="0">
                <a:solidFill>
                  <a:srgbClr val="C00000"/>
                </a:solidFill>
              </a:rPr>
            </a:br>
            <a:r>
              <a:rPr lang="en-US" sz="7200" b="1" dirty="0" smtClean="0">
                <a:solidFill>
                  <a:srgbClr val="C00000"/>
                </a:solidFill>
              </a:rPr>
              <a:t>4. green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Хабарова\Desktop\рамки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485778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1. tea</a:t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2. coffee</a:t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3. juice</a:t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4. lemon</a:t>
            </a:r>
            <a:endParaRPr lang="ru-RU" sz="6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180</Words>
  <Application>Microsoft Office PowerPoint</Application>
  <PresentationFormat>Экран (4:3)</PresentationFormat>
  <Paragraphs>52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Find  the odd word Form 4</vt:lpstr>
      <vt:lpstr>1. January  2. May  3. February 4.December</vt:lpstr>
      <vt:lpstr>1. apples  2. bananas  3. carrots  4. oranges</vt:lpstr>
      <vt:lpstr>1. a dress  2. a blouse  3. a skirt  4. a trainer</vt:lpstr>
      <vt:lpstr>1. winter 2. nice 3. summer 4. autumn</vt:lpstr>
      <vt:lpstr>1. ocean 2. picnic 3. sea 4. river</vt:lpstr>
      <vt:lpstr>1. eye 2. ear 3. nose 4. table</vt:lpstr>
      <vt:lpstr>1. red 2. blue 3. dog 4. green</vt:lpstr>
      <vt:lpstr>1. tea 2. coffee 3. juice 4. lemon</vt:lpstr>
      <vt:lpstr>1. Sunday 2. Friday 3. February 4. Monday</vt:lpstr>
      <vt:lpstr>1. a chair 2. a hamster 3. a bed 4. a table</vt:lpstr>
      <vt:lpstr>1. run 2. sad 3. swim 4. jump</vt:lpstr>
      <vt:lpstr>1. a crocodile 2. a wolf 3. a carpet 4. a lion</vt:lpstr>
      <vt:lpstr>1. warm 2. hot 3. thin 4. cold</vt:lpstr>
      <vt:lpstr>1. fat 2. tall 3. thin 4. blue</vt:lpstr>
      <vt:lpstr>1. a girl 2. a bag 3. a boy 4. a child</vt:lpstr>
      <vt:lpstr>1. eleven 2. ten 3. birthday 4. eight</vt:lpstr>
      <vt:lpstr>1. go 2. sleep 3. small 4. open</vt:lpstr>
      <vt:lpstr>1. onion 2. potato 3. pear 4. chair</vt:lpstr>
      <vt:lpstr>1. a bear 2. a wolf 3. a tortoise 4. a picture</vt:lpstr>
      <vt:lpstr>1. skate 2. rainbow 3. ski 4. play tennis</vt:lpstr>
      <vt:lpstr>1. teachers 2. goats 3. tigers 4. zebras</vt:lpstr>
      <vt:lpstr>1. aunt 2. sister 3. house 4. uncle</vt:lpstr>
      <vt:lpstr>1. sing 2. dance 3. mountain 4. ride a bike</vt:lpstr>
      <vt:lpstr>1. umbrella 2. bird 3. animal 4. pet</vt:lpstr>
      <vt:lpstr>1. a doctor 2. a singer 3. a camel 4. a pilot</vt:lpstr>
      <vt:lpstr>1. a parrot 2. a village 3. a hen 4. a chicken</vt:lpstr>
      <vt:lpstr>1. count 2. draw 3. read 4. autumn</vt:lpstr>
      <vt:lpstr>1. in front of 2. behind 3. three 4. to the left of</vt:lpstr>
      <vt:lpstr>1. a key 2. a toy 3. a box 4. a whale</vt:lpstr>
      <vt:lpstr>1. flowers 2. trees 3. jackets 4. cabbages</vt:lpstr>
      <vt:lpstr>1. cucumber 2. cheese 3. cake 4. snowman</vt:lpstr>
      <vt:lpstr>1. milk 2. juice 3. tea 4. biscuits</vt:lpstr>
      <vt:lpstr>1. one 2. first 3. second 4. third</vt:lpstr>
      <vt:lpstr>1. good 2. better 3. family 4. the best</vt:lpstr>
      <vt:lpstr>1. beautiful 2. nice 3. television 4. wonderful</vt:lpstr>
      <vt:lpstr>1. parents 2. small 3. smaller 4. the smallest</vt:lpstr>
      <vt:lpstr>1. thirty 2. long 3. forty 4. fifty</vt:lpstr>
      <vt:lpstr>1. T-shirt 2. beach 3. dress 4. trousers</vt:lpstr>
      <vt:lpstr>1. artist 2. first 3. writer 4. musician</vt:lpstr>
      <vt:lpstr>1. afternoon 2. singer 3. morning 4. evening</vt:lpstr>
      <vt:lpstr>1. winter 2. spring 3. holiday 4. summer</vt:lpstr>
      <vt:lpstr>1. ice 2. bad 3. worse 4. the worst</vt:lpstr>
      <vt:lpstr>1. hour 2. day 3. week 4. they</vt:lpstr>
      <vt:lpstr>1. eat 2. sleep 3. city 4. drink</vt:lpstr>
      <vt:lpstr>1. Wednesday 2. June 3. July 4. August</vt:lpstr>
      <vt:lpstr>1. Sun 2. Earth 3. Moon 4. Saturday</vt:lpstr>
      <vt:lpstr>1. mouth 2. hair 3. eyes 4. phone</vt:lpstr>
      <vt:lpstr>1. Great Britain 2. Russia 3. Moscow 4. America</vt:lpstr>
      <vt:lpstr>Источники:   УМК Английский язык ФГОС Начальная инновационная школа Ю.А. Комарова, И.В. Ларионова, Ж. Перретт Учебник для общеобразовательных учреждений.  Изображения взяты на сайте    http://yandex.ru    Условия использования сайта https://yandex.ru/legal/fotki_termsofuse/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the odd word  Form 4-5</dc:title>
  <dc:creator>Кирилл</dc:creator>
  <cp:lastModifiedBy>Хабарова</cp:lastModifiedBy>
  <cp:revision>24</cp:revision>
  <dcterms:created xsi:type="dcterms:W3CDTF">2019-01-09T22:51:05Z</dcterms:created>
  <dcterms:modified xsi:type="dcterms:W3CDTF">2019-01-10T15:24:41Z</dcterms:modified>
</cp:coreProperties>
</file>