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90" d="100"/>
          <a:sy n="90" d="100"/>
        </p:scale>
        <p:origin x="-7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tmagazine.ru/posts/10606-marketi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iroshkina.ucoz.ru/123/3/Proect.pdf" TargetMode="External"/><Relationship Id="rId3" Type="http://schemas.openxmlformats.org/officeDocument/2006/relationships/hyperlink" Target="http://monateka.com/article/7715/" TargetMode="External"/><Relationship Id="rId7" Type="http://schemas.openxmlformats.org/officeDocument/2006/relationships/hyperlink" Target="http://miroshkina.ucoz.ru/" TargetMode="External"/><Relationship Id="rId12" Type="http://schemas.openxmlformats.org/officeDocument/2006/relationships/hyperlink" Target="http://studsovet21.ru/novosti/chto_takoe_socialnyy_proekt_i_socialnoe_proektirovanie/" TargetMode="External"/><Relationship Id="rId2" Type="http://schemas.openxmlformats.org/officeDocument/2006/relationships/hyperlink" Target="https://dic.academic.ru/dic.nsf/ruwiki/133835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oomester.ru/interer/sostav-dizajn-proekta.html" TargetMode="External"/><Relationship Id="rId11" Type="http://schemas.openxmlformats.org/officeDocument/2006/relationships/hyperlink" Target="https://utmagazine.ru/posts/8747-biznes-proekt" TargetMode="External"/><Relationship Id="rId5" Type="http://schemas.openxmlformats.org/officeDocument/2006/relationships/hyperlink" Target="https://dic.academic.ru/dic.nsf/ruwiki/1374699" TargetMode="External"/><Relationship Id="rId10" Type="http://schemas.openxmlformats.org/officeDocument/2006/relationships/hyperlink" Target="https://studopedia.ru/14_114199_shema--protsess-sozdaniya-informatsionnogo-proekta.html" TargetMode="External"/><Relationship Id="rId4" Type="http://schemas.openxmlformats.org/officeDocument/2006/relationships/hyperlink" Target="http://www.ngpedia.ru/id332145p2.html" TargetMode="External"/><Relationship Id="rId9" Type="http://schemas.openxmlformats.org/officeDocument/2006/relationships/hyperlink" Target="https://sites.google.com/site/proektynaurokahtehnologii/proekty-po-vidu-deatelnos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78366" TargetMode="External"/><Relationship Id="rId2" Type="http://schemas.openxmlformats.org/officeDocument/2006/relationships/hyperlink" Target="https://dic.academic.ru/dic.nsf/ruwiki/119331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dic.academic.ru/dic.nsf/ruwiki/20594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tmagazine.ru/posts/9556-pokazateli-pribyli" TargetMode="External"/><Relationship Id="rId2" Type="http://schemas.openxmlformats.org/officeDocument/2006/relationships/hyperlink" Target="http://utmagazine.ru/posts/8476-deng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72468" y="1016511"/>
            <a:ext cx="8574622" cy="2616199"/>
          </a:xfrm>
        </p:spPr>
        <p:txBody>
          <a:bodyPr/>
          <a:lstStyle/>
          <a:p>
            <a:r>
              <a:rPr lang="ru-RU" b="1" dirty="0" smtClean="0"/>
              <a:t>Проекты на уроках технологии в 8 классе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35255" y="3996266"/>
            <a:ext cx="5867767" cy="1649621"/>
          </a:xfrm>
        </p:spPr>
        <p:txBody>
          <a:bodyPr>
            <a:noAutofit/>
          </a:bodyPr>
          <a:lstStyle/>
          <a:p>
            <a:r>
              <a:rPr lang="ru-RU" sz="1400" dirty="0" smtClean="0"/>
              <a:t>Брашко Евгения Владимировна, </a:t>
            </a:r>
            <a:endParaRPr lang="ru-RU" sz="1400" dirty="0" smtClean="0"/>
          </a:p>
          <a:p>
            <a:r>
              <a:rPr lang="ru-RU" sz="1400" dirty="0" smtClean="0"/>
              <a:t>учитель технологии высшей квалификационной категории</a:t>
            </a:r>
          </a:p>
          <a:p>
            <a:r>
              <a:rPr lang="ru-RU" sz="1400" dirty="0" smtClean="0"/>
              <a:t>МАОУ СОШ № 67 с </a:t>
            </a:r>
            <a:r>
              <a:rPr lang="ru-RU" sz="1400" dirty="0" smtClean="0"/>
              <a:t>углубленным изучением отдельных </a:t>
            </a:r>
            <a:r>
              <a:rPr lang="ru-RU" sz="1400" dirty="0" smtClean="0"/>
              <a:t>предметов ,</a:t>
            </a:r>
          </a:p>
          <a:p>
            <a:r>
              <a:rPr lang="ru-RU" sz="1400" dirty="0" smtClean="0"/>
              <a:t>г.Екатеринбург,  Свердловская </a:t>
            </a:r>
            <a:r>
              <a:rPr lang="ru-RU" sz="1400" dirty="0" smtClean="0"/>
              <a:t>область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64234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7952" y="268435"/>
            <a:ext cx="93496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бизнес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Резюме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цели проекта; описание компании; изложение самых привлекательных позиций проекта; потребность в инвестициях, сумма вложений; краткое описание расчёта финансовых показателей; порядок, в котором будут возвращаться заёмные средства; сроки возврата заёмных средств.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Описание предприятия.  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виды деятельности, форма хозяйствования, описание товаров и услуг, которые будут предложены, конкурентные преимущества.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Описание товаров, продукции или услуг.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Преимущества товара, список потребителей, которые уже успели ознакомиться с продуктом и дать о них хороший отзыв.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Маркетинг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анализ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определёние ёмкости и спроса на рынке; результаты проведения маркетингового исследования; результаты исследования рынка; прогнозируемые объёмы продаж и доходов; сегмент рынка; охват рынка; методы и способы стимулирования сбыта, выбор стратегии по рекламной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План производства.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сырьё и материалы, оборудование и мощности, требования к трудовым ресурсам.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График, по которому выполняются работы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расчёт потребности в финансовых ресурсах, рамки работ на каждом этапе. Разрабатывается план материально-технического обеспечения, а также информационного.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Организация деятельности и управление ею.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компании, которая будет описывать весь организационный процесс с начала до конца.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Финансовый план: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прогноз объёмов продаж; баланс финансовой части; бюджет предприятия; управление рисками, страхованием и ценными бумагами; показатели эффективности хозяйственной деятельности предприятия.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Риски и управление ими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предусмотреть возможные риски и минимизировать 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Приложение.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Документы, которые подтверждают или дополняют информацию.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78" y="0"/>
            <a:ext cx="10160517" cy="878595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Социальный проект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320" y="868441"/>
            <a:ext cx="11732964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- это программа реальных действий, в основе которой лежит актуальная социальная проблема, требующая разрешения. Ее реализация будет способствовать улучшению социальной ситуации в конкретном регионе, социуме. Это один из способов участия в общественной жизни путем практического решения насущных социальных проблем.</a:t>
            </a:r>
          </a:p>
          <a:p>
            <a:r>
              <a:rPr lang="ru-RU" b="1" dirty="0" smtClean="0"/>
              <a:t>Реализация социального проекта проходит в несколько этапов (их принято называть шагами):</a:t>
            </a:r>
            <a:br>
              <a:rPr lang="ru-RU" b="1" dirty="0" smtClean="0"/>
            </a:br>
            <a:r>
              <a:rPr lang="ru-RU" dirty="0" smtClean="0"/>
              <a:t>1. Изучение общественного мнения и определение актуальной социальной проблемы.</a:t>
            </a:r>
            <a:br>
              <a:rPr lang="ru-RU" dirty="0" smtClean="0"/>
            </a:br>
            <a:r>
              <a:rPr lang="ru-RU" dirty="0" smtClean="0"/>
              <a:t>2. Привлечение участников и общественности для решения данного социального проекта.</a:t>
            </a:r>
            <a:br>
              <a:rPr lang="ru-RU" dirty="0" smtClean="0"/>
            </a:br>
            <a:r>
              <a:rPr lang="ru-RU" dirty="0" smtClean="0"/>
              <a:t>3. Определение целей и задач социального проекта.</a:t>
            </a:r>
            <a:br>
              <a:rPr lang="ru-RU" dirty="0" smtClean="0"/>
            </a:br>
            <a:r>
              <a:rPr lang="ru-RU" dirty="0" smtClean="0"/>
              <a:t>4. Определение содержания социального проекта. Составление плана работы. Распределение обязанностей.</a:t>
            </a:r>
            <a:br>
              <a:rPr lang="ru-RU" dirty="0" smtClean="0"/>
            </a:br>
            <a:r>
              <a:rPr lang="ru-RU" dirty="0" smtClean="0"/>
              <a:t>5. Определение необходимых ресурсов</a:t>
            </a:r>
          </a:p>
          <a:p>
            <a:r>
              <a:rPr lang="ru-RU" dirty="0" smtClean="0"/>
              <a:t> и составление бюджета.</a:t>
            </a:r>
            <a:br>
              <a:rPr lang="ru-RU" dirty="0" smtClean="0"/>
            </a:br>
            <a:r>
              <a:rPr lang="ru-RU" dirty="0" smtClean="0"/>
              <a:t>6. Разработка системы оценки проекта.</a:t>
            </a:r>
            <a:br>
              <a:rPr lang="ru-RU" dirty="0" smtClean="0"/>
            </a:br>
            <a:r>
              <a:rPr lang="ru-RU" dirty="0" smtClean="0"/>
              <a:t>7. Формирование общественного мнения.</a:t>
            </a:r>
            <a:br>
              <a:rPr lang="ru-RU" dirty="0" smtClean="0"/>
            </a:br>
            <a:r>
              <a:rPr lang="ru-RU" dirty="0" smtClean="0"/>
              <a:t>8. Поиск деловых партнеров.</a:t>
            </a:r>
          </a:p>
          <a:p>
            <a:r>
              <a:rPr lang="ru-RU" dirty="0" smtClean="0"/>
              <a:t> Составление предложений по проекту.</a:t>
            </a:r>
            <a:br>
              <a:rPr lang="ru-RU" dirty="0" smtClean="0"/>
            </a:br>
            <a:r>
              <a:rPr lang="ru-RU" dirty="0" smtClean="0"/>
              <a:t>9. Проведение официальных переговоров.</a:t>
            </a:r>
          </a:p>
          <a:p>
            <a:r>
              <a:rPr lang="ru-RU" dirty="0" smtClean="0"/>
              <a:t> Получение необходимых ресурсов.</a:t>
            </a:r>
            <a:br>
              <a:rPr lang="ru-RU" dirty="0" smtClean="0"/>
            </a:br>
            <a:r>
              <a:rPr lang="ru-RU" dirty="0" smtClean="0"/>
              <a:t>10. Проведение плановых мероприятий.</a:t>
            </a:r>
            <a:br>
              <a:rPr lang="ru-RU" dirty="0" smtClean="0"/>
            </a:br>
            <a:r>
              <a:rPr lang="ru-RU" dirty="0" smtClean="0"/>
              <a:t>11. Анализ результатов работы.</a:t>
            </a:r>
            <a:endParaRPr lang="ru-RU" dirty="0"/>
          </a:p>
        </p:txBody>
      </p:sp>
      <p:pic>
        <p:nvPicPr>
          <p:cNvPr id="33794" name="Picture 2" descr="https://cf.ppt-online.org/files1/slide/q/QMgRatkX6q9SJrFyUhB4fDLIuYEsxli5mHcApbw2z0/slide-3.jpg"/>
          <p:cNvPicPr>
            <a:picLocks noChangeAspect="1" noChangeArrowheads="1"/>
          </p:cNvPicPr>
          <p:nvPr/>
        </p:nvPicPr>
        <p:blipFill>
          <a:blip r:embed="rId2"/>
          <a:srcRect l="5521" t="28366" r="26143" b="7758"/>
          <a:stretch>
            <a:fillRect/>
          </a:stretch>
        </p:blipFill>
        <p:spPr bwMode="auto">
          <a:xfrm>
            <a:off x="5186786" y="3349128"/>
            <a:ext cx="6696741" cy="35088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2202" y="6211669"/>
            <a:ext cx="51008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Возможные варианты: мероприятия для школы, класса , в т.ч. конкурс, соревнование, дискотека.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277" y="145974"/>
            <a:ext cx="10018713" cy="856561"/>
          </a:xfrm>
        </p:spPr>
        <p:txBody>
          <a:bodyPr/>
          <a:lstStyle/>
          <a:p>
            <a:r>
              <a:rPr lang="ru-RU" b="1" u="sng" dirty="0" smtClean="0"/>
              <a:t>Исследовательский проект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422" y="929215"/>
            <a:ext cx="11710930" cy="5755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самостоятельное решение учащимися какой-либо проблемы исторического, материального, социального, нравственного, научно-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исследовательского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характера. ОБЯЗАТЕЛЬНО НАЛИЧИЕ РАЗРЕШАЕМОЙ ПРОБЛЕМЫ. Проблема вытекает из противоречия!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основу можно взять требования к проектам в рамках НПК.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актуальность проблемы исследования приведена, обоснована, в т.ч. с  точки зрения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новизны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исследования;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цели, задачи и результат исследования определены корректно, соответствуют друг другу и заявленной теме;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объект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сфера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и предмет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часть, на которую влияем, что исследуем или изменяем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исследования определены корректно, соответствуют цели, задачам, результату исследования, друг другу и заявленной теме;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гипотеза соответствует теме, объекту, предмету, цели, задачам, результату исследования, конкретна, измеряема, не является аксиомой;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представлен обширный анализ актуальных источников, соответствующих теме исследования, приведено содержание, сделаны обобщения, включены цитаты и даны ссылки на цитируемые источники, высокий % авторского текста;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методы исследования соответствуют изучаемой теме / проблеме (масштабы, решаемые задачи, репрезентативность получаемых результатов);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 основной части проекта соответствует целям, задачам и результатам исследования;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позиция автора описана и аргументирована, приведены  самостоятельно сформулированные доказательства;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сделаны выводы по каждой части исследования, они корректны, обоснованы, соответствуют эмпирической части исследования;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имеет прикладной характер, идеи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и\или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результаты исследования могут быть применены в общественной практике различного уровня;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перспективы дальнейшей разработки темы или исследования проблемы представлены, обоснованы;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должны быть соблюдены требования к оформлению: шрифт; интервал; поля; кегль, нумерация страниц, таблиц, иллюстраций; выравнивание текста; сноски и ссылки; наличие титульного листа; оглавления; введения; основной части, глав и разделов, их названий; заключения; списка литературы.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13342"/>
          </a:xfrm>
        </p:spPr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2692" y="1382484"/>
            <a:ext cx="104184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Технологический проект. </a:t>
            </a:r>
            <a:r>
              <a:rPr lang="en-US" dirty="0" smtClean="0">
                <a:hlinkClick r:id="rId2"/>
              </a:rPr>
              <a:t>https://dic.academic.ru/dic.nsf/ruwiki/1338354</a:t>
            </a:r>
            <a:endParaRPr lang="ru-RU" dirty="0" smtClean="0"/>
          </a:p>
          <a:p>
            <a:r>
              <a:rPr lang="ru-RU" dirty="0" smtClean="0"/>
              <a:t>Что такое технологический проект. </a:t>
            </a:r>
            <a:r>
              <a:rPr lang="en-US" dirty="0" smtClean="0">
                <a:hlinkClick r:id="rId3"/>
              </a:rPr>
              <a:t>http://monateka.com/article/7715/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Инженерное проектирование. </a:t>
            </a:r>
            <a:r>
              <a:rPr lang="en-US" dirty="0" smtClean="0">
                <a:hlinkClick r:id="rId4"/>
              </a:rPr>
              <a:t>http://www.ngpedia.ru/id332145p2.html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Дизайн-проект. </a:t>
            </a:r>
            <a:r>
              <a:rPr lang="en-US" b="1" dirty="0" smtClean="0">
                <a:hlinkClick r:id="rId5"/>
              </a:rPr>
              <a:t>https://dic.academic.ru/dic.nsf/ruwiki/1374699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Дизайн-проект. </a:t>
            </a:r>
            <a:r>
              <a:rPr lang="ru-RU" dirty="0" smtClean="0">
                <a:hlinkClick r:id="rId6"/>
              </a:rPr>
              <a:t>https://roomester.ru/interer/sostav-dizajn-proekta.html</a:t>
            </a:r>
            <a:endParaRPr lang="ru-RU" dirty="0" smtClean="0"/>
          </a:p>
          <a:p>
            <a:r>
              <a:rPr lang="ru-RU" dirty="0" smtClean="0"/>
              <a:t>Информационный проект. </a:t>
            </a:r>
            <a:r>
              <a:rPr lang="en-US" b="1" dirty="0" smtClean="0">
                <a:hlinkClick r:id="rId7"/>
              </a:rPr>
              <a:t>miroshkina.ucoz.ru</a:t>
            </a:r>
            <a:r>
              <a:rPr lang="en-US" dirty="0" smtClean="0"/>
              <a:t>›</a:t>
            </a:r>
            <a:r>
              <a:rPr lang="en-US" dirty="0" smtClean="0">
                <a:hlinkClick r:id="rId8"/>
              </a:rPr>
              <a:t>123/3/Proect.pdf</a:t>
            </a:r>
            <a:endParaRPr lang="ru-RU" dirty="0" smtClean="0"/>
          </a:p>
          <a:p>
            <a:r>
              <a:rPr lang="ru-RU" dirty="0" smtClean="0"/>
              <a:t>Информационный проект. </a:t>
            </a:r>
            <a:r>
              <a:rPr lang="en-US" dirty="0" smtClean="0">
                <a:hlinkClick r:id="rId9"/>
              </a:rPr>
              <a:t>https://sites.google.com/site/proektynaurokahtehnologii/proekty-po-vidu-deatelnosti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Процесс создания информационного проекта. </a:t>
            </a:r>
            <a:r>
              <a:rPr lang="en-US" dirty="0" smtClean="0">
                <a:hlinkClick r:id="rId10"/>
              </a:rPr>
              <a:t>https://studopedia.ru/14_114199_shema--protsess-sozdaniya-informatsionnogo-proekta.html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Бизнес-проект. </a:t>
            </a:r>
            <a:r>
              <a:rPr lang="en-US" dirty="0" smtClean="0">
                <a:hlinkClick r:id="rId11"/>
              </a:rPr>
              <a:t>https://utmagazine.ru/posts/8747-biznes-proekt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Социальный проект. </a:t>
            </a:r>
            <a:r>
              <a:rPr lang="en-US" dirty="0" smtClean="0">
                <a:hlinkClick r:id="rId12"/>
              </a:rPr>
              <a:t>http://studsovet21.ru/novosti/chto_takoe_socialnyy_proekt_i_socialnoe_proektirovanie/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Исследовательские проекты:</a:t>
            </a:r>
          </a:p>
          <a:p>
            <a:r>
              <a:rPr lang="ru-RU" dirty="0" smtClean="0"/>
              <a:t>Маслова Е.В. Творческие работы школьников. Алгоритм построения и оформления: Практическое пособие. – М.: АРКТИ, 2006.</a:t>
            </a:r>
            <a:endParaRPr lang="en-US" dirty="0" smtClean="0"/>
          </a:p>
          <a:p>
            <a:r>
              <a:rPr lang="ru-RU" dirty="0" smtClean="0"/>
              <a:t>Комарова И.В. Технология проектно-исследовательской деятельности школьников в условиях ФГОС. – СПб: КАРО, 2017.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– «</a:t>
            </a:r>
            <a:r>
              <a:rPr lang="ru-RU" b="1" dirty="0" smtClean="0"/>
              <a:t>Формирование технологической культуры и проектно-технологического мышления обучающихся»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64395" y="1980970"/>
            <a:ext cx="959201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Базовыми образовательными технологиями, обеспечивающими работу с содержанием блока 2, являются технологии проектной деятельности.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2 реализуется в следующих организационных формах: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теоретическое обучение и формирование информационной основы проектной деятельности – в рамках урочной деятельности;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практические работы в средах моделирования и конструирования – в рамках урочной деятельности;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в рамках урочной и внеурочной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19479" y="4733792"/>
            <a:ext cx="1002167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 построения и особенности разработки отдельных видов проектов: технологический проект, бизнес-проект (бизнес-план), инженерный проект, дизайн-проект, исследовательский проект, социальный проект. Бюджет проекта.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Фандрайзинг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Специфика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фандрайзинга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разных типов проектов.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3 4"/>
          <p:cNvSpPr/>
          <p:nvPr/>
        </p:nvSpPr>
        <p:spPr>
          <a:xfrm rot="5400000">
            <a:off x="385590" y="4748270"/>
            <a:ext cx="870333" cy="1355075"/>
          </a:xfrm>
          <a:prstGeom prst="borderCallout3">
            <a:avLst>
              <a:gd name="adj1" fmla="val 20376"/>
              <a:gd name="adj2" fmla="val 16983"/>
              <a:gd name="adj3" fmla="val -47104"/>
              <a:gd name="adj4" fmla="val -25528"/>
              <a:gd name="adj5" fmla="val 100000"/>
              <a:gd name="adj6" fmla="val -16667"/>
              <a:gd name="adj7" fmla="val 93451"/>
              <a:gd name="adj8" fmla="val 528"/>
            </a:avLst>
          </a:prstGeom>
          <a:gradFill flip="none" rotWithShape="1">
            <a:gsLst>
              <a:gs pos="0">
                <a:schemeClr val="accent1">
                  <a:tint val="60000"/>
                  <a:lumMod val="104000"/>
                </a:schemeClr>
              </a:gs>
              <a:gs pos="100000">
                <a:schemeClr val="accent1">
                  <a:tint val="8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6439" y="5144877"/>
            <a:ext cx="106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7" y="134956"/>
            <a:ext cx="5522417" cy="856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>Технологический проект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3856" y="118651"/>
            <a:ext cx="6070294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план размещения производственных цехов в структуре здания, обеспечивающих последовательность технологических процессов обработки продуктов и изготовления изделий при минимальной протяженности функциональных связей и максимального </a:t>
            </a:r>
            <a:r>
              <a:rPr lang="ru-RU" dirty="0" err="1" smtClean="0"/>
              <a:t>избежания</a:t>
            </a:r>
            <a:r>
              <a:rPr lang="ru-RU" dirty="0" smtClean="0"/>
              <a:t> пересечения технологических и транспортных потоков.</a:t>
            </a:r>
          </a:p>
          <a:p>
            <a:r>
              <a:rPr lang="ru-RU" b="1" dirty="0" smtClean="0"/>
              <a:t>В основу технологического проекта заложен план процессов, например, для пищевых производств — последовательность действий и операций, через которые должен пройти продукт от сырья для конечного изделия.</a:t>
            </a:r>
          </a:p>
          <a:p>
            <a:r>
              <a:rPr lang="ru-RU" dirty="0" smtClean="0"/>
              <a:t>Технологический проект должен включать в себя </a:t>
            </a:r>
            <a:r>
              <a:rPr lang="ru-RU" dirty="0" smtClean="0">
                <a:hlinkClick r:id="rId2"/>
              </a:rPr>
              <a:t>чертежи</a:t>
            </a:r>
            <a:r>
              <a:rPr lang="ru-RU" dirty="0" smtClean="0"/>
              <a:t> с компоновкой помещений и технологического оборудования, а также расчеты необходимого сырья и материалов, расчеты площадей под различные производства, расчеты транспортных потоков, штатное расписание и т. Д. Кроме того на базе технологического проекта выдается </a:t>
            </a:r>
            <a:r>
              <a:rPr lang="ru-RU" dirty="0" smtClean="0">
                <a:hlinkClick r:id="rId3"/>
              </a:rPr>
              <a:t>техническое задание</a:t>
            </a:r>
            <a:r>
              <a:rPr lang="ru-RU" dirty="0" smtClean="0"/>
              <a:t> на смежные части: архитектурную, водоснабжение и канализация, теплоснабжение, электричество, вентиляция, холод и т. д.</a:t>
            </a:r>
          </a:p>
          <a:p>
            <a:pPr algn="just"/>
            <a:r>
              <a:rPr lang="ru-RU" dirty="0" smtClean="0"/>
              <a:t>Технологические проекты в Российской Федерации подлежат согласованию и утверждению разрешающими органами и должны соответствовать санитарным нормам (</a:t>
            </a:r>
            <a:r>
              <a:rPr lang="ru-RU" dirty="0" err="1" smtClean="0"/>
              <a:t>СанПиН</a:t>
            </a:r>
            <a:r>
              <a:rPr lang="ru-RU" dirty="0" smtClean="0"/>
              <a:t>) и строительным нормативам (</a:t>
            </a:r>
            <a:r>
              <a:rPr lang="ru-RU" dirty="0" err="1" smtClean="0">
                <a:hlinkClick r:id="rId4"/>
              </a:rPr>
              <a:t>СНиП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1854" y="5023691"/>
            <a:ext cx="4329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Возможные варианты технологического проекта – групповая работа  «Открываем кафе» или совместное изделие из поделочных или конструкционных материалов.</a:t>
            </a:r>
            <a:endParaRPr lang="ru-RU" dirty="0"/>
          </a:p>
        </p:txBody>
      </p:sp>
      <p:pic>
        <p:nvPicPr>
          <p:cNvPr id="10242" name="Picture 2" descr="http://app.icde.ru/images/96/header-design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116" y="1189822"/>
            <a:ext cx="5341747" cy="3657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64404" y="905694"/>
            <a:ext cx="11707258" cy="5755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процесса проектирования: прежде чем что-то сделать, необходимо это обдумать. А технологический проект необходим для того, чтобы зафиксировать результаты обдумывания. Необходимо, чтобы продукция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отвечала определённым параметрам и запросам.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Структура технологического проекта описывается сверху вниз. Начинают с самого высокого уровне абстракции и заканчивают на деталях. В работе над различными частями могут принимать участие специалисты различной направленности: ведущий разработчик, аналитик, архитектор, администратор и любой иной персонал, чьи знания могут оказаться важными.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Анализ технологичности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установление совокупности показателей и свойств, которые позволят изготавливать деталь с минимальными затратами: материалоемкость; трудоемкость; унификация элементов; требования к качеству и точности поверхностей.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Выбор заготовки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учитывают объемы производства, возможные материалы, конструкции, размеры и точность исполнения работы. В данном случае: литьё по выплавляемой модели; штамповка; литьё под давлением; профильный прокат; литье в оболочковые формы; периодический прокат. </a:t>
            </a:r>
          </a:p>
          <a:p>
            <a:pPr marL="342900" indent="-342900" algn="just">
              <a:buAutoNum type="arabicPeriod" startAt="3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Маршрутный технологический процесс.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Последовательность действий обработки: изменяются базовые поверхности; проводится черновая обработка, во время которой снимают больше всего припуска; ведётся работа с поверхностями, которые не скажутся на жесткости заготовки; проводится обработка частей, где не нужна высокая точность; ближе к концу технологического процесса проводятся отделочные операции; доведение детали до необходимых параметров, чтобы её можно было в последующем использовать. В содержании обязательно должны быть указаны переходы, в последовательности их исполнения. Они должны быть выстроены таким образом, чтобы обеспечить самые высокие показатели экономичности и производительности при выполнении операции.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Разработка операционной технологии: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устанавливается глубина резания; выбирается подача инструмента; рассчитывается скорость резания; проверяется режим работы и мощность станка (возможно ли осуществление таким образом).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Расчет режимов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определяется основное время, необходимое на технологический переход, рассчитывается машинное (или основное) время – токарные и сверлильные работы.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 Оформление графической части.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Может оформляться в различных компьютерных программах, используемых на предприятии.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технологический проект"/>
          <p:cNvSpPr>
            <a:spLocks noChangeAspect="1" noChangeArrowheads="1"/>
          </p:cNvSpPr>
          <p:nvPr/>
        </p:nvSpPr>
        <p:spPr bwMode="auto">
          <a:xfrm>
            <a:off x="123825" y="-1316038"/>
            <a:ext cx="40957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3267" y="432412"/>
            <a:ext cx="10928733" cy="31673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Технологический проект на примере процесса изготовления детали машины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9624" y="685801"/>
            <a:ext cx="6523400" cy="6913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Инженерный проект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659" y="189301"/>
            <a:ext cx="5166911" cy="6525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Инженерное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процесс, в котором научная и техническая информация используется для создания новой системы, устройства или машины, приносящих обществу определенную пользу;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система технических расчетов для создания и размещения системы коммуникаций при строительстве или реконструкции здания. Это канализационная и водопроводная система, вентиляция, канализация, электроснабжение, отопление и т.д., проектирование инженерных коммуникаций направлено на поиск наиболее удобного решения для эксплуатации здания;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это изображение ( модель) будущего устройства или сооружения ( системы), представленное в схемах, чертежах, макетах, таблицах и описаниях, созданных на основе расчетов и сопоставления вариантов коллективом проектировщиков. Проектирование как форма инженерной деятельности предполагает разработку технической документации, обеспечивающей создание и развитие организационных систем типа цех, предприятие, отрасль, объединенных общностью целей функционирования и развития. Конструирование в отличие от проектирования предполагает разработку документации на новую конструкцию, изделие, материал.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sbservice.in.ua/wp-content/uploads/2017/02/proe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906" y="1983036"/>
            <a:ext cx="5927036" cy="3951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72" y="421396"/>
            <a:ext cx="6369164" cy="735376"/>
          </a:xfrm>
        </p:spPr>
        <p:txBody>
          <a:bodyPr/>
          <a:lstStyle/>
          <a:p>
            <a:r>
              <a:rPr lang="ru-RU" b="1" u="sng" dirty="0" smtClean="0"/>
              <a:t>Дизайн-проект</a:t>
            </a:r>
            <a:endParaRPr lang="ru-RU" b="1" u="sng" dirty="0"/>
          </a:p>
        </p:txBody>
      </p:sp>
      <p:pic>
        <p:nvPicPr>
          <p:cNvPr id="7170" name="Picture 2" descr="http://tashdesign.ru/wp-content/uploads/2013/10/q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75" y="1299933"/>
            <a:ext cx="5497077" cy="33051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25378" y="195805"/>
            <a:ext cx="5684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это комплект документов и материалов определённого свойства, а именно, характеризующих все отделочные решения по дизайну офиса, дома, квартиры или отдельной комнаты. Прописывается всё, начиная с плана возведения новых перегородок и заканчивая схемой подбора цветов для стен и мебели. Дизайн-проект может быть выполнен в любом стиле от классики до модерна и включает в себя несколько разделов, каждый из которых несёт свою смысловую нагрузку. В целом дизайн-проект является прописанной концепцией дизайна для конкретного объекта.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1311" y="3622039"/>
            <a:ext cx="5978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Состав </a:t>
            </a:r>
            <a:r>
              <a:rPr lang="ru-RU" u="sng" dirty="0" err="1" smtClean="0"/>
              <a:t>дизайн-проекта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техническое задание;  </a:t>
            </a:r>
          </a:p>
          <a:p>
            <a:r>
              <a:rPr lang="ru-RU" dirty="0" err="1" smtClean="0"/>
              <a:t>обмерочный</a:t>
            </a:r>
            <a:r>
              <a:rPr lang="ru-RU" dirty="0" smtClean="0"/>
              <a:t> план; </a:t>
            </a:r>
          </a:p>
          <a:p>
            <a:r>
              <a:rPr lang="ru-RU" dirty="0" smtClean="0"/>
              <a:t>планировочное решение; </a:t>
            </a:r>
          </a:p>
          <a:p>
            <a:r>
              <a:rPr lang="ru-RU" dirty="0" smtClean="0"/>
              <a:t>стилистический коллаж; </a:t>
            </a:r>
          </a:p>
          <a:p>
            <a:r>
              <a:rPr lang="ru-RU" dirty="0" smtClean="0"/>
              <a:t>план расстановки мебели и монтажные планы; </a:t>
            </a:r>
          </a:p>
          <a:p>
            <a:r>
              <a:rPr lang="ru-RU" dirty="0" smtClean="0"/>
              <a:t>план установки электрических устройств ; </a:t>
            </a:r>
          </a:p>
          <a:p>
            <a:r>
              <a:rPr lang="ru-RU" dirty="0" smtClean="0"/>
              <a:t>чертежи нетиповых деталей; </a:t>
            </a:r>
          </a:p>
          <a:p>
            <a:r>
              <a:rPr lang="ru-RU" dirty="0" smtClean="0"/>
              <a:t>эскизное решение, </a:t>
            </a:r>
          </a:p>
          <a:p>
            <a:r>
              <a:rPr lang="ru-RU" dirty="0" smtClean="0"/>
              <a:t>трехмерная визуализация интерьера, рабочая документация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10159" y="5122843"/>
            <a:ext cx="42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варианты </a:t>
            </a:r>
            <a:r>
              <a:rPr lang="ru-RU" dirty="0" err="1" smtClean="0"/>
              <a:t>дизайн-проекта</a:t>
            </a:r>
            <a:r>
              <a:rPr lang="ru-RU" dirty="0" smtClean="0"/>
              <a:t>    рассмотрены в учебнике  «Технология» 10-11 </a:t>
            </a:r>
            <a:r>
              <a:rPr lang="ru-RU" dirty="0" err="1" smtClean="0"/>
              <a:t>кл</a:t>
            </a:r>
            <a:r>
              <a:rPr lang="ru-RU" dirty="0" smtClean="0"/>
              <a:t>. под ред. Симоненко (</a:t>
            </a:r>
            <a:r>
              <a:rPr lang="ru-RU" dirty="0" err="1" smtClean="0"/>
              <a:t>Вентана-граф</a:t>
            </a:r>
            <a:r>
              <a:rPr lang="ru-RU" dirty="0" smtClean="0"/>
              <a:t>, 2012).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0747" y="189496"/>
            <a:ext cx="6261253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Простой и экономичный, но в тоже время функциональный и информативный дизайн-проект. Помогает систематизировать процесс ремонта и определиться с основным стилем интерьера, дает возможность взглянуть на помещение со стороны, определить, чего не хватает, а что можно дополнить или исправить. Отличительной чертой данного типа проекта является отсутствие конкретики – нет четких указаний по фактуре или оттенкам, расстановка мебели примерная- все эти детали указываются на эскизе для понимания общей концепции. В разработку стандартного </a:t>
            </a:r>
            <a:r>
              <a:rPr lang="ru-RU" dirty="0" err="1" smtClean="0"/>
              <a:t>дизайн-проекта</a:t>
            </a:r>
            <a:r>
              <a:rPr lang="ru-RU" dirty="0" smtClean="0"/>
              <a:t> входит два обязательных этапа: эскиз и проект. При составлении эскиза учитываются все особенности планировки помещения: количество комнат, освещенность, размер, частота использования помещений. Дизайнер помогает определиться с материалами и цветовым решением, подбирает оптимальные варианты мебели и других предметов интерьера. В проект входят подробные чертежи, на которых указываются места переноса стен или оформления ниш, если они планируются. Пол, потолок, стены и дверные проемы – все эти пункты ремонтных работ также отражены в проекте.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5355" y="362635"/>
            <a:ext cx="4865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Тип </a:t>
            </a:r>
            <a:r>
              <a:rPr lang="ru-RU" u="sng" dirty="0" err="1" smtClean="0"/>
              <a:t>дизайн-проекта</a:t>
            </a:r>
            <a:r>
              <a:rPr lang="ru-RU" u="sng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Стандартный дизайн-проект интерьера </a:t>
            </a:r>
          </a:p>
          <a:p>
            <a:pPr>
              <a:buFontTx/>
              <a:buChar char="-"/>
            </a:pPr>
            <a:r>
              <a:rPr lang="ru-RU" dirty="0" smtClean="0"/>
              <a:t> Полный дизайн-проект интерьера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4395730" y="422855"/>
            <a:ext cx="1443210" cy="315275"/>
          </a:xfrm>
          <a:custGeom>
            <a:avLst/>
            <a:gdLst>
              <a:gd name="connsiteX0" fmla="*/ 0 w 1255923"/>
              <a:gd name="connsiteY0" fmla="*/ 315275 h 315275"/>
              <a:gd name="connsiteX1" fmla="*/ 33050 w 1255923"/>
              <a:gd name="connsiteY1" fmla="*/ 293241 h 315275"/>
              <a:gd name="connsiteX2" fmla="*/ 143219 w 1255923"/>
              <a:gd name="connsiteY2" fmla="*/ 260191 h 315275"/>
              <a:gd name="connsiteX3" fmla="*/ 231354 w 1255923"/>
              <a:gd name="connsiteY3" fmla="*/ 216123 h 315275"/>
              <a:gd name="connsiteX4" fmla="*/ 264405 w 1255923"/>
              <a:gd name="connsiteY4" fmla="*/ 183073 h 315275"/>
              <a:gd name="connsiteX5" fmla="*/ 308472 w 1255923"/>
              <a:gd name="connsiteY5" fmla="*/ 172056 h 315275"/>
              <a:gd name="connsiteX6" fmla="*/ 341523 w 1255923"/>
              <a:gd name="connsiteY6" fmla="*/ 161039 h 315275"/>
              <a:gd name="connsiteX7" fmla="*/ 429658 w 1255923"/>
              <a:gd name="connsiteY7" fmla="*/ 139005 h 315275"/>
              <a:gd name="connsiteX8" fmla="*/ 473725 w 1255923"/>
              <a:gd name="connsiteY8" fmla="*/ 116972 h 315275"/>
              <a:gd name="connsiteX9" fmla="*/ 517793 w 1255923"/>
              <a:gd name="connsiteY9" fmla="*/ 105955 h 315275"/>
              <a:gd name="connsiteX10" fmla="*/ 605928 w 1255923"/>
              <a:gd name="connsiteY10" fmla="*/ 72904 h 315275"/>
              <a:gd name="connsiteX11" fmla="*/ 661012 w 1255923"/>
              <a:gd name="connsiteY11" fmla="*/ 61887 h 315275"/>
              <a:gd name="connsiteX12" fmla="*/ 815248 w 1255923"/>
              <a:gd name="connsiteY12" fmla="*/ 17820 h 315275"/>
              <a:gd name="connsiteX13" fmla="*/ 1255923 w 1255923"/>
              <a:gd name="connsiteY13" fmla="*/ 6803 h 31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5923" h="315275">
                <a:moveTo>
                  <a:pt x="0" y="315275"/>
                </a:moveTo>
                <a:cubicBezTo>
                  <a:pt x="11017" y="307930"/>
                  <a:pt x="20951" y="298618"/>
                  <a:pt x="33050" y="293241"/>
                </a:cubicBezTo>
                <a:cubicBezTo>
                  <a:pt x="67529" y="277917"/>
                  <a:pt x="106599" y="269346"/>
                  <a:pt x="143219" y="260191"/>
                </a:cubicBezTo>
                <a:cubicBezTo>
                  <a:pt x="334468" y="116754"/>
                  <a:pt x="58096" y="315126"/>
                  <a:pt x="231354" y="216123"/>
                </a:cubicBezTo>
                <a:cubicBezTo>
                  <a:pt x="244881" y="208393"/>
                  <a:pt x="250878" y="190803"/>
                  <a:pt x="264405" y="183073"/>
                </a:cubicBezTo>
                <a:cubicBezTo>
                  <a:pt x="277551" y="175561"/>
                  <a:pt x="293913" y="176216"/>
                  <a:pt x="308472" y="172056"/>
                </a:cubicBezTo>
                <a:cubicBezTo>
                  <a:pt x="319638" y="168866"/>
                  <a:pt x="330319" y="164095"/>
                  <a:pt x="341523" y="161039"/>
                </a:cubicBezTo>
                <a:cubicBezTo>
                  <a:pt x="370738" y="153071"/>
                  <a:pt x="400280" y="146350"/>
                  <a:pt x="429658" y="139005"/>
                </a:cubicBezTo>
                <a:cubicBezTo>
                  <a:pt x="445590" y="135022"/>
                  <a:pt x="458348" y="122738"/>
                  <a:pt x="473725" y="116972"/>
                </a:cubicBezTo>
                <a:cubicBezTo>
                  <a:pt x="487902" y="111656"/>
                  <a:pt x="503429" y="110743"/>
                  <a:pt x="517793" y="105955"/>
                </a:cubicBezTo>
                <a:cubicBezTo>
                  <a:pt x="548127" y="95843"/>
                  <a:pt x="574981" y="80641"/>
                  <a:pt x="605928" y="72904"/>
                </a:cubicBezTo>
                <a:cubicBezTo>
                  <a:pt x="624094" y="68362"/>
                  <a:pt x="643007" y="67031"/>
                  <a:pt x="661012" y="61887"/>
                </a:cubicBezTo>
                <a:cubicBezTo>
                  <a:pt x="721602" y="44576"/>
                  <a:pt x="756277" y="24028"/>
                  <a:pt x="815248" y="17820"/>
                </a:cubicBezTo>
                <a:cubicBezTo>
                  <a:pt x="984533" y="0"/>
                  <a:pt x="1066483" y="6803"/>
                  <a:pt x="1255923" y="68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9321" y="1388124"/>
            <a:ext cx="5508433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обеспечивает максимально точное соответствие предполагаемого результата реальному. Обеспечит доскональное знание того, как будет выглядеть квартира или дом после ремонта: мебель, мелкая и крупная бытовая техника, предметы декора. Образец с конечным результатом будут совпадать на сто процентов. В состав документов как правило входит несколько вариантов планировки, с подробным рассмотрением деталей каждого. Подробный план размещения люстр или торшеров, розеток и прочих электрических разводок, план расстановки всех предметов мебели, сантехнического и прочего оборудования, обязательное указание размеров каждого помещения до и после ремонтных работ дают как нельзя более полное представление о предстоящей работе, а также в какую сумму это обойдется. Особенную наглядность обеспечивает трехмерная визуализация. 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1395069" y="1101244"/>
            <a:ext cx="457532" cy="233834"/>
          </a:xfrm>
          <a:custGeom>
            <a:avLst/>
            <a:gdLst>
              <a:gd name="connsiteX0" fmla="*/ 411697 w 457532"/>
              <a:gd name="connsiteY0" fmla="*/ 11460 h 233834"/>
              <a:gd name="connsiteX1" fmla="*/ 279495 w 457532"/>
              <a:gd name="connsiteY1" fmla="*/ 44510 h 233834"/>
              <a:gd name="connsiteX2" fmla="*/ 213394 w 457532"/>
              <a:gd name="connsiteY2" fmla="*/ 66544 h 233834"/>
              <a:gd name="connsiteX3" fmla="*/ 147292 w 457532"/>
              <a:gd name="connsiteY3" fmla="*/ 121628 h 233834"/>
              <a:gd name="connsiteX4" fmla="*/ 125259 w 457532"/>
              <a:gd name="connsiteY4" fmla="*/ 154679 h 233834"/>
              <a:gd name="connsiteX5" fmla="*/ 92208 w 457532"/>
              <a:gd name="connsiteY5" fmla="*/ 165696 h 233834"/>
              <a:gd name="connsiteX6" fmla="*/ 81191 w 457532"/>
              <a:gd name="connsiteY6" fmla="*/ 198746 h 233834"/>
              <a:gd name="connsiteX7" fmla="*/ 48141 w 457532"/>
              <a:gd name="connsiteY7" fmla="*/ 209763 h 233834"/>
              <a:gd name="connsiteX8" fmla="*/ 4073 w 457532"/>
              <a:gd name="connsiteY8" fmla="*/ 231797 h 2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32" h="233834">
                <a:moveTo>
                  <a:pt x="411697" y="11460"/>
                </a:moveTo>
                <a:cubicBezTo>
                  <a:pt x="231839" y="71411"/>
                  <a:pt x="457532" y="0"/>
                  <a:pt x="279495" y="44510"/>
                </a:cubicBezTo>
                <a:cubicBezTo>
                  <a:pt x="256963" y="50143"/>
                  <a:pt x="235428" y="59199"/>
                  <a:pt x="213394" y="66544"/>
                </a:cubicBezTo>
                <a:cubicBezTo>
                  <a:pt x="193397" y="73210"/>
                  <a:pt x="159092" y="107468"/>
                  <a:pt x="147292" y="121628"/>
                </a:cubicBezTo>
                <a:cubicBezTo>
                  <a:pt x="138816" y="131800"/>
                  <a:pt x="135598" y="146408"/>
                  <a:pt x="125259" y="154679"/>
                </a:cubicBezTo>
                <a:cubicBezTo>
                  <a:pt x="116191" y="161934"/>
                  <a:pt x="103225" y="162024"/>
                  <a:pt x="92208" y="165696"/>
                </a:cubicBezTo>
                <a:cubicBezTo>
                  <a:pt x="88536" y="176713"/>
                  <a:pt x="89402" y="190535"/>
                  <a:pt x="81191" y="198746"/>
                </a:cubicBezTo>
                <a:cubicBezTo>
                  <a:pt x="72980" y="206957"/>
                  <a:pt x="58528" y="204570"/>
                  <a:pt x="48141" y="209763"/>
                </a:cubicBezTo>
                <a:cubicBezTo>
                  <a:pt x="0" y="233834"/>
                  <a:pt x="31669" y="231797"/>
                  <a:pt x="4073" y="23179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143" y="289194"/>
            <a:ext cx="10018713" cy="58114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Информационный проект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7796" y="984300"/>
            <a:ext cx="434431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это</a:t>
            </a:r>
            <a:r>
              <a:rPr lang="ru-RU" dirty="0" smtClean="0"/>
              <a:t> тип </a:t>
            </a:r>
            <a:r>
              <a:rPr lang="ru-RU" b="1" dirty="0" smtClean="0"/>
              <a:t>проектов </a:t>
            </a:r>
            <a:r>
              <a:rPr lang="ru-RU" dirty="0" smtClean="0"/>
              <a:t>призван научить учащихся добывать и анализировать информацию. Учащиеся изучают и используют различные методы получения информации (литература, библиотечный фонд, СМИ, базы данных), ее  обработки (анализ, обобщение, сопоставление с известными фактами, аргументированные выводы) и презентации (доклад,  публикация, размещение в сети Интернет или локальных сетях).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388" y="976342"/>
            <a:ext cx="7061811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Этапы информационного проекта.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</a:t>
            </a:r>
            <a:r>
              <a:rPr lang="ru-RU" dirty="0" smtClean="0"/>
              <a:t>ыбор темы/идеи.  </a:t>
            </a:r>
          </a:p>
          <a:p>
            <a:r>
              <a:rPr lang="ru-RU" b="1" dirty="0" smtClean="0"/>
              <a:t>2. П</a:t>
            </a:r>
            <a:r>
              <a:rPr lang="ru-RU" dirty="0" smtClean="0"/>
              <a:t>одбор литературы и источников по теме информационного проекта. Этот этап можно назвать библиографическим.  В процессе работы с литературой составляется мини-каталог специальной литературы, предполагающий библиографическое описание каждого первоисточника и </a:t>
            </a:r>
            <a:r>
              <a:rPr lang="ru-RU" dirty="0" err="1" smtClean="0"/>
              <a:t>второисточника</a:t>
            </a:r>
            <a:r>
              <a:rPr lang="ru-RU" dirty="0" smtClean="0"/>
              <a:t>. Завершается этот этап подбором необходимого количества книг и текстов, которые помогут вам создать информационный проект.</a:t>
            </a:r>
          </a:p>
          <a:p>
            <a:r>
              <a:rPr lang="ru-RU" b="1" dirty="0" smtClean="0"/>
              <a:t>3. П</a:t>
            </a:r>
            <a:r>
              <a:rPr lang="ru-RU" dirty="0" smtClean="0"/>
              <a:t>ланирование работы над информационным проектом. Составляется план-проспект информационного проекта, в котором отражает обоснование выбора темы работы, краткая  информацию о ее современном состоянии, характеристика цели и задач работы. План-проспект – это уже черновое оглавление проектной работы с реферативным раскрытием ее содержания.  Проспект представляется в распечатанном виде, оформляется произвольно.</a:t>
            </a:r>
          </a:p>
          <a:p>
            <a:r>
              <a:rPr lang="ru-RU" b="1" dirty="0" smtClean="0"/>
              <a:t>4. А</a:t>
            </a:r>
            <a:r>
              <a:rPr lang="ru-RU" dirty="0" smtClean="0"/>
              <a:t>нализ, обобщение и теоретическое обоснование фактов, полученные в результате исследования.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9232135" y="583894"/>
            <a:ext cx="1013552" cy="385590"/>
          </a:xfrm>
          <a:custGeom>
            <a:avLst/>
            <a:gdLst>
              <a:gd name="connsiteX0" fmla="*/ 0 w 1045868"/>
              <a:gd name="connsiteY0" fmla="*/ 0 h 605928"/>
              <a:gd name="connsiteX1" fmla="*/ 583894 w 1045868"/>
              <a:gd name="connsiteY1" fmla="*/ 22034 h 605928"/>
              <a:gd name="connsiteX2" fmla="*/ 661012 w 1045868"/>
              <a:gd name="connsiteY2" fmla="*/ 66101 h 605928"/>
              <a:gd name="connsiteX3" fmla="*/ 760164 w 1045868"/>
              <a:gd name="connsiteY3" fmla="*/ 99152 h 605928"/>
              <a:gd name="connsiteX4" fmla="*/ 837282 w 1045868"/>
              <a:gd name="connsiteY4" fmla="*/ 132202 h 605928"/>
              <a:gd name="connsiteX5" fmla="*/ 914400 w 1045868"/>
              <a:gd name="connsiteY5" fmla="*/ 198304 h 605928"/>
              <a:gd name="connsiteX6" fmla="*/ 958467 w 1045868"/>
              <a:gd name="connsiteY6" fmla="*/ 220337 h 605928"/>
              <a:gd name="connsiteX7" fmla="*/ 1002535 w 1045868"/>
              <a:gd name="connsiteY7" fmla="*/ 253388 h 605928"/>
              <a:gd name="connsiteX8" fmla="*/ 1035585 w 1045868"/>
              <a:gd name="connsiteY8" fmla="*/ 275422 h 605928"/>
              <a:gd name="connsiteX9" fmla="*/ 1035585 w 1045868"/>
              <a:gd name="connsiteY9" fmla="*/ 605928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5868" h="605928">
                <a:moveTo>
                  <a:pt x="0" y="0"/>
                </a:moveTo>
                <a:cubicBezTo>
                  <a:pt x="194631" y="7345"/>
                  <a:pt x="390091" y="2654"/>
                  <a:pt x="583894" y="22034"/>
                </a:cubicBezTo>
                <a:cubicBezTo>
                  <a:pt x="613354" y="24980"/>
                  <a:pt x="633887" y="54234"/>
                  <a:pt x="661012" y="66101"/>
                </a:cubicBezTo>
                <a:cubicBezTo>
                  <a:pt x="692930" y="80065"/>
                  <a:pt x="727544" y="86919"/>
                  <a:pt x="760164" y="99152"/>
                </a:cubicBezTo>
                <a:cubicBezTo>
                  <a:pt x="786351" y="108972"/>
                  <a:pt x="811576" y="121185"/>
                  <a:pt x="837282" y="132202"/>
                </a:cubicBezTo>
                <a:cubicBezTo>
                  <a:pt x="862988" y="154236"/>
                  <a:pt x="887019" y="178390"/>
                  <a:pt x="914400" y="198304"/>
                </a:cubicBezTo>
                <a:cubicBezTo>
                  <a:pt x="927682" y="207963"/>
                  <a:pt x="944541" y="211633"/>
                  <a:pt x="958467" y="220337"/>
                </a:cubicBezTo>
                <a:cubicBezTo>
                  <a:pt x="974038" y="230069"/>
                  <a:pt x="987594" y="242715"/>
                  <a:pt x="1002535" y="253388"/>
                </a:cubicBezTo>
                <a:cubicBezTo>
                  <a:pt x="1013309" y="261084"/>
                  <a:pt x="1034349" y="262239"/>
                  <a:pt x="1035585" y="275422"/>
                </a:cubicBezTo>
                <a:cubicBezTo>
                  <a:pt x="1045868" y="385110"/>
                  <a:pt x="1035585" y="495759"/>
                  <a:pt x="1035585" y="60592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ds02.infourok.ru/uploads/ex/0cc5/00063acc-ada6b48c/hello_html_4e7edc62.png"/>
          <p:cNvPicPr>
            <a:picLocks noChangeAspect="1" noChangeArrowheads="1"/>
          </p:cNvPicPr>
          <p:nvPr/>
        </p:nvPicPr>
        <p:blipFill>
          <a:blip r:embed="rId2"/>
          <a:srcRect t="14849"/>
          <a:stretch>
            <a:fillRect/>
          </a:stretch>
        </p:blipFill>
        <p:spPr bwMode="auto">
          <a:xfrm>
            <a:off x="7447402" y="4411538"/>
            <a:ext cx="4516916" cy="2275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237" y="6103346"/>
            <a:ext cx="72050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Возможные варианты проектной деятельности: исследования по фальсификации и идентификации продуктов питания.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383" y="487498"/>
            <a:ext cx="4803354" cy="55910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Бизнес-проект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202" y="1201482"/>
            <a:ext cx="57838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 представляет собой документ, в котором представлено полное описание и обоснование того или иного проекта, а также возможностей всесторонней оценки эффективности решений, принятых при его реализации. То есть, в целом, бизнес проект отвечает на вопрос - имеет ли смысл вкладывать </a:t>
            </a:r>
            <a:r>
              <a:rPr lang="ru-RU" dirty="0" smtClean="0">
                <a:hlinkClick r:id="rId2"/>
              </a:rPr>
              <a:t>деньги</a:t>
            </a:r>
            <a:r>
              <a:rPr lang="ru-RU" dirty="0" smtClean="0"/>
              <a:t> в тот или иной проект.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286" y="3502431"/>
            <a:ext cx="580589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Основные задачи бизнес проекта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1) Доказать тот факт, что определённый продукт или услуга обязательно будет пользоваться спросом среди определённой категории покупателей.</a:t>
            </a:r>
          </a:p>
          <a:p>
            <a:r>
              <a:rPr lang="ru-RU" dirty="0" smtClean="0"/>
              <a:t>2) Установить размеры рынка сбыта продукта.</a:t>
            </a:r>
          </a:p>
          <a:p>
            <a:r>
              <a:rPr lang="ru-RU" dirty="0" smtClean="0"/>
              <a:t>3) Определить </a:t>
            </a:r>
            <a:r>
              <a:rPr lang="ru-RU" dirty="0" smtClean="0">
                <a:hlinkClick r:id="rId3"/>
              </a:rPr>
              <a:t>показатели прибыли</a:t>
            </a:r>
            <a:r>
              <a:rPr lang="ru-RU" dirty="0" smtClean="0"/>
              <a:t> и рентабельности будущего проекта, которые, собственно,  и дадут ответ на вопрос о целесообразности вложения средств.</a:t>
            </a:r>
            <a:endParaRPr lang="ru-RU" dirty="0"/>
          </a:p>
        </p:txBody>
      </p:sp>
      <p:pic>
        <p:nvPicPr>
          <p:cNvPr id="4098" name="Picture 2" descr="alt=&quot;бизнес проект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378" y="358925"/>
            <a:ext cx="5783856" cy="624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195</TotalTime>
  <Words>1883</Words>
  <Application>Microsoft Office PowerPoint</Application>
  <PresentationFormat>Произвольный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Parallax</vt:lpstr>
      <vt:lpstr>Проекты на уроках технологии в 8 классе</vt:lpstr>
      <vt:lpstr>Раздел – «Формирование технологической культуры и проектно-технологического мышления обучающихся»   </vt:lpstr>
      <vt:lpstr>Технологический проект</vt:lpstr>
      <vt:lpstr>Технологический проект на примере процесса изготовления детали машины</vt:lpstr>
      <vt:lpstr>Инженерный проект</vt:lpstr>
      <vt:lpstr>Дизайн-проект</vt:lpstr>
      <vt:lpstr>Слайд 7</vt:lpstr>
      <vt:lpstr>Информационный проект</vt:lpstr>
      <vt:lpstr>Бизнес-проект</vt:lpstr>
      <vt:lpstr>Слайд 10</vt:lpstr>
      <vt:lpstr>Социальный проект</vt:lpstr>
      <vt:lpstr>Исследовательский проект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26</cp:revision>
  <dcterms:created xsi:type="dcterms:W3CDTF">2014-09-12T02:11:33Z</dcterms:created>
  <dcterms:modified xsi:type="dcterms:W3CDTF">2019-01-27T11:34:21Z</dcterms:modified>
</cp:coreProperties>
</file>