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5" r:id="rId5"/>
    <p:sldId id="264" r:id="rId6"/>
    <p:sldId id="268" r:id="rId7"/>
    <p:sldId id="277" r:id="rId8"/>
    <p:sldId id="278" r:id="rId9"/>
    <p:sldId id="269" r:id="rId10"/>
    <p:sldId id="281" r:id="rId11"/>
    <p:sldId id="270" r:id="rId12"/>
    <p:sldId id="271" r:id="rId13"/>
    <p:sldId id="280" r:id="rId14"/>
    <p:sldId id="272" r:id="rId15"/>
    <p:sldId id="282" r:id="rId16"/>
    <p:sldId id="273" r:id="rId17"/>
    <p:sldId id="283" r:id="rId18"/>
    <p:sldId id="274" r:id="rId19"/>
    <p:sldId id="284" r:id="rId20"/>
    <p:sldId id="266" r:id="rId21"/>
    <p:sldId id="275" r:id="rId22"/>
    <p:sldId id="267" r:id="rId23"/>
    <p:sldId id="288" r:id="rId24"/>
    <p:sldId id="289" r:id="rId25"/>
    <p:sldId id="263" r:id="rId26"/>
    <p:sldId id="26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London%20buses.pptx" TargetMode="Externa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positphotos_60451067-stock-illustration-christmas-winter-cityscape.jpg"/>
          <p:cNvPicPr>
            <a:picLocks noChangeAspect="1" noChangeArrowheads="1"/>
          </p:cNvPicPr>
          <p:nvPr/>
        </p:nvPicPr>
        <p:blipFill>
          <a:blip r:embed="rId2">
            <a:lum bright="50000" contrast="-55000"/>
          </a:blip>
          <a:srcRect t="5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496"/>
            <a:ext cx="6929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The History of London Double-Decker Bus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14348" y="571480"/>
            <a:ext cx="4714908" cy="142876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Хабарова Любовь Викторовна, учитель английского языка, высшая квалификационная категория,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 МБОУ «</a:t>
            </a:r>
            <a:r>
              <a:rPr lang="ru-RU" sz="1600" b="1" i="1" dirty="0" err="1" smtClean="0">
                <a:solidFill>
                  <a:schemeClr val="tx1"/>
                </a:solidFill>
              </a:rPr>
              <a:t>Белослудская</a:t>
            </a:r>
            <a:r>
              <a:rPr lang="ru-RU" sz="1600" b="1" i="1" dirty="0" smtClean="0">
                <a:solidFill>
                  <a:schemeClr val="tx1"/>
                </a:solidFill>
              </a:rPr>
              <a:t> школа» Красноборский район Архангельская область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143108" y="2143116"/>
            <a:ext cx="1357322" cy="50006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chemeClr val="tx1"/>
                </a:solidFill>
              </a:rPr>
              <a:t>Form 7</a:t>
            </a:r>
            <a:endParaRPr lang="ru-RU" sz="1600" b="1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0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357166"/>
            <a:ext cx="6572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Then they were changed with trolleybuses, because they had more mobility. Together them motorbuses were developed, then they were renamed “autobuses”.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Кирилл\Desktop\6286163537_2831b7f576_z.jpg"/>
          <p:cNvPicPr>
            <a:picLocks noChangeAspect="1" noChangeArrowheads="1"/>
          </p:cNvPicPr>
          <p:nvPr/>
        </p:nvPicPr>
        <p:blipFill>
          <a:blip r:embed="rId3"/>
          <a:srcRect l="22596" t="10909" r="25104"/>
          <a:stretch>
            <a:fillRect/>
          </a:stretch>
        </p:blipFill>
        <p:spPr bwMode="auto">
          <a:xfrm>
            <a:off x="3499172" y="2933209"/>
            <a:ext cx="3858910" cy="3781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1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67151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The most well-known double-decker is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Routemaster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(you can translate it as “a host of roads”). It was existed in 1954 and appeared in the streets of the capital on February 1956.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Routemaster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immediately became the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ultrapopular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symbol of ___________.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786058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London</a:t>
            </a:r>
            <a:endParaRPr lang="ru-RU" sz="2800" b="1" dirty="0"/>
          </a:p>
        </p:txBody>
      </p:sp>
      <p:pic>
        <p:nvPicPr>
          <p:cNvPr id="7170" name="Picture 2" descr="C:\Users\Кирилл\Desktop\Routemasters_on_London_Wall.jpg"/>
          <p:cNvPicPr>
            <a:picLocks noChangeAspect="1" noChangeArrowheads="1"/>
          </p:cNvPicPr>
          <p:nvPr/>
        </p:nvPicPr>
        <p:blipFill>
          <a:blip r:embed="rId3"/>
          <a:srcRect l="37996" t="26063" r="18161" b="13665"/>
          <a:stretch>
            <a:fillRect/>
          </a:stretch>
        </p:blipFill>
        <p:spPr bwMode="auto">
          <a:xfrm>
            <a:off x="4572000" y="2928934"/>
            <a:ext cx="3357586" cy="380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1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285728"/>
            <a:ext cx="6929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There was some reasons of its popularity, but the main reason was the unique design: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Routemaster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 hadn’t ________, and enter-entrance was on the opened back deck.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1928802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doors</a:t>
            </a:r>
            <a:endParaRPr lang="ru-RU" sz="3600" b="1" dirty="0"/>
          </a:p>
        </p:txBody>
      </p:sp>
      <p:pic>
        <p:nvPicPr>
          <p:cNvPr id="14338" name="Picture 2" descr="C:\Users\Кирилл\Desktop\3d0427c8.jpg"/>
          <p:cNvPicPr>
            <a:picLocks noChangeAspect="1" noChangeArrowheads="1"/>
          </p:cNvPicPr>
          <p:nvPr/>
        </p:nvPicPr>
        <p:blipFill>
          <a:blip r:embed="rId3" cstate="print"/>
          <a:srcRect l="21710" t="17091" r="29401"/>
          <a:stretch>
            <a:fillRect/>
          </a:stretch>
        </p:blipFill>
        <p:spPr bwMode="auto">
          <a:xfrm>
            <a:off x="4214810" y="3143248"/>
            <a:ext cx="3500462" cy="345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1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357166"/>
            <a:ext cx="714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So people could go out not only_________, but in the crossroads, traffic lights and traffic jams.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071546"/>
            <a:ext cx="228601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bus stops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Кирилл\Desktop\5654830310_bf0e64f656_z.jpg"/>
          <p:cNvPicPr>
            <a:picLocks noChangeAspect="1" noChangeArrowheads="1"/>
          </p:cNvPicPr>
          <p:nvPr/>
        </p:nvPicPr>
        <p:blipFill>
          <a:blip r:embed="rId3" cstate="print"/>
          <a:srcRect l="8970" t="16873" r="40199"/>
          <a:stretch>
            <a:fillRect/>
          </a:stretch>
        </p:blipFill>
        <p:spPr bwMode="auto">
          <a:xfrm>
            <a:off x="4929190" y="2428868"/>
            <a:ext cx="3429024" cy="4132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1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357166"/>
            <a:ext cx="6929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Some years ago they said that double-deckers would disappear in London. But it was not true. Simply citizens took away ________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Routemaster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. The main reason was Health and Safety regulations.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2071678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old</a:t>
            </a:r>
            <a:endParaRPr lang="ru-RU" sz="3200" b="1" dirty="0"/>
          </a:p>
        </p:txBody>
      </p:sp>
      <p:pic>
        <p:nvPicPr>
          <p:cNvPr id="15362" name="Picture 2" descr="C:\Users\Кирилл\Desktop\1000_F_38236689_stjLzFlFKnPDZOuRXvceXiHWdKmNFway.jpg"/>
          <p:cNvPicPr>
            <a:picLocks noChangeAspect="1" noChangeArrowheads="1"/>
          </p:cNvPicPr>
          <p:nvPr/>
        </p:nvPicPr>
        <p:blipFill>
          <a:blip r:embed="rId3" cstate="print"/>
          <a:srcRect l="2941" r="11763"/>
          <a:stretch>
            <a:fillRect/>
          </a:stretch>
        </p:blipFill>
        <p:spPr bwMode="auto">
          <a:xfrm>
            <a:off x="3428991" y="3857628"/>
            <a:ext cx="394616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1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357166"/>
            <a:ext cx="65722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Today you can see old buses on two “historical routes” - 9 и 15 -  and you can go by them with a usual ticket. “Historical routes” are named so, because they go near many important __________and sights of London – from Tower to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Kensingtons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Gardens.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857496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monuments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387" name="Picture 3" descr="C:\Users\Кирилл\Desktop\P4030084.jpg"/>
          <p:cNvPicPr>
            <a:picLocks noChangeAspect="1" noChangeArrowheads="1"/>
          </p:cNvPicPr>
          <p:nvPr/>
        </p:nvPicPr>
        <p:blipFill>
          <a:blip r:embed="rId3" cstate="print"/>
          <a:srcRect l="5882" t="5181" r="3942" b="4159"/>
          <a:stretch>
            <a:fillRect/>
          </a:stretch>
        </p:blipFill>
        <p:spPr bwMode="auto">
          <a:xfrm>
            <a:off x="4143372" y="3929066"/>
            <a:ext cx="4071966" cy="2794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1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357166"/>
            <a:ext cx="700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After charge-off “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Routemasters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” weren’t scraped, but were exposed on selling. There everybody could buy a drop of London history for some thousands pounds. So buses were taken by owners.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Кирилл\Desktop\6286704720_9bbdacb2fd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714620"/>
            <a:ext cx="5643602" cy="3774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1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142852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Some of double-deckers were removed Canada, China, Japan and so on, but another stayed in museums and own touristic companies. Some of them had more interesting fortune: one, for example, was made a popular vegetarian restaurant of East-End in London.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Кирилл\Desktop\6286737876_aa930f1e1f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00372"/>
            <a:ext cx="5180085" cy="3712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1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285728"/>
            <a:ext cx="6500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London double-deckers always are changed: leave old models, come new modern, more comfortable and ecological ones. But no one of them compare in popularity with old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Routemaster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Кирилл\Desktop\6286606512_df3421770a_z.jpg"/>
          <p:cNvPicPr>
            <a:picLocks noChangeAspect="1" noChangeArrowheads="1"/>
          </p:cNvPicPr>
          <p:nvPr/>
        </p:nvPicPr>
        <p:blipFill>
          <a:blip r:embed="rId3"/>
          <a:srcRect l="6654" r="3972"/>
          <a:stretch>
            <a:fillRect/>
          </a:stretch>
        </p:blipFill>
        <p:spPr bwMode="auto">
          <a:xfrm>
            <a:off x="3571868" y="3429000"/>
            <a:ext cx="4502471" cy="3173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1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285728"/>
            <a:ext cx="6286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From 2012 in London streets you can see modern version of double-deckers </a:t>
            </a:r>
            <a:r>
              <a:rPr lang="en-US" sz="4000" b="1" dirty="0" err="1" smtClean="0">
                <a:solidFill>
                  <a:schemeClr val="tx2">
                    <a:lumMod val="75000"/>
                  </a:schemeClr>
                </a:solidFill>
              </a:rPr>
              <a:t>Routemaster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Кирилл\Desktop\6286672868_5f0ecc4791_z.jpg"/>
          <p:cNvPicPr>
            <a:picLocks noChangeAspect="1" noChangeArrowheads="1"/>
          </p:cNvPicPr>
          <p:nvPr/>
        </p:nvPicPr>
        <p:blipFill>
          <a:blip r:embed="rId3"/>
          <a:srcRect l="10576" r="10646"/>
          <a:stretch>
            <a:fillRect/>
          </a:stretch>
        </p:blipFill>
        <p:spPr bwMode="auto">
          <a:xfrm>
            <a:off x="3929058" y="2928934"/>
            <a:ext cx="4000528" cy="3403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0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214290"/>
            <a:ext cx="55007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</a:rPr>
              <a:t>You know that British people take much part of attention for symbolic things of their country. </a:t>
            </a:r>
          </a:p>
        </p:txBody>
      </p:sp>
      <p:pic>
        <p:nvPicPr>
          <p:cNvPr id="1027" name="Picture 3" descr="C:\Users\Кирилл\Desktop\s1200.jpg"/>
          <p:cNvPicPr>
            <a:picLocks noChangeAspect="1" noChangeArrowheads="1"/>
          </p:cNvPicPr>
          <p:nvPr/>
        </p:nvPicPr>
        <p:blipFill>
          <a:blip r:embed="rId3"/>
          <a:srcRect l="28658" t="7246" r="33132"/>
          <a:stretch>
            <a:fillRect/>
          </a:stretch>
        </p:blipFill>
        <p:spPr bwMode="auto">
          <a:xfrm>
            <a:off x="1428728" y="4143380"/>
            <a:ext cx="857256" cy="1828785"/>
          </a:xfrm>
          <a:prstGeom prst="rect">
            <a:avLst/>
          </a:prstGeom>
          <a:noFill/>
        </p:spPr>
      </p:pic>
      <p:pic>
        <p:nvPicPr>
          <p:cNvPr id="1028" name="Picture 4" descr="C:\Users\Кирилл\Desktop\435790_gallery.world.jpg"/>
          <p:cNvPicPr>
            <a:picLocks noChangeAspect="1" noChangeArrowheads="1"/>
          </p:cNvPicPr>
          <p:nvPr/>
        </p:nvPicPr>
        <p:blipFill>
          <a:blip r:embed="rId4" cstate="print"/>
          <a:srcRect l="19025" t="15671" r="14631" b="13606"/>
          <a:stretch>
            <a:fillRect/>
          </a:stretch>
        </p:blipFill>
        <p:spPr bwMode="auto">
          <a:xfrm>
            <a:off x="2928926" y="3643314"/>
            <a:ext cx="3786214" cy="2925918"/>
          </a:xfrm>
          <a:prstGeom prst="rect">
            <a:avLst/>
          </a:prstGeom>
          <a:noFill/>
        </p:spPr>
      </p:pic>
      <p:pic>
        <p:nvPicPr>
          <p:cNvPr id="1029" name="Picture 5" descr="C:\Users\Кирилл\Desktop\180px-Ramsgate_EVIIIR_Pillar_Box.JPG"/>
          <p:cNvPicPr>
            <a:picLocks noChangeAspect="1" noChangeArrowheads="1"/>
          </p:cNvPicPr>
          <p:nvPr/>
        </p:nvPicPr>
        <p:blipFill>
          <a:blip r:embed="rId5"/>
          <a:srcRect l="25000" t="4688" r="21874" b="1562"/>
          <a:stretch>
            <a:fillRect/>
          </a:stretch>
        </p:blipFill>
        <p:spPr bwMode="auto">
          <a:xfrm>
            <a:off x="7572396" y="4786322"/>
            <a:ext cx="72866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0"/>
            <a:ext cx="9333737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78" y="285728"/>
            <a:ext cx="57864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In modern London you can see modern buses. Londoners are very proud of them.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0" name="Picture 2" descr="C:\Users\Кирилл\Desktop\248555.jpg"/>
          <p:cNvPicPr>
            <a:picLocks noChangeAspect="1" noChangeArrowheads="1"/>
          </p:cNvPicPr>
          <p:nvPr/>
        </p:nvPicPr>
        <p:blipFill>
          <a:blip r:embed="rId3" cstate="print"/>
          <a:srcRect l="12203" t="24407" r="16429" b="8843"/>
          <a:stretch>
            <a:fillRect/>
          </a:stretch>
        </p:blipFill>
        <p:spPr bwMode="auto">
          <a:xfrm>
            <a:off x="3286116" y="3286124"/>
            <a:ext cx="527023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1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571480"/>
            <a:ext cx="6072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Welcome and go by </a:t>
            </a:r>
            <a:r>
              <a:rPr lang="en-US" sz="5400" b="1" dirty="0" err="1" smtClean="0">
                <a:solidFill>
                  <a:srgbClr val="C00000"/>
                </a:solidFill>
              </a:rPr>
              <a:t>Routemasters</a:t>
            </a:r>
            <a:r>
              <a:rPr lang="en-US" sz="5400" b="1" dirty="0" smtClean="0">
                <a:solidFill>
                  <a:srgbClr val="C00000"/>
                </a:solidFill>
              </a:rPr>
              <a:t>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Кирилл\Desktop\25418487_2.jpg"/>
          <p:cNvPicPr>
            <a:picLocks noChangeAspect="1" noChangeArrowheads="1"/>
          </p:cNvPicPr>
          <p:nvPr/>
        </p:nvPicPr>
        <p:blipFill>
          <a:blip r:embed="rId3"/>
          <a:srcRect l="9375" t="16181" r="10937" b="23958"/>
          <a:stretch>
            <a:fillRect/>
          </a:stretch>
        </p:blipFill>
        <p:spPr bwMode="auto">
          <a:xfrm>
            <a:off x="3071802" y="3071810"/>
            <a:ext cx="5897382" cy="3322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ирилл\Desktop\depositphotos_60451067-stock-illustration-christmas-winter-cityscape.jpg"/>
          <p:cNvPicPr>
            <a:picLocks noChangeAspect="1" noChangeArrowheads="1"/>
          </p:cNvPicPr>
          <p:nvPr/>
        </p:nvPicPr>
        <p:blipFill>
          <a:blip r:embed="rId2">
            <a:lum bright="50000" contrast="-55000"/>
          </a:blip>
          <a:srcRect t="5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428868"/>
            <a:ext cx="5786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What is a double - </a:t>
            </a:r>
            <a:r>
              <a:rPr lang="en-US" sz="6000" b="1" dirty="0" err="1" smtClean="0">
                <a:solidFill>
                  <a:srgbClr val="C00000"/>
                </a:solidFill>
              </a:rPr>
              <a:t>decker</a:t>
            </a:r>
            <a:r>
              <a:rPr lang="en-US" sz="6000" b="1" dirty="0" smtClean="0">
                <a:solidFill>
                  <a:srgbClr val="C00000"/>
                </a:solidFill>
              </a:rPr>
              <a:t>? 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ирилл\Desktop\depositphotos_60451067-stock-illustration-christmas-winter-cityscape.jpg"/>
          <p:cNvPicPr>
            <a:picLocks noChangeAspect="1" noChangeArrowheads="1"/>
          </p:cNvPicPr>
          <p:nvPr/>
        </p:nvPicPr>
        <p:blipFill>
          <a:blip r:embed="rId2">
            <a:lum bright="50000" contrast="-55000"/>
          </a:blip>
          <a:srcRect t="5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571744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What do you know about London bus? 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ирилл\Desktop\depositphotos_60451067-stock-illustration-christmas-winter-cityscape.jpg"/>
          <p:cNvPicPr>
            <a:picLocks noChangeAspect="1" noChangeArrowheads="1"/>
          </p:cNvPicPr>
          <p:nvPr/>
        </p:nvPicPr>
        <p:blipFill>
          <a:blip r:embed="rId2">
            <a:lum bright="50000" contrast="-55000"/>
          </a:blip>
          <a:srcRect t="5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285992"/>
            <a:ext cx="6500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What do you know about the history of London bus? 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ирилл\Desktop\depositphotos_60451067-stock-illustration-christmas-winter-cityscape.jpg"/>
          <p:cNvPicPr>
            <a:picLocks noChangeAspect="1" noChangeArrowheads="1"/>
          </p:cNvPicPr>
          <p:nvPr/>
        </p:nvPicPr>
        <p:blipFill>
          <a:blip r:embed="rId2">
            <a:lum bright="50000" contrast="-55000"/>
          </a:blip>
          <a:srcRect t="5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357430"/>
            <a:ext cx="5786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What </a:t>
            </a:r>
            <a:r>
              <a:rPr lang="en-US" sz="6000" b="1" dirty="0" err="1" smtClean="0">
                <a:solidFill>
                  <a:srgbClr val="C00000"/>
                </a:solidFill>
              </a:rPr>
              <a:t>colour</a:t>
            </a:r>
            <a:r>
              <a:rPr lang="en-US" sz="6000" b="1" dirty="0" smtClean="0">
                <a:solidFill>
                  <a:srgbClr val="C00000"/>
                </a:solidFill>
              </a:rPr>
              <a:t> is the traditional London bus? 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ирилл\Desktop\depositphotos_60451067-stock-illustration-christmas-winter-cityscape.jpg"/>
          <p:cNvPicPr>
            <a:picLocks noChangeAspect="1" noChangeArrowheads="1"/>
          </p:cNvPicPr>
          <p:nvPr/>
        </p:nvPicPr>
        <p:blipFill>
          <a:blip r:embed="rId2">
            <a:lum bright="50000" contrast="-55000"/>
          </a:blip>
          <a:srcRect t="5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285992"/>
            <a:ext cx="6500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Does the traditional bus have big doors for passengers?  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ирилл\Desktop\depositphotos_60451067-stock-illustration-christmas-winter-cityscape.jpg"/>
          <p:cNvPicPr>
            <a:picLocks noChangeAspect="1" noChangeArrowheads="1"/>
          </p:cNvPicPr>
          <p:nvPr/>
        </p:nvPicPr>
        <p:blipFill>
          <a:blip r:embed="rId2">
            <a:lum bright="50000" contrast="-55000"/>
          </a:blip>
          <a:srcRect t="55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071678"/>
            <a:ext cx="578647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Источники: </a:t>
            </a:r>
            <a:br>
              <a:rPr lang="ru-RU" sz="1600" dirty="0" smtClean="0">
                <a:latin typeface="Arial Black" panose="020B0A04020102020204" pitchFamily="34" charset="0"/>
              </a:rPr>
            </a:br>
            <a:r>
              <a:rPr lang="en-US" sz="1600" dirty="0" smtClean="0">
                <a:latin typeface="Arial Black" panose="020B0A04020102020204" pitchFamily="34" charset="0"/>
              </a:rPr>
              <a:t>	</a:t>
            </a:r>
            <a:r>
              <a:rPr lang="ru-RU" sz="2000" b="1" dirty="0" smtClean="0">
                <a:cs typeface="Aharoni" pitchFamily="2" charset="-79"/>
              </a:rPr>
              <a:t>Учебно-методический комплект «Английский с удовольствием» («</a:t>
            </a:r>
            <a:r>
              <a:rPr lang="ru-RU" sz="2000" b="1" dirty="0" err="1" smtClean="0">
                <a:cs typeface="Aharoni" pitchFamily="2" charset="-79"/>
              </a:rPr>
              <a:t>Enjoy</a:t>
            </a:r>
            <a:r>
              <a:rPr lang="ru-RU" sz="2000" b="1" dirty="0" smtClean="0">
                <a:cs typeface="Aharoni" pitchFamily="2" charset="-79"/>
              </a:rPr>
              <a:t> </a:t>
            </a:r>
            <a:r>
              <a:rPr lang="ru-RU" sz="2000" b="1" dirty="0" err="1" smtClean="0">
                <a:cs typeface="Aharoni" pitchFamily="2" charset="-79"/>
              </a:rPr>
              <a:t>English</a:t>
            </a:r>
            <a:r>
              <a:rPr lang="ru-RU" sz="2000" b="1" dirty="0" smtClean="0">
                <a:cs typeface="Aharoni" pitchFamily="2" charset="-79"/>
              </a:rPr>
              <a:t>») под редакцией М.З. </a:t>
            </a:r>
            <a:r>
              <a:rPr lang="ru-RU" sz="2000" b="1" dirty="0" err="1" smtClean="0">
                <a:cs typeface="Aharoni" pitchFamily="2" charset="-79"/>
              </a:rPr>
              <a:t>Биболетовой</a:t>
            </a:r>
            <a:r>
              <a:rPr lang="ru-RU" sz="2000" b="1" dirty="0" smtClean="0">
                <a:cs typeface="Aharoni" pitchFamily="2" charset="-79"/>
              </a:rPr>
              <a:t>.</a:t>
            </a:r>
            <a:r>
              <a:rPr lang="ru-RU" sz="1600" dirty="0" smtClean="0">
                <a:latin typeface="Arial Black" panose="020B0A04020102020204" pitchFamily="34" charset="0"/>
              </a:rPr>
              <a:t/>
            </a:r>
            <a:br>
              <a:rPr lang="ru-RU" sz="1600" dirty="0" smtClean="0">
                <a:latin typeface="Arial Black" panose="020B0A04020102020204" pitchFamily="34" charset="0"/>
              </a:rPr>
            </a:br>
            <a:r>
              <a:rPr lang="ru-RU" sz="1600" dirty="0" smtClean="0">
                <a:latin typeface="Arial Black" panose="020B0A04020102020204" pitchFamily="34" charset="0"/>
              </a:rPr>
              <a:t>	Изображения взяты на сайте    </a:t>
            </a:r>
            <a:r>
              <a:rPr lang="ru-RU" sz="1600" dirty="0" smtClean="0">
                <a:latin typeface="Arial Black" panose="020B0A04020102020204" pitchFamily="34" charset="0"/>
                <a:hlinkClick r:id="rId3"/>
              </a:rPr>
              <a:t>http://yandex.ru</a:t>
            </a:r>
            <a:r>
              <a:rPr lang="ru-RU" sz="1600" dirty="0" smtClean="0">
                <a:latin typeface="Arial Black" panose="020B0A04020102020204" pitchFamily="34" charset="0"/>
              </a:rPr>
              <a:t> 	</a:t>
            </a:r>
            <a:br>
              <a:rPr lang="ru-RU" sz="1600" dirty="0" smtClean="0">
                <a:latin typeface="Arial Black" panose="020B0A04020102020204" pitchFamily="34" charset="0"/>
              </a:rPr>
            </a:br>
            <a:r>
              <a:rPr lang="ru-RU" sz="1600" dirty="0" smtClean="0">
                <a:latin typeface="Arial Black" panose="020B0A04020102020204" pitchFamily="34" charset="0"/>
              </a:rPr>
              <a:t>	Условия использования сайта </a:t>
            </a:r>
            <a:r>
              <a:rPr lang="ru-RU" sz="1600" dirty="0" smtClean="0">
                <a:latin typeface="Arial Black" panose="020B0A04020102020204" pitchFamily="34" charset="0"/>
                <a:hlinkClick r:id="rId4"/>
              </a:rPr>
              <a:t>https://yandex.ru/legal/fotki_termsofuse/</a:t>
            </a:r>
            <a:r>
              <a:rPr lang="ru-RU" sz="1600" dirty="0" smtClean="0">
                <a:latin typeface="Arial Black" panose="020B0A04020102020204" pitchFamily="34" charset="0"/>
              </a:rPr>
              <a:t> </a:t>
            </a:r>
            <a:endParaRPr lang="en-US" sz="1600" dirty="0" smtClean="0">
              <a:latin typeface="Arial Black" panose="020B0A04020102020204" pitchFamily="34" charset="0"/>
            </a:endParaRPr>
          </a:p>
          <a:p>
            <a:r>
              <a:rPr lang="en-US" sz="1600" b="1" dirty="0" smtClean="0">
                <a:latin typeface="Arial Black" pitchFamily="34" charset="0"/>
              </a:rPr>
              <a:t>	</a:t>
            </a:r>
            <a:r>
              <a:rPr lang="ru-RU" sz="1600" b="1" dirty="0" err="1" smtClean="0">
                <a:latin typeface="Arial Black" pitchFamily="34" charset="0"/>
              </a:rPr>
              <a:t>Used</a:t>
            </a:r>
            <a:r>
              <a:rPr lang="ru-RU" sz="1600" b="1" dirty="0" smtClean="0">
                <a:latin typeface="Arial Black" pitchFamily="34" charset="0"/>
              </a:rPr>
              <a:t> </a:t>
            </a:r>
            <a:r>
              <a:rPr lang="ru-RU" sz="1600" b="1" dirty="0" err="1" smtClean="0">
                <a:latin typeface="Arial Black" pitchFamily="34" charset="0"/>
              </a:rPr>
              <a:t>website</a:t>
            </a:r>
            <a:r>
              <a:rPr lang="ru-RU" sz="1600" b="1" dirty="0" smtClean="0">
                <a:latin typeface="Arial Black" pitchFamily="34" charset="0"/>
              </a:rPr>
              <a:t>: </a:t>
            </a:r>
            <a:r>
              <a:rPr lang="en-US" sz="1600" b="1" dirty="0" smtClean="0">
                <a:latin typeface="Arial Black" pitchFamily="34" charset="0"/>
                <a:hlinkClick r:id="rId5" action="ppaction://hlinkpres?slideindex=1&amp;slidetitle="/>
              </a:rPr>
              <a:t>http://www.anglomania.org/2011/11/blog-post.html</a:t>
            </a:r>
            <a:endParaRPr lang="ru-RU" sz="16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0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British people adore and idolize the Royal Family;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the Union Jack is the icon of style; and, by the way, as a cup of tea. Owing their attitude to these things, British weather also has the world fame!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Кирилл\Desktop\6286671528_ec276948a7_z.jpg"/>
          <p:cNvPicPr>
            <a:picLocks noChangeAspect="1" noChangeArrowheads="1"/>
          </p:cNvPicPr>
          <p:nvPr/>
        </p:nvPicPr>
        <p:blipFill>
          <a:blip r:embed="rId3"/>
          <a:srcRect l="18579" t="21183" r="20245"/>
          <a:stretch>
            <a:fillRect/>
          </a:stretch>
        </p:blipFill>
        <p:spPr bwMode="auto">
          <a:xfrm>
            <a:off x="3357554" y="3275480"/>
            <a:ext cx="4786346" cy="342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0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285728"/>
            <a:ext cx="61436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Many countries use double-deckers, but a red colored bus becomes one of the well-known sight of the capital of __________. And now we know how this story has been started…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1785926"/>
            <a:ext cx="200026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Great Britain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Кирилл\Desktop\s1200.jpg"/>
          <p:cNvPicPr>
            <a:picLocks noChangeAspect="1" noChangeArrowheads="1"/>
          </p:cNvPicPr>
          <p:nvPr/>
        </p:nvPicPr>
        <p:blipFill>
          <a:blip r:embed="rId3" cstate="print"/>
          <a:srcRect l="17357" t="3648" r="19403" b="12687"/>
          <a:stretch>
            <a:fillRect/>
          </a:stretch>
        </p:blipFill>
        <p:spPr bwMode="auto">
          <a:xfrm>
            <a:off x="3428992" y="3302984"/>
            <a:ext cx="3857652" cy="3402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0"/>
            <a:ext cx="9333737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00364" y="357166"/>
            <a:ext cx="59293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But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_______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_buses in London were not red at all! 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357166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the first</a:t>
            </a:r>
            <a:endParaRPr lang="ru-RU" sz="4400" b="1" dirty="0"/>
          </a:p>
        </p:txBody>
      </p:sp>
      <p:pic>
        <p:nvPicPr>
          <p:cNvPr id="10242" name="Picture 2" descr="C:\Users\Кирилл\Desktop\horse-drawn-omnibus-engraving-by-h-linton-in-lunivers-illustr-1862-BW05GJ.jpg"/>
          <p:cNvPicPr>
            <a:picLocks noChangeAspect="1" noChangeArrowheads="1"/>
          </p:cNvPicPr>
          <p:nvPr/>
        </p:nvPicPr>
        <p:blipFill>
          <a:blip r:embed="rId3" cstate="print"/>
          <a:srcRect b="16553"/>
          <a:stretch>
            <a:fillRect/>
          </a:stretch>
        </p:blipFill>
        <p:spPr bwMode="auto">
          <a:xfrm>
            <a:off x="3000363" y="3214686"/>
            <a:ext cx="5985197" cy="3407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0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428604"/>
            <a:ext cx="6000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The first double-deckers appeared in the streets of ________ in 1829. They was harnessed with horses and named “omnibuses”. 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714488"/>
            <a:ext cx="200026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London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Кирилл\Desktop\1174206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643314"/>
            <a:ext cx="4786346" cy="299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0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42852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For up their effectiveness (to transport more number of people in narrow London streets) omnibuses started to offer two levels of service: the first deck is comfortable deck for rich people and the second level is an opened deck for ________ people.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3071810"/>
            <a:ext cx="150019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poor</a:t>
            </a:r>
            <a:endParaRPr lang="ru-RU" sz="3200" b="1" dirty="0"/>
          </a:p>
        </p:txBody>
      </p:sp>
      <p:pic>
        <p:nvPicPr>
          <p:cNvPr id="9218" name="Picture 2" descr="C:\Users\Кирилл\Desktop\omnibus-with-horses-from-time-1456053.jpg"/>
          <p:cNvPicPr>
            <a:picLocks noChangeAspect="1" noChangeArrowheads="1"/>
          </p:cNvPicPr>
          <p:nvPr/>
        </p:nvPicPr>
        <p:blipFill>
          <a:blip r:embed="rId3" cstate="print"/>
          <a:srcRect l="9836" t="22717" b="15457"/>
          <a:stretch>
            <a:fillRect/>
          </a:stretch>
        </p:blipFill>
        <p:spPr bwMode="auto">
          <a:xfrm>
            <a:off x="2988457" y="3857628"/>
            <a:ext cx="605734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0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571480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</a:rPr>
              <a:t>It was the first prototype for a ________double-decker.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1428736"/>
            <a:ext cx="207170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modern</a:t>
            </a:r>
            <a:endParaRPr lang="ru-RU" sz="3600" b="1" dirty="0"/>
          </a:p>
        </p:txBody>
      </p:sp>
      <p:pic>
        <p:nvPicPr>
          <p:cNvPr id="12290" name="Picture 2" descr="C:\Users\Кирилл\Desktop\london-commute-26.jpg"/>
          <p:cNvPicPr>
            <a:picLocks noChangeAspect="1" noChangeArrowheads="1"/>
          </p:cNvPicPr>
          <p:nvPr/>
        </p:nvPicPr>
        <p:blipFill>
          <a:blip r:embed="rId3"/>
          <a:srcRect r="21288"/>
          <a:stretch>
            <a:fillRect/>
          </a:stretch>
        </p:blipFill>
        <p:spPr bwMode="auto">
          <a:xfrm>
            <a:off x="3071802" y="2857496"/>
            <a:ext cx="5634438" cy="3880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Кирилл\Desktop\de00bfff507e3dbe08c47fe9009e5d57.jpg"/>
          <p:cNvPicPr>
            <a:picLocks noChangeAspect="1" noChangeArrowheads="1"/>
          </p:cNvPicPr>
          <p:nvPr/>
        </p:nvPicPr>
        <p:blipFill>
          <a:blip r:embed="rId2">
            <a:lum bright="33000" contrast="-65000"/>
          </a:blip>
          <a:srcRect/>
          <a:stretch>
            <a:fillRect/>
          </a:stretch>
        </p:blipFill>
        <p:spPr bwMode="auto">
          <a:xfrm>
            <a:off x="0" y="1"/>
            <a:ext cx="9333737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285728"/>
            <a:ext cx="63579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Little by little omnibuses were changed. Citizens laid rails for omnibuses. Thanks to electricity necessity in horses disappeared – trams went in the London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_________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(also double-deckers).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714620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streets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1267" name="Picture 3" descr="C:\Users\Кирилл\Desktop\YPLTK21.jpg"/>
          <p:cNvPicPr>
            <a:picLocks noChangeAspect="1" noChangeArrowheads="1"/>
          </p:cNvPicPr>
          <p:nvPr/>
        </p:nvPicPr>
        <p:blipFill>
          <a:blip r:embed="rId3"/>
          <a:srcRect l="2673" r="15251"/>
          <a:stretch>
            <a:fillRect/>
          </a:stretch>
        </p:blipFill>
        <p:spPr bwMode="auto">
          <a:xfrm>
            <a:off x="3357554" y="3500438"/>
            <a:ext cx="4500594" cy="3084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624</Words>
  <PresentationFormat>Экран (4:3)</PresentationFormat>
  <Paragraphs>43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Кирилл</cp:lastModifiedBy>
  <cp:revision>153</cp:revision>
  <dcterms:created xsi:type="dcterms:W3CDTF">2019-01-08T15:46:07Z</dcterms:created>
  <dcterms:modified xsi:type="dcterms:W3CDTF">2019-01-21T19:37:03Z</dcterms:modified>
</cp:coreProperties>
</file>