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2" r:id="rId7"/>
    <p:sldId id="267" r:id="rId8"/>
    <p:sldId id="269" r:id="rId9"/>
    <p:sldId id="273" r:id="rId10"/>
    <p:sldId id="268" r:id="rId11"/>
    <p:sldId id="270" r:id="rId12"/>
    <p:sldId id="271" r:id="rId13"/>
    <p:sldId id="261" r:id="rId14"/>
    <p:sldId id="264" r:id="rId15"/>
    <p:sldId id="27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6EDC1-4654-4193-ACB6-D1B55367A743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E9A65-39F5-4ADD-BE8F-13CF4CD8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9A65-39F5-4ADD-BE8F-13CF4CD8A7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8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9A65-39F5-4ADD-BE8F-13CF4CD8A7E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5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289B1B-179D-4214-817B-1BE49A28F29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23D566-F179-444E-9D26-EDCD5E4A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3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B1B-179D-4214-817B-1BE49A28F29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D566-F179-444E-9D26-EDCD5E4A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5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B1B-179D-4214-817B-1BE49A28F29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D566-F179-444E-9D26-EDCD5E4A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85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B1B-179D-4214-817B-1BE49A28F29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D566-F179-444E-9D26-EDCD5E4AA2B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130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B1B-179D-4214-817B-1BE49A28F29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D566-F179-444E-9D26-EDCD5E4A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44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B1B-179D-4214-817B-1BE49A28F29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D566-F179-444E-9D26-EDCD5E4AA2B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9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B1B-179D-4214-817B-1BE49A28F29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D566-F179-444E-9D26-EDCD5E4A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20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B1B-179D-4214-817B-1BE49A28F29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D566-F179-444E-9D26-EDCD5E4A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261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B1B-179D-4214-817B-1BE49A28F29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D566-F179-444E-9D26-EDCD5E4A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2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B1B-179D-4214-817B-1BE49A28F29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D566-F179-444E-9D26-EDCD5E4A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9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B1B-179D-4214-817B-1BE49A28F29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D566-F179-444E-9D26-EDCD5E4A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9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B1B-179D-4214-817B-1BE49A28F29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D566-F179-444E-9D26-EDCD5E4A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0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B1B-179D-4214-817B-1BE49A28F29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D566-F179-444E-9D26-EDCD5E4A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99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B1B-179D-4214-817B-1BE49A28F29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D566-F179-444E-9D26-EDCD5E4A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78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B1B-179D-4214-817B-1BE49A28F29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D566-F179-444E-9D26-EDCD5E4A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94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B1B-179D-4214-817B-1BE49A28F29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D566-F179-444E-9D26-EDCD5E4A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15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B1B-179D-4214-817B-1BE49A28F29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D566-F179-444E-9D26-EDCD5E4A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7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289B1B-179D-4214-817B-1BE49A28F29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23D566-F179-444E-9D26-EDCD5E4A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0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rsoteka.ru/course/1906/lesson/5944/unit/16043/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files.school-collection.edu.ru/dlrstore/fad6cb42-ae6e-4d38-afe5-8d11629b1189/8_149.sw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chool-collection.edu.ru/catalog/res/fad6cb42-ae6e-4d38-afe5-8d11629b1189/view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7182" y="1436914"/>
            <a:ext cx="9840685" cy="2714171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Расчет сопротивления проводника. Удельное сопротивление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физика, 8 класс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7414" y="4093030"/>
            <a:ext cx="7980219" cy="1465648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85869" y="3904635"/>
            <a:ext cx="4383315" cy="165404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Жарикова Светлана Семеновна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физики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МКОУ «</a:t>
            </a:r>
            <a:r>
              <a:rPr lang="ru-RU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Табулгинская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им. </a:t>
            </a:r>
            <a:r>
              <a:rPr lang="ru-RU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П.Д.Слюсарева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Чистоозерного  района  Новосибирской  области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5217" y="705071"/>
            <a:ext cx="7661564" cy="1303867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Запомни!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724" y="2740899"/>
            <a:ext cx="1637622" cy="1027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647" y="3908986"/>
            <a:ext cx="4947805" cy="12832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521" y="2740899"/>
            <a:ext cx="2422260" cy="1393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Ð¡ÐµÑÐµÐ½Ð¸Ðµ Ð¿ÑÐ¾Ð²Ð¾Ð´Ð° Ð¿Ð¾ Ð´Ð¸Ð°Ð¼ÐµÑÑÑ: ÑÐ¾ÑÐ¼ÑÐ»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23" y="4459098"/>
            <a:ext cx="4267203" cy="112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2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90025"/>
            <a:ext cx="9601196" cy="1303867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Удельное сопротивление проводника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24526" y="2572350"/>
            <a:ext cx="8742947" cy="956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Работа с учебником: самостоятельно заполнить таблицу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572447"/>
              </p:ext>
            </p:extLst>
          </p:nvPr>
        </p:nvGraphicFramePr>
        <p:xfrm>
          <a:off x="2119085" y="3529265"/>
          <a:ext cx="7746809" cy="233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152">
                  <a:extLst>
                    <a:ext uri="{9D8B030D-6E8A-4147-A177-3AD203B41FA5}">
                      <a16:colId xmlns:a16="http://schemas.microsoft.com/office/drawing/2014/main" val="3002039745"/>
                    </a:ext>
                  </a:extLst>
                </a:gridCol>
                <a:gridCol w="4060657">
                  <a:extLst>
                    <a:ext uri="{9D8B030D-6E8A-4147-A177-3AD203B41FA5}">
                      <a16:colId xmlns:a16="http://schemas.microsoft.com/office/drawing/2014/main" val="3119759858"/>
                    </a:ext>
                  </a:extLst>
                </a:gridCol>
              </a:tblGrid>
              <a:tr h="29912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Формула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38774"/>
                  </a:ext>
                </a:extLst>
              </a:tr>
              <a:tr h="29912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Физический смысл</a:t>
                      </a:r>
                      <a:endParaRPr lang="ru-RU" sz="24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362451"/>
                  </a:ext>
                </a:extLst>
              </a:tr>
              <a:tr h="29912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Единица измерения в СИ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1283210"/>
                  </a:ext>
                </a:extLst>
              </a:tr>
              <a:tr h="96350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Единица измерения, используемая</a:t>
                      </a:r>
                      <a:r>
                        <a:rPr lang="ru-RU" sz="2400" baseline="0" dirty="0" smtClean="0"/>
                        <a:t> на практике</a:t>
                      </a:r>
                      <a:endParaRPr lang="ru-RU" sz="24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35079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312080"/>
              </p:ext>
            </p:extLst>
          </p:nvPr>
        </p:nvGraphicFramePr>
        <p:xfrm>
          <a:off x="2119085" y="3529265"/>
          <a:ext cx="7746809" cy="2378049"/>
        </p:xfrm>
        <a:graphic>
          <a:graphicData uri="http://schemas.openxmlformats.org/drawingml/2006/table">
            <a:tbl>
              <a:tblPr/>
              <a:tblGrid>
                <a:gridCol w="7746809">
                  <a:extLst>
                    <a:ext uri="{9D8B030D-6E8A-4147-A177-3AD203B41FA5}">
                      <a16:colId xmlns:a16="http://schemas.microsoft.com/office/drawing/2014/main" val="3207740978"/>
                    </a:ext>
                  </a:extLst>
                </a:gridCol>
              </a:tblGrid>
              <a:tr h="23780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669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7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354" y="586799"/>
            <a:ext cx="9518072" cy="1325563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Исследование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удельного сопротивления веществ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22763"/>
            <a:ext cx="10536381" cy="4087091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Вопросы исследования(таблица №8 учебника):</a:t>
            </a:r>
          </a:p>
          <a:p>
            <a:pPr marL="0" indent="0">
              <a:buNone/>
            </a:pPr>
            <a:endParaRPr lang="ru-RU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Какой металл является лучшим проводником электричества?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Серебро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Какое вещество используют в приборах, где необходимо большое сопротивление?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Нихром(сплав)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Какие вещества имеют наибольшее  дельное сопротивление?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           Фарфор и эбонит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https://avatanplus.com/files/resources/mid/58174612ba11e1581ae9b94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923" y="3431641"/>
            <a:ext cx="1269332" cy="15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506" y="768040"/>
            <a:ext cx="9906000" cy="1325563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Изучить формулы и заполнить таблицу</a:t>
            </a:r>
            <a:endParaRPr lang="ru-RU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83654973"/>
                  </p:ext>
                </p:extLst>
              </p:nvPr>
            </p:nvGraphicFramePr>
            <p:xfrm>
              <a:off x="876299" y="2462935"/>
              <a:ext cx="10522527" cy="36162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7509">
                      <a:extLst>
                        <a:ext uri="{9D8B030D-6E8A-4147-A177-3AD203B41FA5}">
                          <a16:colId xmlns:a16="http://schemas.microsoft.com/office/drawing/2014/main" val="656865180"/>
                        </a:ext>
                      </a:extLst>
                    </a:gridCol>
                    <a:gridCol w="3507509">
                      <a:extLst>
                        <a:ext uri="{9D8B030D-6E8A-4147-A177-3AD203B41FA5}">
                          <a16:colId xmlns:a16="http://schemas.microsoft.com/office/drawing/2014/main" val="4241165945"/>
                        </a:ext>
                      </a:extLst>
                    </a:gridCol>
                    <a:gridCol w="3507509">
                      <a:extLst>
                        <a:ext uri="{9D8B030D-6E8A-4147-A177-3AD203B41FA5}">
                          <a16:colId xmlns:a16="http://schemas.microsoft.com/office/drawing/2014/main" val="101779848"/>
                        </a:ext>
                      </a:extLst>
                    </a:gridCol>
                  </a:tblGrid>
                  <a:tr h="8632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Могу объяснить  формулы (+/-)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Затрудняюсь объяснить (+/-)</a:t>
                          </a:r>
                          <a:endParaRPr lang="ru-R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3449179"/>
                      </a:ext>
                    </a:extLst>
                  </a:tr>
                  <a:tr h="86323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l=R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2800" dirty="0" smtClean="0"/>
                            <a:t>S/</a:t>
                          </a:r>
                          <a:r>
                            <a:rPr lang="el-GR" sz="280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ᵨ</a:t>
                          </a:r>
                          <a:endParaRPr kumimoji="0" lang="ru-RU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5431098"/>
                      </a:ext>
                    </a:extLst>
                  </a:tr>
                  <a:tr h="86323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S=</a:t>
                          </a:r>
                          <a:r>
                            <a:rPr kumimoji="0" lang="en-US" sz="2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l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80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kumimoji="0" lang="ru-RU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kumimoji="0" lang="ru-RU" sz="2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/R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4954147"/>
                      </a:ext>
                    </a:extLst>
                  </a:tr>
                  <a:tr h="863239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  </a:t>
                          </a:r>
                          <a:r>
                            <a:rPr lang="en-US" sz="2800" dirty="0" smtClean="0"/>
                            <a:t>=R</a:t>
                          </a:r>
                          <a14:m>
                            <m:oMath xmlns:m="http://schemas.openxmlformats.org/officeDocument/2006/math">
                              <m:r>
                                <a:rPr lang="en-US" sz="2800" dirty="0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2800" dirty="0" smtClean="0"/>
                            <a:t>S/l</a:t>
                          </a:r>
                        </a:p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351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83654973"/>
                  </p:ext>
                </p:extLst>
              </p:nvPr>
            </p:nvGraphicFramePr>
            <p:xfrm>
              <a:off x="876299" y="2462935"/>
              <a:ext cx="10522527" cy="36162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7509">
                      <a:extLst>
                        <a:ext uri="{9D8B030D-6E8A-4147-A177-3AD203B41FA5}">
                          <a16:colId xmlns:a16="http://schemas.microsoft.com/office/drawing/2014/main" val="656865180"/>
                        </a:ext>
                      </a:extLst>
                    </a:gridCol>
                    <a:gridCol w="3507509">
                      <a:extLst>
                        <a:ext uri="{9D8B030D-6E8A-4147-A177-3AD203B41FA5}">
                          <a16:colId xmlns:a16="http://schemas.microsoft.com/office/drawing/2014/main" val="4241165945"/>
                        </a:ext>
                      </a:extLst>
                    </a:gridCol>
                    <a:gridCol w="3507509">
                      <a:extLst>
                        <a:ext uri="{9D8B030D-6E8A-4147-A177-3AD203B41FA5}">
                          <a16:colId xmlns:a16="http://schemas.microsoft.com/office/drawing/2014/main" val="101779848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Могу объяснить  формулы (+/-)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Затрудняюсь объяснить (+/-)</a:t>
                          </a:r>
                          <a:endParaRPr lang="ru-R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3449179"/>
                      </a:ext>
                    </a:extLst>
                  </a:tr>
                  <a:tr h="86323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74" t="-116197" r="-200694" b="-210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5431098"/>
                      </a:ext>
                    </a:extLst>
                  </a:tr>
                  <a:tr h="86323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74" t="-216197" r="-200694" b="-110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4954147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74" t="-289677" r="-200694" b="-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351171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26" y="3616868"/>
            <a:ext cx="249696" cy="2762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98" y="4425404"/>
            <a:ext cx="249696" cy="27625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679005"/>
              </p:ext>
            </p:extLst>
          </p:nvPr>
        </p:nvGraphicFramePr>
        <p:xfrm>
          <a:off x="1712026" y="6079172"/>
          <a:ext cx="8143174" cy="365760"/>
        </p:xfrm>
        <a:graphic>
          <a:graphicData uri="http://schemas.openxmlformats.org/drawingml/2006/table">
            <a:tbl>
              <a:tblPr/>
              <a:tblGrid>
                <a:gridCol w="8143174">
                  <a:extLst>
                    <a:ext uri="{9D8B030D-6E8A-4147-A177-3AD203B41FA5}">
                      <a16:colId xmlns:a16="http://schemas.microsoft.com/office/drawing/2014/main" val="4221212619"/>
                    </a:ext>
                  </a:extLst>
                </a:gridCol>
              </a:tblGrid>
              <a:tr h="1845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83400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58" y="5235211"/>
            <a:ext cx="249696" cy="27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944" y="720437"/>
            <a:ext cx="8645237" cy="1011816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Беседа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358" y="2086309"/>
            <a:ext cx="10233101" cy="3135397"/>
          </a:xfr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Как зависит сопротивление проводника от его длины и площади поперечного сечения?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Что называют удельным сопротивлением проводника?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По какой формуле можно рассчитать сопротивление проводника?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В каких единицах измеряется удельное сопротивление проводника?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Из каких веществ изготовляют проводники, применяемые на практике?</a:t>
            </a:r>
            <a:endParaRPr lang="ru-RU" dirty="0"/>
          </a:p>
        </p:txBody>
      </p:sp>
      <p:sp>
        <p:nvSpPr>
          <p:cNvPr id="8" name="AutoShape 6" descr="https://avatanplus.com/files/resources/mid/58174612ba11e1581ae9b94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avatanplus.com/files/resources/mid/58174612ba11e1581ae9b94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462" y="2650959"/>
            <a:ext cx="1048997" cy="148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55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ln>
                  <a:noFill/>
                </a:ln>
                <a:solidFill>
                  <a:srgbClr val="00B0F0"/>
                </a:solidFill>
                <a:ea typeface="+mn-ea"/>
                <a:cs typeface="+mn-cs"/>
              </a:rPr>
              <a:t>Проверка </a:t>
            </a:r>
            <a:r>
              <a:rPr lang="ru-RU" b="1" dirty="0" smtClean="0">
                <a:ln>
                  <a:noFill/>
                </a:ln>
                <a:solidFill>
                  <a:srgbClr val="00B0F0"/>
                </a:solidFill>
                <a:ea typeface="+mn-ea"/>
                <a:cs typeface="+mn-cs"/>
              </a:rPr>
              <a:t>знаний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dirty="0" smtClean="0">
              <a:solidFill>
                <a:srgbClr val="333333"/>
              </a:solidFill>
              <a:latin typeface="Helvetica Neue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333333"/>
                </a:solidFill>
                <a:latin typeface="Helvetica Neue"/>
              </a:rPr>
              <a:t>Тест </a:t>
            </a:r>
            <a:r>
              <a:rPr lang="ru-RU" sz="1800" dirty="0">
                <a:solidFill>
                  <a:srgbClr val="333333"/>
                </a:solidFill>
                <a:latin typeface="Helvetica Neue"/>
              </a:rPr>
              <a:t>«Расчёт сопротивления проводников»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7999" y="2828836"/>
            <a:ext cx="6262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333333"/>
              </a:solidFill>
              <a:latin typeface="Helvetica Neue"/>
            </a:endParaRPr>
          </a:p>
          <a:p>
            <a:pPr algn="ctr"/>
            <a:r>
              <a:rPr lang="ru-RU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(индивидуальная работа за компьютером с выдачей оценки и правильного ответа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)</a:t>
            </a:r>
          </a:p>
          <a:p>
            <a:pPr algn="ctr"/>
            <a:endParaRPr lang="ru-RU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254" y="39512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www.kursoteka.ru/course/1906/lesson/5944/unit/16043/2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2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7127" y="808470"/>
            <a:ext cx="9081654" cy="1325563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Самооценка, рефлексия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5700" y="2911151"/>
            <a:ext cx="6908220" cy="2649550"/>
          </a:xfr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Что мне помогло справиться с поставленными задачами урока?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Какие вопросы по теме урока меня волнуют?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Каковы мои достижения на сегодняшнем уроке?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Что нового я узнал на уроке?</a:t>
            </a:r>
            <a:endParaRPr lang="ru-RU" dirty="0"/>
          </a:p>
        </p:txBody>
      </p:sp>
      <p:pic>
        <p:nvPicPr>
          <p:cNvPr id="1028" name="Picture 4" descr="https://files.askiitians.com/cdn1/cms-content/biologymorphology-of-flowering-plantsflower_9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96" y="2911151"/>
            <a:ext cx="2083014" cy="208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7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3257" y="982132"/>
            <a:ext cx="7242630" cy="1303867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Источники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1.А.В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Перышкин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«Учебник для общеобразовательных учреждений 8 класс», Изд-во «Дрофа», - М.: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основного общего образования по физике. 7-9 классы» (В. А. Орлов, О. Ф.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Кабардин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др., М., «Просвещение», 2013 г.).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3.Единая коллекция цифровых образовательных ресурсов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files.school-collection.edu.ru/dlrstore/fad6cb42-ae6e-4d38-afe5-8d11629b1189/8_149.swf</a:t>
            </a:r>
            <a:r>
              <a:rPr lang="ru-RU" dirty="0" smtClean="0"/>
              <a:t> 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4.Изображения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взяты на сайте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  </a:t>
            </a: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http://yandex.ru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1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1" y="808471"/>
            <a:ext cx="7190509" cy="1325563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Задание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9494" y="2299994"/>
            <a:ext cx="8682061" cy="3562159"/>
          </a:xfr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b="1" dirty="0" smtClean="0"/>
              <a:t>Решите задачу:</a:t>
            </a:r>
          </a:p>
          <a:p>
            <a:pPr marL="0" indent="0">
              <a:buNone/>
            </a:pPr>
            <a:r>
              <a:rPr lang="ru-RU" dirty="0" smtClean="0"/>
              <a:t>Каким сопротивлением обладает вольтметр,</a:t>
            </a:r>
          </a:p>
          <a:p>
            <a:pPr marL="0" indent="0">
              <a:buNone/>
            </a:pPr>
            <a:r>
              <a:rPr lang="ru-RU" dirty="0" smtClean="0"/>
              <a:t> рассчитанный на 150В, если сила тока в нем</a:t>
            </a:r>
          </a:p>
          <a:p>
            <a:pPr marL="0" indent="0">
              <a:buNone/>
            </a:pPr>
            <a:r>
              <a:rPr lang="ru-RU" dirty="0" smtClean="0"/>
              <a:t> не должно превышать 0,01А?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i="1" dirty="0" smtClean="0"/>
              <a:t>Решение:</a:t>
            </a:r>
            <a:r>
              <a:rPr lang="en-US" i="1" dirty="0" smtClean="0"/>
              <a:t> R=U/I           R=150</a:t>
            </a:r>
            <a:r>
              <a:rPr lang="ru-RU" i="1" dirty="0" smtClean="0"/>
              <a:t>В</a:t>
            </a:r>
            <a:r>
              <a:rPr lang="en-US" i="1" dirty="0" smtClean="0"/>
              <a:t>/0</a:t>
            </a:r>
            <a:r>
              <a:rPr lang="ru-RU" i="1" dirty="0" smtClean="0"/>
              <a:t>,01А=15000.Ом=15кОм</a:t>
            </a:r>
            <a:endParaRPr lang="ru-RU" i="1" dirty="0"/>
          </a:p>
        </p:txBody>
      </p:sp>
      <p:pic>
        <p:nvPicPr>
          <p:cNvPr id="1026" name="Picture 2" descr="https://zabavnik.club/wp-content/uploads/voltmetr_foto_3_19180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936" y="3296652"/>
            <a:ext cx="1568844" cy="156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49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765" y="802022"/>
            <a:ext cx="9268690" cy="1303867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Учебная задача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285999"/>
            <a:ext cx="9961417" cy="3837709"/>
          </a:xfr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 От  чего зависит сопротивление проводника?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Достаточно ли у вас знаний, чтобы осуществить расчет сопротивление проводника?</a:t>
            </a:r>
            <a:endParaRPr lang="ru-RU" dirty="0"/>
          </a:p>
          <a:p>
            <a:pPr marL="0" indent="0" algn="ctr">
              <a:buNone/>
            </a:pPr>
            <a:r>
              <a:rPr lang="ru-RU" sz="2800" b="1" dirty="0" smtClean="0"/>
              <a:t>Учебная задача</a:t>
            </a:r>
            <a:r>
              <a:rPr lang="ru-RU" b="1" dirty="0" smtClean="0"/>
              <a:t>:</a:t>
            </a:r>
          </a:p>
          <a:p>
            <a:pPr marL="0" indent="0" algn="ctr">
              <a:buNone/>
            </a:pPr>
            <a:r>
              <a:rPr lang="ru-RU" dirty="0" smtClean="0"/>
              <a:t>-исследовать вопрос расчета сопротивления проводника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646" y="4860218"/>
            <a:ext cx="2961522" cy="10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9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Тема урока: «Расчет </a:t>
            </a:r>
            <a:r>
              <a:rPr lang="ru-RU" sz="4000" b="1" dirty="0">
                <a:solidFill>
                  <a:srgbClr val="0070C0"/>
                </a:solidFill>
              </a:rPr>
              <a:t>сопротивления проводника. Удельное </a:t>
            </a:r>
            <a:r>
              <a:rPr lang="ru-RU" sz="4000" b="1" dirty="0" smtClean="0">
                <a:solidFill>
                  <a:srgbClr val="0070C0"/>
                </a:solidFill>
              </a:rPr>
              <a:t>сопротивление»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5781" y="2501514"/>
            <a:ext cx="8645237" cy="3318936"/>
          </a:xfr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Прочитайте  тему урока.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Как бы вы сформулировали задачи урока исходя из темы урока?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Что бы вы изменили в предложенных мной задачах урока?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Чему вы хотели бы научиться?</a:t>
            </a:r>
            <a:endParaRPr lang="ru-RU" dirty="0"/>
          </a:p>
        </p:txBody>
      </p:sp>
      <p:pic>
        <p:nvPicPr>
          <p:cNvPr id="5122" name="Picture 2" descr="https://avatanplus.com/files/resources/mid/58174612ba11e1581ae9b94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9" y="3151180"/>
            <a:ext cx="1014845" cy="157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6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964" y="822325"/>
            <a:ext cx="6982691" cy="1325563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Вопросы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2255" y="2766739"/>
            <a:ext cx="7384473" cy="2802787"/>
          </a:xfr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Что я ожидаю от сегодняшнего урока?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При каких условиях урок будет для меня полезным?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Почему на уроке необходимо внимательно слушать учителя?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Почему я буду прикладывать усилия для достижений целей урока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6148" name="Picture 4" descr="https://avatanplus.com/files/resources/mid/58174612ba11e1581ae9b94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10" y="3235972"/>
            <a:ext cx="1060043" cy="14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7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960" y="649208"/>
            <a:ext cx="9601196" cy="1303867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Повторение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1295400" y="2556932"/>
            <a:ext cx="9996713" cy="35497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142144" y="4640096"/>
            <a:ext cx="4544291" cy="13803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0324" y="4754698"/>
            <a:ext cx="4267930" cy="1010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144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</a:rPr>
              <a:t>Механизм </a:t>
            </a:r>
            <a:r>
              <a:rPr lang="ru-RU" sz="2400" dirty="0" smtClean="0">
                <a:solidFill>
                  <a:srgbClr val="000000"/>
                </a:solidFill>
              </a:rPr>
              <a:t>образования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 fontAlgn="base">
              <a:spcBef>
                <a:spcPts val="144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</a:rPr>
              <a:t>электрического </a:t>
            </a:r>
            <a:r>
              <a:rPr lang="ru-RU" sz="2400" dirty="0">
                <a:solidFill>
                  <a:srgbClr val="000000"/>
                </a:solidFill>
              </a:rPr>
              <a:t>сопротивления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878" y="2345705"/>
            <a:ext cx="7173756" cy="2220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1" name="Стрелка вправо 10"/>
          <p:cNvSpPr/>
          <p:nvPr/>
        </p:nvSpPr>
        <p:spPr>
          <a:xfrm>
            <a:off x="5428343" y="455748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4327982" y="2473474"/>
            <a:ext cx="682172" cy="16691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00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730" y="648304"/>
            <a:ext cx="7800110" cy="1303867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Повторение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420" y="2115504"/>
            <a:ext cx="8827325" cy="3840630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Опыты Ома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062" y="2734886"/>
            <a:ext cx="5561612" cy="2823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361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780" y="705957"/>
            <a:ext cx="10598727" cy="1303867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Зависимость сопротивления проводника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от его размеров и вещества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2914" y="4455535"/>
            <a:ext cx="7910286" cy="1306637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Сопротивление прямо пропорционально длине проводника, обратно пропорционально площади его поперечного сечения и зависит от вещества проводника.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18967"/>
              </p:ext>
            </p:extLst>
          </p:nvPr>
        </p:nvGraphicFramePr>
        <p:xfrm>
          <a:off x="1422400" y="1899177"/>
          <a:ext cx="4267200" cy="1480457"/>
        </p:xfrm>
        <a:graphic>
          <a:graphicData uri="http://schemas.openxmlformats.org/drawingml/2006/table">
            <a:tbl>
              <a:tblPr firstRow="1" firstCol="1" bandRow="1"/>
              <a:tblGrid>
                <a:gridCol w="4267200">
                  <a:extLst>
                    <a:ext uri="{9D8B030D-6E8A-4147-A177-3AD203B41FA5}">
                      <a16:colId xmlns:a16="http://schemas.microsoft.com/office/drawing/2014/main" val="1356825781"/>
                    </a:ext>
                  </a:extLst>
                </a:gridCol>
              </a:tblGrid>
              <a:tr h="1480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Анимация 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со звуком "Сопротивление </a:t>
                      </a:r>
                      <a:r>
                        <a:rPr lang="ru-RU" sz="14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проводника«</a:t>
                      </a:r>
                      <a:r>
                        <a:rPr lang="ru-RU" sz="14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732765"/>
                  </a:ext>
                </a:extLst>
              </a:tr>
            </a:tbl>
          </a:graphicData>
        </a:graphic>
      </p:graphicFrame>
      <p:pic>
        <p:nvPicPr>
          <p:cNvPr id="1026" name="Picture 2" descr="ÐÐµÐ¾ÑÐ³ Ð¡Ð¸Ð¼Ð¾Ð½ ÐÐ¼. 230 Ð»ÐµÑ! Ð¸ÑÑÐ¾ÑÐ¸Ñ, ÑÐ°ÐºÑÑ, ÑÐ¸Ð·Ð¸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457" y="2568677"/>
            <a:ext cx="1621915" cy="1621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76003" y="3329482"/>
            <a:ext cx="449514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Изучил впервые на опытах </a:t>
            </a: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Г.Ом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5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7127" y="982132"/>
            <a:ext cx="8903248" cy="130386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Выводы из опытов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8754" y="2470787"/>
            <a:ext cx="9954491" cy="33189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5402" y="4484453"/>
            <a:ext cx="2753029" cy="914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29891" y="2470787"/>
            <a:ext cx="4779818" cy="126384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02284" y="4498108"/>
            <a:ext cx="3321533" cy="11299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040772" y="4498108"/>
            <a:ext cx="2855826" cy="914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3198147">
            <a:off x="3143897" y="3266655"/>
            <a:ext cx="351587" cy="1320221"/>
          </a:xfrm>
          <a:prstGeom prst="downArrow">
            <a:avLst>
              <a:gd name="adj1" fmla="val 46662"/>
              <a:gd name="adj2" fmla="val 50000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833180" y="3722547"/>
            <a:ext cx="401223" cy="761906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8476951">
            <a:off x="8416697" y="3306569"/>
            <a:ext cx="364151" cy="1186093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19873" y="2654371"/>
            <a:ext cx="400396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Сопротивление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проводника зависит от: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22329" y="4713625"/>
            <a:ext cx="1988045" cy="475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рода вещества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59261" y="4502372"/>
            <a:ext cx="2589170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длины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проводника</a:t>
            </a:r>
            <a:endParaRPr lang="en-U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88938" y="4657336"/>
            <a:ext cx="310637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площади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поперечного сечения</a:t>
            </a:r>
            <a:endParaRPr lang="en-U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83506" y="5157521"/>
            <a:ext cx="110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1/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07072" y="4881453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64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1171</TotalTime>
  <Words>476</Words>
  <Application>Microsoft Office PowerPoint</Application>
  <PresentationFormat>Широкоэкранный</PresentationFormat>
  <Paragraphs>100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Garamond</vt:lpstr>
      <vt:lpstr>Helvetica Neue</vt:lpstr>
      <vt:lpstr>Times New Roman</vt:lpstr>
      <vt:lpstr>Wingdings</vt:lpstr>
      <vt:lpstr>Натуральные материалы</vt:lpstr>
      <vt:lpstr>Расчет сопротивления проводника. Удельное сопротивление физика, 8 класс </vt:lpstr>
      <vt:lpstr>Задание</vt:lpstr>
      <vt:lpstr>Учебная задача</vt:lpstr>
      <vt:lpstr>Тема урока: «Расчет сопротивления проводника. Удельное сопротивление»</vt:lpstr>
      <vt:lpstr>Вопросы</vt:lpstr>
      <vt:lpstr>Повторение</vt:lpstr>
      <vt:lpstr>Повторение</vt:lpstr>
      <vt:lpstr>Зависимость сопротивления проводника  от его размеров и вещества</vt:lpstr>
      <vt:lpstr>Выводы из опытов</vt:lpstr>
      <vt:lpstr>Запомни!</vt:lpstr>
      <vt:lpstr>Удельное сопротивление проводника</vt:lpstr>
      <vt:lpstr>Исследование  удельного сопротивления веществ</vt:lpstr>
      <vt:lpstr> Изучить формулы и заполнить таблицу</vt:lpstr>
      <vt:lpstr>Беседа</vt:lpstr>
      <vt:lpstr>Проверка знаний</vt:lpstr>
      <vt:lpstr>Самооценка, рефлексия</vt:lpstr>
      <vt:lpstr>Источники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Расчет сопротивления проводника. Удельное сопротивление  физика, 8 класс </dc:title>
  <dc:creator>Пользователь Windows</dc:creator>
  <cp:lastModifiedBy>Пользователь Windows</cp:lastModifiedBy>
  <cp:revision>84</cp:revision>
  <dcterms:created xsi:type="dcterms:W3CDTF">2019-01-08T07:07:49Z</dcterms:created>
  <dcterms:modified xsi:type="dcterms:W3CDTF">2019-01-13T11:53:51Z</dcterms:modified>
</cp:coreProperties>
</file>