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0" r:id="rId2"/>
    <p:sldId id="302" r:id="rId3"/>
    <p:sldId id="313" r:id="rId4"/>
    <p:sldId id="314" r:id="rId5"/>
    <p:sldId id="315" r:id="rId6"/>
    <p:sldId id="316" r:id="rId7"/>
    <p:sldId id="317" r:id="rId8"/>
    <p:sldId id="318" r:id="rId9"/>
    <p:sldId id="319" r:id="rId10"/>
    <p:sldId id="320" r:id="rId11"/>
    <p:sldId id="321" r:id="rId12"/>
    <p:sldId id="322" r:id="rId13"/>
    <p:sldId id="323" r:id="rId14"/>
    <p:sldId id="324" r:id="rId15"/>
    <p:sldId id="260" r:id="rId16"/>
    <p:sldId id="27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p:scale>
          <a:sx n="60" d="100"/>
          <a:sy n="60" d="100"/>
        </p:scale>
        <p:origin x="-142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03.03.2019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03.03.2019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03.03.2019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youtu.be/hgXLa_8Agg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gXLa_8Aggc" TargetMode="External"/><Relationship Id="rId2" Type="http://schemas.openxmlformats.org/officeDocument/2006/relationships/hyperlink" Target="https://easyscienceforkids.com/all-about-vietna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731"/>
          <a:stretch/>
        </p:blipFill>
        <p:spPr bwMode="auto">
          <a:xfrm>
            <a:off x="652445" y="2373510"/>
            <a:ext cx="3343491" cy="33343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38565" y="470443"/>
            <a:ext cx="10340355" cy="1200329"/>
          </a:xfrm>
          <a:prstGeom prst="rect">
            <a:avLst/>
          </a:prstGeom>
        </p:spPr>
        <p:txBody>
          <a:bodyPr wrap="square">
            <a:spAutoFit/>
          </a:bodyPr>
          <a:lstStyle/>
          <a:p>
            <a:pPr algn="ct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Black" panose="020B0A04020102020204" pitchFamily="34" charset="0"/>
              </a:rPr>
              <a:t>Vietnam: </a:t>
            </a:r>
          </a:p>
          <a:p>
            <a:pPr algn="ctr"/>
            <a:r>
              <a:rPr lang="en-US" sz="36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Black" panose="020B0A04020102020204" pitchFamily="34" charset="0"/>
              </a:rPr>
              <a:t>its history and  beauty</a:t>
            </a:r>
            <a:endParaRPr lang="ru-RU" sz="36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Arial Black" panose="020B0A04020102020204" pitchFamily="34" charset="0"/>
            </a:endParaRPr>
          </a:p>
        </p:txBody>
      </p:sp>
      <p:sp>
        <p:nvSpPr>
          <p:cNvPr id="5" name="Прямоугольник 4"/>
          <p:cNvSpPr/>
          <p:nvPr/>
        </p:nvSpPr>
        <p:spPr>
          <a:xfrm>
            <a:off x="1691680" y="3861048"/>
            <a:ext cx="7200799" cy="2677656"/>
          </a:xfrm>
          <a:prstGeom prst="rect">
            <a:avLst/>
          </a:prstGeom>
        </p:spPr>
        <p:txBody>
          <a:bodyPr wrap="square">
            <a:spAutoFit/>
          </a:bodyPr>
          <a:lstStyle/>
          <a:p>
            <a:pPr algn="r">
              <a:defRPr/>
            </a:pPr>
            <a:r>
              <a:rPr lang="ru-RU" sz="24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Narrow" panose="020B0606020202030204" pitchFamily="34" charset="0"/>
              </a:rPr>
              <a:t>Автор</a:t>
            </a:r>
            <a:r>
              <a:rPr lang="ru-RU" sz="2400" b="1" dirty="0">
                <a:latin typeface="Arial Narrow" panose="020B0606020202030204" pitchFamily="34" charset="0"/>
              </a:rPr>
              <a:t>:</a:t>
            </a:r>
          </a:p>
          <a:p>
            <a:pPr algn="r">
              <a:defRPr/>
            </a:pPr>
            <a:r>
              <a:rPr lang="ru-RU" sz="2000" b="1" dirty="0">
                <a:ln>
                  <a:solidFill>
                    <a:sysClr val="windowText" lastClr="000000"/>
                  </a:solidFill>
                </a:ln>
                <a:solidFill>
                  <a:srgbClr val="FFFF00"/>
                </a:solidFill>
                <a:latin typeface="Arial Black" panose="020B0A04020102020204" pitchFamily="34" charset="0"/>
              </a:rPr>
              <a:t>Ольга Михайловна </a:t>
            </a:r>
            <a:r>
              <a:rPr lang="ru-RU" sz="2000" b="1" dirty="0" smtClean="0">
                <a:ln>
                  <a:solidFill>
                    <a:sysClr val="windowText" lastClr="000000"/>
                  </a:solidFill>
                </a:ln>
                <a:solidFill>
                  <a:srgbClr val="FFFF00"/>
                </a:solidFill>
                <a:latin typeface="Arial Black" panose="020B0A04020102020204" pitchFamily="34" charset="0"/>
              </a:rPr>
              <a:t>Степанова, </a:t>
            </a:r>
            <a:r>
              <a:rPr lang="en-US" sz="2000" b="1" dirty="0" smtClean="0">
                <a:ln>
                  <a:solidFill>
                    <a:sysClr val="windowText" lastClr="000000"/>
                  </a:solidFill>
                </a:ln>
                <a:solidFill>
                  <a:srgbClr val="FFFF00"/>
                </a:solidFill>
                <a:latin typeface="Arial Black" panose="020B0A04020102020204" pitchFamily="34" charset="0"/>
              </a:rPr>
              <a:t>                     </a:t>
            </a:r>
            <a:r>
              <a:rPr lang="ru-RU" sz="2000" b="1" dirty="0" smtClean="0">
                <a:ln>
                  <a:solidFill>
                    <a:sysClr val="windowText" lastClr="000000"/>
                  </a:solidFill>
                </a:ln>
                <a:solidFill>
                  <a:srgbClr val="FFFF00"/>
                </a:solidFill>
                <a:latin typeface="Arial Black" panose="020B0A04020102020204" pitchFamily="34" charset="0"/>
              </a:rPr>
              <a:t>учитель </a:t>
            </a:r>
            <a:r>
              <a:rPr lang="ru-RU" sz="2000" b="1" dirty="0">
                <a:ln>
                  <a:solidFill>
                    <a:sysClr val="windowText" lastClr="000000"/>
                  </a:solidFill>
                </a:ln>
                <a:solidFill>
                  <a:srgbClr val="FFFF00"/>
                </a:solidFill>
                <a:latin typeface="Arial Black" panose="020B0A04020102020204" pitchFamily="34" charset="0"/>
              </a:rPr>
              <a:t>английского языка </a:t>
            </a:r>
          </a:p>
          <a:p>
            <a:pPr algn="r">
              <a:defRPr/>
            </a:pPr>
            <a:r>
              <a:rPr lang="ru-RU" sz="2000" b="1" dirty="0">
                <a:ln>
                  <a:solidFill>
                    <a:sysClr val="windowText" lastClr="000000"/>
                  </a:solidFill>
                </a:ln>
                <a:solidFill>
                  <a:srgbClr val="FFFF00"/>
                </a:solidFill>
                <a:latin typeface="Arial Black" panose="020B0A04020102020204" pitchFamily="34" charset="0"/>
              </a:rPr>
              <a:t>МБОУ «</a:t>
            </a:r>
            <a:r>
              <a:rPr lang="ru-RU" sz="2000" b="1" dirty="0" err="1">
                <a:ln>
                  <a:solidFill>
                    <a:sysClr val="windowText" lastClr="000000"/>
                  </a:solidFill>
                </a:ln>
                <a:solidFill>
                  <a:srgbClr val="FFFF00"/>
                </a:solidFill>
                <a:latin typeface="Arial Black" panose="020B0A04020102020204" pitchFamily="34" charset="0"/>
              </a:rPr>
              <a:t>Цивильская</a:t>
            </a:r>
            <a:r>
              <a:rPr lang="ru-RU" sz="2000" b="1" dirty="0">
                <a:ln>
                  <a:solidFill>
                    <a:sysClr val="windowText" lastClr="000000"/>
                  </a:solidFill>
                </a:ln>
                <a:solidFill>
                  <a:srgbClr val="FFFF00"/>
                </a:solidFill>
                <a:latin typeface="Arial Black" panose="020B0A04020102020204" pitchFamily="34" charset="0"/>
              </a:rPr>
              <a:t> СОШ</a:t>
            </a:r>
            <a:r>
              <a:rPr lang="en-US" sz="2000" b="1" dirty="0">
                <a:ln>
                  <a:solidFill>
                    <a:sysClr val="windowText" lastClr="000000"/>
                  </a:solidFill>
                </a:ln>
                <a:solidFill>
                  <a:srgbClr val="FFFF00"/>
                </a:solidFill>
                <a:latin typeface="Arial Black" panose="020B0A04020102020204" pitchFamily="34" charset="0"/>
              </a:rPr>
              <a:t> </a:t>
            </a:r>
            <a:r>
              <a:rPr lang="ru-RU" sz="2000" b="1" dirty="0" smtClean="0">
                <a:ln>
                  <a:solidFill>
                    <a:sysClr val="windowText" lastClr="000000"/>
                  </a:solidFill>
                </a:ln>
                <a:solidFill>
                  <a:srgbClr val="FFFF00"/>
                </a:solidFill>
                <a:latin typeface="Arial Black" panose="020B0A04020102020204" pitchFamily="34" charset="0"/>
              </a:rPr>
              <a:t>№</a:t>
            </a:r>
            <a:r>
              <a:rPr lang="en-US" sz="2000" b="1" dirty="0" smtClean="0">
                <a:ln>
                  <a:solidFill>
                    <a:sysClr val="windowText" lastClr="000000"/>
                  </a:solidFill>
                </a:ln>
                <a:solidFill>
                  <a:srgbClr val="FFFF00"/>
                </a:solidFill>
                <a:latin typeface="Arial Black" panose="020B0A04020102020204" pitchFamily="34" charset="0"/>
              </a:rPr>
              <a:t>1 </a:t>
            </a:r>
            <a:endParaRPr lang="ru-RU" sz="2000" b="1" dirty="0" smtClean="0">
              <a:ln>
                <a:solidFill>
                  <a:sysClr val="windowText" lastClr="000000"/>
                </a:solidFill>
              </a:ln>
              <a:solidFill>
                <a:srgbClr val="FFFF00"/>
              </a:solidFill>
              <a:latin typeface="Arial Black" panose="020B0A04020102020204" pitchFamily="34" charset="0"/>
            </a:endParaRPr>
          </a:p>
          <a:p>
            <a:pPr algn="r">
              <a:defRPr/>
            </a:pPr>
            <a:r>
              <a:rPr lang="ru-RU" sz="2000" b="1" dirty="0" smtClean="0">
                <a:ln>
                  <a:solidFill>
                    <a:sysClr val="windowText" lastClr="000000"/>
                  </a:solidFill>
                </a:ln>
                <a:solidFill>
                  <a:srgbClr val="FFFF00"/>
                </a:solidFill>
                <a:latin typeface="Arial Black" panose="020B0A04020102020204" pitchFamily="34" charset="0"/>
              </a:rPr>
              <a:t>имени Героя Советского Союза </a:t>
            </a:r>
            <a:r>
              <a:rPr lang="en-US" sz="2000" b="1" dirty="0" smtClean="0">
                <a:ln>
                  <a:solidFill>
                    <a:sysClr val="windowText" lastClr="000000"/>
                  </a:solidFill>
                </a:ln>
                <a:solidFill>
                  <a:srgbClr val="FFFF00"/>
                </a:solidFill>
                <a:latin typeface="Arial Black" panose="020B0A04020102020204" pitchFamily="34" charset="0"/>
              </a:rPr>
              <a:t>                            </a:t>
            </a:r>
            <a:r>
              <a:rPr lang="ru-RU" sz="2000" b="1" dirty="0" smtClean="0">
                <a:ln>
                  <a:solidFill>
                    <a:sysClr val="windowText" lastClr="000000"/>
                  </a:solidFill>
                </a:ln>
                <a:solidFill>
                  <a:srgbClr val="FFFF00"/>
                </a:solidFill>
                <a:latin typeface="Arial Black" panose="020B0A04020102020204" pitchFamily="34" charset="0"/>
              </a:rPr>
              <a:t>М.В</a:t>
            </a:r>
            <a:r>
              <a:rPr lang="ru-RU" sz="2000" b="1" dirty="0">
                <a:ln>
                  <a:solidFill>
                    <a:sysClr val="windowText" lastClr="000000"/>
                  </a:solidFill>
                </a:ln>
                <a:solidFill>
                  <a:srgbClr val="FFFF00"/>
                </a:solidFill>
                <a:latin typeface="Arial Black" panose="020B0A04020102020204" pitchFamily="34" charset="0"/>
              </a:rPr>
              <a:t>. Силантьева</a:t>
            </a:r>
            <a:r>
              <a:rPr lang="ru-RU" sz="2000" b="1" dirty="0" smtClean="0">
                <a:ln>
                  <a:solidFill>
                    <a:sysClr val="windowText" lastClr="000000"/>
                  </a:solidFill>
                </a:ln>
                <a:solidFill>
                  <a:srgbClr val="FFFF00"/>
                </a:solidFill>
                <a:latin typeface="Arial Black" panose="020B0A04020102020204" pitchFamily="34" charset="0"/>
              </a:rPr>
              <a:t>»</a:t>
            </a:r>
          </a:p>
          <a:p>
            <a:pPr algn="r">
              <a:defRPr/>
            </a:pPr>
            <a:r>
              <a:rPr lang="ru-RU" sz="2000" b="1" dirty="0" smtClean="0">
                <a:ln>
                  <a:solidFill>
                    <a:sysClr val="windowText" lastClr="000000"/>
                  </a:solidFill>
                </a:ln>
                <a:solidFill>
                  <a:srgbClr val="FFFF00"/>
                </a:solidFill>
                <a:latin typeface="Arial Black" panose="020B0A04020102020204" pitchFamily="34" charset="0"/>
              </a:rPr>
              <a:t>города </a:t>
            </a:r>
            <a:r>
              <a:rPr lang="ru-RU" sz="2000" b="1" dirty="0">
                <a:ln>
                  <a:solidFill>
                    <a:sysClr val="windowText" lastClr="000000"/>
                  </a:solidFill>
                </a:ln>
                <a:solidFill>
                  <a:srgbClr val="FFFF00"/>
                </a:solidFill>
                <a:latin typeface="Arial Black" panose="020B0A04020102020204" pitchFamily="34" charset="0"/>
              </a:rPr>
              <a:t>Цивильск Чувашской </a:t>
            </a:r>
            <a:r>
              <a:rPr lang="ru-RU" sz="2000" b="1" dirty="0" smtClean="0">
                <a:ln>
                  <a:solidFill>
                    <a:sysClr val="windowText" lastClr="000000"/>
                  </a:solidFill>
                </a:ln>
                <a:solidFill>
                  <a:srgbClr val="FFFF00"/>
                </a:solidFill>
                <a:latin typeface="Arial Black" panose="020B0A04020102020204" pitchFamily="34" charset="0"/>
              </a:rPr>
              <a:t>Республики</a:t>
            </a:r>
            <a:endParaRPr lang="ru-RU" sz="2000" b="1" dirty="0">
              <a:ln>
                <a:solidFill>
                  <a:sysClr val="windowText" lastClr="000000"/>
                </a:solidFill>
              </a:ln>
              <a:solidFill>
                <a:srgbClr val="FFFF00"/>
              </a:solidFill>
              <a:latin typeface="Arial Black" panose="020B0A04020102020204" pitchFamily="34" charset="0"/>
            </a:endParaRPr>
          </a:p>
          <a:p>
            <a:pPr algn="r">
              <a:defRPr/>
            </a:pPr>
            <a:r>
              <a:rPr lang="ru-RU" sz="2400" b="1" dirty="0" smtClean="0">
                <a:latin typeface="Arial Narrow" panose="020B0606020202030204" pitchFamily="34" charset="0"/>
              </a:rPr>
              <a:t>2019</a:t>
            </a:r>
            <a:endParaRPr lang="ru-RU" sz="2400" b="1" dirty="0">
              <a:latin typeface="Arial Narrow" panose="020B0606020202030204" pitchFamily="34" charset="0"/>
            </a:endParaRPr>
          </a:p>
        </p:txBody>
      </p:sp>
      <p:sp>
        <p:nvSpPr>
          <p:cNvPr id="2" name="Прямоугольник 1"/>
          <p:cNvSpPr/>
          <p:nvPr/>
        </p:nvSpPr>
        <p:spPr>
          <a:xfrm>
            <a:off x="395536" y="1926177"/>
            <a:ext cx="8352928" cy="461665"/>
          </a:xfrm>
          <a:prstGeom prst="rect">
            <a:avLst/>
          </a:prstGeom>
        </p:spPr>
        <p:txBody>
          <a:bodyPr wrap="square">
            <a:spAutoFit/>
          </a:bodyPr>
          <a:lstStyle/>
          <a:p>
            <a:pPr lvl="0" algn="r"/>
            <a:r>
              <a:rPr lang="en-US" sz="2400" b="1" dirty="0" smtClean="0">
                <a:ln w="900" cmpd="sng">
                  <a:solidFill>
                    <a:srgbClr val="4E67C8">
                      <a:satMod val="190000"/>
                      <a:alpha val="55000"/>
                    </a:srgbClr>
                  </a:solidFill>
                  <a:prstDash val="solid"/>
                </a:ln>
                <a:solidFill>
                  <a:srgbClr val="002060"/>
                </a:solidFill>
                <a:effectLst>
                  <a:innerShdw blurRad="101600" dist="76200" dir="5400000">
                    <a:srgbClr val="4E67C8">
                      <a:satMod val="190000"/>
                      <a:tint val="100000"/>
                      <a:alpha val="74000"/>
                    </a:srgbClr>
                  </a:innerShdw>
                </a:effectLst>
                <a:latin typeface="Arial Black" panose="020B0A04020102020204" pitchFamily="34" charset="0"/>
              </a:rPr>
              <a:t>Virtual tour for the 5</a:t>
            </a:r>
            <a:r>
              <a:rPr lang="en-US" sz="2400" b="1" baseline="30000" dirty="0" smtClean="0">
                <a:ln w="900" cmpd="sng">
                  <a:solidFill>
                    <a:srgbClr val="4E67C8">
                      <a:satMod val="190000"/>
                      <a:alpha val="55000"/>
                    </a:srgbClr>
                  </a:solidFill>
                  <a:prstDash val="solid"/>
                </a:ln>
                <a:solidFill>
                  <a:srgbClr val="002060"/>
                </a:solidFill>
                <a:effectLst>
                  <a:innerShdw blurRad="101600" dist="76200" dir="5400000">
                    <a:srgbClr val="4E67C8">
                      <a:satMod val="190000"/>
                      <a:tint val="100000"/>
                      <a:alpha val="74000"/>
                    </a:srgbClr>
                  </a:innerShdw>
                </a:effectLst>
                <a:latin typeface="Arial Black" panose="020B0A04020102020204" pitchFamily="34" charset="0"/>
              </a:rPr>
              <a:t>th</a:t>
            </a:r>
            <a:r>
              <a:rPr lang="en-US" sz="2400" b="1" dirty="0" smtClean="0">
                <a:ln w="900" cmpd="sng">
                  <a:solidFill>
                    <a:srgbClr val="4E67C8">
                      <a:satMod val="190000"/>
                      <a:alpha val="55000"/>
                    </a:srgbClr>
                  </a:solidFill>
                  <a:prstDash val="solid"/>
                </a:ln>
                <a:solidFill>
                  <a:srgbClr val="002060"/>
                </a:solidFill>
                <a:effectLst>
                  <a:innerShdw blurRad="101600" dist="76200" dir="5400000">
                    <a:srgbClr val="4E67C8">
                      <a:satMod val="190000"/>
                      <a:tint val="100000"/>
                      <a:alpha val="74000"/>
                    </a:srgbClr>
                  </a:innerShdw>
                </a:effectLst>
                <a:latin typeface="Arial Black" panose="020B0A04020102020204" pitchFamily="34" charset="0"/>
              </a:rPr>
              <a:t>-9</a:t>
            </a:r>
            <a:r>
              <a:rPr lang="en-US" sz="2400" b="1" baseline="30000" dirty="0" smtClean="0">
                <a:ln w="900" cmpd="sng">
                  <a:solidFill>
                    <a:srgbClr val="4E67C8">
                      <a:satMod val="190000"/>
                      <a:alpha val="55000"/>
                    </a:srgbClr>
                  </a:solidFill>
                  <a:prstDash val="solid"/>
                </a:ln>
                <a:solidFill>
                  <a:srgbClr val="002060"/>
                </a:solidFill>
                <a:effectLst>
                  <a:innerShdw blurRad="101600" dist="76200" dir="5400000">
                    <a:srgbClr val="4E67C8">
                      <a:satMod val="190000"/>
                      <a:tint val="100000"/>
                      <a:alpha val="74000"/>
                    </a:srgbClr>
                  </a:innerShdw>
                </a:effectLst>
                <a:latin typeface="Arial Black" panose="020B0A04020102020204" pitchFamily="34" charset="0"/>
              </a:rPr>
              <a:t>th</a:t>
            </a:r>
            <a:r>
              <a:rPr lang="en-US" sz="2400" b="1" dirty="0" smtClean="0">
                <a:ln w="900" cmpd="sng">
                  <a:solidFill>
                    <a:srgbClr val="4E67C8">
                      <a:satMod val="190000"/>
                      <a:alpha val="55000"/>
                    </a:srgbClr>
                  </a:solidFill>
                  <a:prstDash val="solid"/>
                </a:ln>
                <a:solidFill>
                  <a:srgbClr val="002060"/>
                </a:solidFill>
                <a:effectLst>
                  <a:innerShdw blurRad="101600" dist="76200" dir="5400000">
                    <a:srgbClr val="4E67C8">
                      <a:satMod val="190000"/>
                      <a:tint val="100000"/>
                      <a:alpha val="74000"/>
                    </a:srgbClr>
                  </a:innerShdw>
                </a:effectLst>
                <a:latin typeface="Arial Black" panose="020B0A04020102020204" pitchFamily="34" charset="0"/>
              </a:rPr>
              <a:t> Grades</a:t>
            </a:r>
            <a:endParaRPr lang="ru-RU" sz="2400" b="1" dirty="0">
              <a:ln w="900" cmpd="sng">
                <a:solidFill>
                  <a:srgbClr val="4E67C8">
                    <a:satMod val="190000"/>
                    <a:alpha val="55000"/>
                  </a:srgbClr>
                </a:solidFill>
                <a:prstDash val="solid"/>
              </a:ln>
              <a:solidFill>
                <a:srgbClr val="002060"/>
              </a:solidFill>
              <a:effectLst>
                <a:innerShdw blurRad="101600" dist="76200" dir="5400000">
                  <a:srgbClr val="4E67C8">
                    <a:satMod val="190000"/>
                    <a:tint val="100000"/>
                    <a:alpha val="74000"/>
                  </a:srgbClr>
                </a:innerShdw>
              </a:effectLst>
              <a:latin typeface="Arial Black" panose="020B0A04020102020204" pitchFamily="34" charset="0"/>
            </a:endParaRPr>
          </a:p>
        </p:txBody>
      </p:sp>
    </p:spTree>
    <p:extLst>
      <p:ext uri="{BB962C8B-B14F-4D97-AF65-F5344CB8AC3E}">
        <p14:creationId xmlns:p14="http://schemas.microsoft.com/office/powerpoint/2010/main" val="74665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5064" y="548680"/>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Vietnam is the second largest producer of rice in the world. </a:t>
            </a:r>
            <a:endParaRPr lang="ru-RU" sz="2800" b="0" dirty="0" smtClean="0">
              <a:ln>
                <a:solidFill>
                  <a:schemeClr val="tx1"/>
                </a:solidFill>
              </a:ln>
              <a:solidFill>
                <a:srgbClr val="FFFF00"/>
              </a:solidFill>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2800" b="0" dirty="0" smtClean="0">
                <a:ln>
                  <a:solidFill>
                    <a:schemeClr val="tx1"/>
                  </a:solidFill>
                </a:ln>
                <a:solidFill>
                  <a:srgbClr val="FFFF00"/>
                </a:solidFill>
                <a:effectLst/>
                <a:latin typeface="Arial Black" panose="020B0A04020102020204" pitchFamily="34" charset="0"/>
              </a:rPr>
              <a:t>Many </a:t>
            </a:r>
            <a:r>
              <a:rPr lang="en-US" sz="2800" b="0" dirty="0">
                <a:ln>
                  <a:solidFill>
                    <a:schemeClr val="tx1"/>
                  </a:solidFill>
                </a:ln>
                <a:solidFill>
                  <a:srgbClr val="FFFF00"/>
                </a:solidFill>
                <a:effectLst/>
                <a:latin typeface="Arial Black" panose="020B0A04020102020204" pitchFamily="34" charset="0"/>
              </a:rPr>
              <a:t>exotic animals live here, such as rhinos, tigers and elephants.</a:t>
            </a:r>
            <a:endParaRPr lang="ru-RU" sz="2800" b="0" dirty="0">
              <a:ln>
                <a:solidFill>
                  <a:schemeClr val="tx1"/>
                </a:solidFill>
              </a:ln>
              <a:solidFill>
                <a:srgbClr val="FFFF00"/>
              </a:solidFill>
              <a:effectLst/>
              <a:latin typeface="Arial Black" panose="020B0A040201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36912"/>
            <a:ext cx="5596638" cy="376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0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5064" y="548680"/>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83,305,000 people live in Vietnam.</a:t>
            </a:r>
          </a:p>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Vietnam has 127,844 square miles of land.</a:t>
            </a:r>
            <a:endParaRPr lang="ru-RU" sz="2800" b="0" dirty="0">
              <a:ln>
                <a:solidFill>
                  <a:schemeClr val="tx1"/>
                </a:solidFill>
              </a:ln>
              <a:solidFill>
                <a:srgbClr val="FFFF00"/>
              </a:solidFill>
              <a:effectLst/>
              <a:latin typeface="Arial Black" panose="020B0A04020102020204" pitchFamily="34" charset="0"/>
            </a:endParaRPr>
          </a:p>
        </p:txBody>
      </p:sp>
      <p:sp>
        <p:nvSpPr>
          <p:cNvPr id="3" name="AutoShape 2" descr="ÐÐ°ÑÑÐ¸Ð½ÐºÐ¸ Ð¿Ð¾ Ð·Ð°Ð¿ÑÐ¾ÑÑ ÐºÑÐ°ÑÐ¾ÑÐ° Ð²ÑÐµÑÐ½Ð°Ð¼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066" y="2089644"/>
            <a:ext cx="6583302" cy="438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1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5064" y="548680"/>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People in Vietnam speak Vietnamese, English, French, Chinese and Khmer.</a:t>
            </a:r>
          </a:p>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People here belong to the Buddhist, </a:t>
            </a:r>
            <a:r>
              <a:rPr lang="en-US" sz="2800" b="0" dirty="0" err="1">
                <a:ln>
                  <a:solidFill>
                    <a:schemeClr val="tx1"/>
                  </a:solidFill>
                </a:ln>
                <a:solidFill>
                  <a:srgbClr val="FFFF00"/>
                </a:solidFill>
                <a:effectLst/>
                <a:latin typeface="Arial Black" panose="020B0A04020102020204" pitchFamily="34" charset="0"/>
              </a:rPr>
              <a:t>Hoa</a:t>
            </a:r>
            <a:r>
              <a:rPr lang="en-US" sz="2800" b="0" dirty="0">
                <a:ln>
                  <a:solidFill>
                    <a:schemeClr val="tx1"/>
                  </a:solidFill>
                </a:ln>
                <a:solidFill>
                  <a:srgbClr val="FFFF00"/>
                </a:solidFill>
                <a:effectLst/>
                <a:latin typeface="Arial Black" panose="020B0A04020102020204" pitchFamily="34" charset="0"/>
              </a:rPr>
              <a:t> </a:t>
            </a:r>
            <a:r>
              <a:rPr lang="en-US" sz="2800" b="0" dirty="0" err="1">
                <a:ln>
                  <a:solidFill>
                    <a:schemeClr val="tx1"/>
                  </a:solidFill>
                </a:ln>
                <a:solidFill>
                  <a:srgbClr val="FFFF00"/>
                </a:solidFill>
                <a:effectLst/>
                <a:latin typeface="Arial Black" panose="020B0A04020102020204" pitchFamily="34" charset="0"/>
              </a:rPr>
              <a:t>Hao</a:t>
            </a:r>
            <a:r>
              <a:rPr lang="en-US" sz="2800" b="0" dirty="0">
                <a:ln>
                  <a:solidFill>
                    <a:schemeClr val="tx1"/>
                  </a:solidFill>
                </a:ln>
                <a:solidFill>
                  <a:srgbClr val="FFFF00"/>
                </a:solidFill>
                <a:effectLst/>
                <a:latin typeface="Arial Black" panose="020B0A04020102020204" pitchFamily="34" charset="0"/>
              </a:rPr>
              <a:t>, Cao Dai, Christian and Muslim faiths.</a:t>
            </a:r>
            <a:endParaRPr lang="ru-RU" sz="2800" b="0" dirty="0">
              <a:ln>
                <a:solidFill>
                  <a:schemeClr val="tx1"/>
                </a:solidFill>
              </a:ln>
              <a:solidFill>
                <a:srgbClr val="FFFF00"/>
              </a:solidFill>
              <a:effectLst/>
              <a:latin typeface="Arial Black" panose="020B0A040201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27959"/>
            <a:ext cx="5641520" cy="423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73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5064" y="548680"/>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People in Vietnam can expect to live </a:t>
            </a:r>
            <a:endParaRPr lang="ru-RU" sz="2800" b="0" dirty="0" smtClean="0">
              <a:ln>
                <a:solidFill>
                  <a:schemeClr val="tx1"/>
                </a:solidFill>
              </a:ln>
              <a:solidFill>
                <a:srgbClr val="FFFF00"/>
              </a:solidFill>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2800" b="0" dirty="0" smtClean="0">
                <a:ln>
                  <a:solidFill>
                    <a:schemeClr val="tx1"/>
                  </a:solidFill>
                </a:ln>
                <a:solidFill>
                  <a:srgbClr val="FFFF00"/>
                </a:solidFill>
                <a:effectLst/>
                <a:latin typeface="Arial Black" panose="020B0A04020102020204" pitchFamily="34" charset="0"/>
              </a:rPr>
              <a:t>72 </a:t>
            </a:r>
            <a:r>
              <a:rPr lang="en-US" sz="2800" b="0" dirty="0">
                <a:ln>
                  <a:solidFill>
                    <a:schemeClr val="tx1"/>
                  </a:solidFill>
                </a:ln>
                <a:solidFill>
                  <a:srgbClr val="FFFF00"/>
                </a:solidFill>
                <a:effectLst/>
                <a:latin typeface="Arial Black" panose="020B0A04020102020204" pitchFamily="34" charset="0"/>
              </a:rPr>
              <a:t>years.</a:t>
            </a:r>
          </a:p>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94 percent of adults can read.</a:t>
            </a:r>
            <a:endParaRPr lang="ru-RU" sz="2800" b="0" dirty="0">
              <a:ln>
                <a:solidFill>
                  <a:schemeClr val="tx1"/>
                </a:solidFill>
              </a:ln>
              <a:solidFill>
                <a:srgbClr val="FFFF00"/>
              </a:solidFill>
              <a:effectLst/>
              <a:latin typeface="Arial Black" panose="020B0A04020102020204" pitchFamily="34" charset="0"/>
            </a:endParaRPr>
          </a:p>
        </p:txBody>
      </p:sp>
      <p:pic>
        <p:nvPicPr>
          <p:cNvPr id="13314" name="Picture 2" descr="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296" y="2276871"/>
            <a:ext cx="5515372" cy="413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91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5064" y="548680"/>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This video is about tourist </a:t>
            </a:r>
            <a:r>
              <a:rPr lang="en-US" sz="2800" b="0" dirty="0" smtClean="0">
                <a:ln>
                  <a:solidFill>
                    <a:schemeClr val="tx1"/>
                  </a:solidFill>
                </a:ln>
                <a:solidFill>
                  <a:srgbClr val="FFFF00"/>
                </a:solidFill>
                <a:effectLst/>
                <a:latin typeface="Arial Black" panose="020B0A04020102020204" pitchFamily="34" charset="0"/>
              </a:rPr>
              <a:t>spots</a:t>
            </a:r>
            <a:endParaRPr lang="ru-RU" sz="2800" b="0" dirty="0" smtClean="0">
              <a:ln>
                <a:solidFill>
                  <a:schemeClr val="tx1"/>
                </a:solidFill>
              </a:ln>
              <a:solidFill>
                <a:srgbClr val="FFFF00"/>
              </a:solidFill>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2800" b="0" dirty="0" smtClean="0">
                <a:ln>
                  <a:solidFill>
                    <a:schemeClr val="tx1"/>
                  </a:solidFill>
                </a:ln>
                <a:solidFill>
                  <a:srgbClr val="FFFF00"/>
                </a:solidFill>
                <a:effectLst/>
                <a:latin typeface="Arial Black" panose="020B0A04020102020204" pitchFamily="34" charset="0"/>
              </a:rPr>
              <a:t> </a:t>
            </a:r>
            <a:r>
              <a:rPr lang="en-US" sz="2800" b="0" dirty="0">
                <a:ln>
                  <a:solidFill>
                    <a:schemeClr val="tx1"/>
                  </a:solidFill>
                </a:ln>
                <a:solidFill>
                  <a:srgbClr val="FFFF00"/>
                </a:solidFill>
                <a:effectLst/>
                <a:latin typeface="Arial Black" panose="020B0A04020102020204" pitchFamily="34" charset="0"/>
              </a:rPr>
              <a:t>in Vietnam, </a:t>
            </a:r>
            <a:endParaRPr lang="ru-RU" sz="2800" b="0" dirty="0" smtClean="0">
              <a:ln>
                <a:solidFill>
                  <a:schemeClr val="tx1"/>
                </a:solidFill>
              </a:ln>
              <a:solidFill>
                <a:srgbClr val="FFFF00"/>
              </a:solidFill>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2800" b="0" dirty="0" smtClean="0">
                <a:ln>
                  <a:solidFill>
                    <a:schemeClr val="tx1"/>
                  </a:solidFill>
                </a:ln>
                <a:solidFill>
                  <a:srgbClr val="FFFF00"/>
                </a:solidFill>
                <a:effectLst/>
                <a:latin typeface="Arial Black" panose="020B0A04020102020204" pitchFamily="34" charset="0"/>
              </a:rPr>
              <a:t>its </a:t>
            </a:r>
            <a:r>
              <a:rPr lang="en-US" sz="2800" b="0" dirty="0">
                <a:ln>
                  <a:solidFill>
                    <a:schemeClr val="tx1"/>
                  </a:solidFill>
                </a:ln>
                <a:solidFill>
                  <a:srgbClr val="FFFF00"/>
                </a:solidFill>
                <a:effectLst/>
                <a:latin typeface="Arial Black" panose="020B0A04020102020204" pitchFamily="34" charset="0"/>
              </a:rPr>
              <a:t>culture and </a:t>
            </a:r>
            <a:r>
              <a:rPr lang="en-US" sz="2800" b="0" dirty="0" smtClean="0">
                <a:ln>
                  <a:solidFill>
                    <a:schemeClr val="tx1"/>
                  </a:solidFill>
                </a:ln>
                <a:solidFill>
                  <a:srgbClr val="FFFF00"/>
                </a:solidFill>
                <a:effectLst/>
                <a:latin typeface="Arial Black" panose="020B0A04020102020204" pitchFamily="34" charset="0"/>
              </a:rPr>
              <a:t>tradition</a:t>
            </a:r>
            <a:r>
              <a:rPr lang="ru-RU" sz="2800" b="0" dirty="0" smtClean="0">
                <a:ln>
                  <a:solidFill>
                    <a:schemeClr val="tx1"/>
                  </a:solidFill>
                </a:ln>
                <a:solidFill>
                  <a:srgbClr val="FFFF00"/>
                </a:solidFill>
                <a:effectLst/>
                <a:latin typeface="Arial Black" panose="020B0A04020102020204" pitchFamily="34" charset="0"/>
              </a:rPr>
              <a:t>:</a:t>
            </a:r>
            <a:endParaRPr lang="ru-RU" sz="2800" b="0" dirty="0">
              <a:ln>
                <a:solidFill>
                  <a:schemeClr val="tx1"/>
                </a:solidFill>
              </a:ln>
              <a:solidFill>
                <a:srgbClr val="FFFF00"/>
              </a:solidFill>
              <a:effectLst/>
              <a:latin typeface="Arial Black" panose="020B0A04020102020204" pitchFamily="34" charset="0"/>
            </a:endParaRPr>
          </a:p>
        </p:txBody>
      </p:sp>
      <p:sp>
        <p:nvSpPr>
          <p:cNvPr id="3" name="Прямоугольник 2"/>
          <p:cNvSpPr/>
          <p:nvPr/>
        </p:nvSpPr>
        <p:spPr>
          <a:xfrm>
            <a:off x="1115616" y="2276872"/>
            <a:ext cx="6789038" cy="646331"/>
          </a:xfrm>
          <a:prstGeom prst="rect">
            <a:avLst/>
          </a:prstGeom>
        </p:spPr>
        <p:txBody>
          <a:bodyPr wrap="none">
            <a:spAutoFit/>
          </a:bodyPr>
          <a:lstStyle/>
          <a:p>
            <a:r>
              <a:rPr lang="en-US" sz="3600" dirty="0">
                <a:hlinkClick r:id="rId2"/>
              </a:rPr>
              <a:t>https://</a:t>
            </a:r>
            <a:r>
              <a:rPr lang="en-US" sz="3600" dirty="0" smtClean="0">
                <a:hlinkClick r:id="rId2"/>
              </a:rPr>
              <a:t>youtu.be/hgXLa_8Aggc</a:t>
            </a:r>
            <a:r>
              <a:rPr lang="ru-RU" sz="3600" dirty="0" smtClean="0"/>
              <a:t> </a:t>
            </a:r>
            <a:endParaRPr lang="ru-RU" sz="3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75" y="3110946"/>
            <a:ext cx="4680520" cy="338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92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99592" y="2695982"/>
            <a:ext cx="6961651"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4800" b="0" dirty="0">
                <a:ln>
                  <a:solidFill>
                    <a:schemeClr val="tx1"/>
                  </a:solidFill>
                </a:ln>
                <a:solidFill>
                  <a:srgbClr val="0070C0"/>
                </a:solidFill>
                <a:effectLst/>
                <a:latin typeface="Arial Black" panose="020B0A04020102020204" pitchFamily="34" charset="0"/>
              </a:rPr>
              <a:t>Hope you liked  </a:t>
            </a:r>
            <a:endParaRPr lang="en-US" sz="4800" b="0" dirty="0" smtClean="0">
              <a:ln>
                <a:solidFill>
                  <a:schemeClr val="tx1"/>
                </a:solidFill>
              </a:ln>
              <a:solidFill>
                <a:srgbClr val="0070C0"/>
              </a:solidFill>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4800" b="0" dirty="0" smtClean="0">
                <a:ln>
                  <a:solidFill>
                    <a:schemeClr val="tx1"/>
                  </a:solidFill>
                </a:ln>
                <a:solidFill>
                  <a:srgbClr val="0070C0"/>
                </a:solidFill>
                <a:effectLst/>
                <a:latin typeface="Arial Black" panose="020B0A04020102020204" pitchFamily="34" charset="0"/>
              </a:rPr>
              <a:t>our virtual tour :)</a:t>
            </a:r>
            <a:endParaRPr lang="en-US" sz="4800" b="0" dirty="0">
              <a:ln>
                <a:solidFill>
                  <a:schemeClr val="tx1"/>
                </a:solidFill>
              </a:ln>
              <a:solidFill>
                <a:srgbClr val="0070C0"/>
              </a:solidFill>
              <a:effectLst/>
              <a:latin typeface="Arial Black" panose="020B0A04020102020204" pitchFamily="34" charset="0"/>
            </a:endParaRPr>
          </a:p>
        </p:txBody>
      </p:sp>
      <p:sp>
        <p:nvSpPr>
          <p:cNvPr id="5" name="Rectangle 3"/>
          <p:cNvSpPr txBox="1">
            <a:spLocks noChangeArrowheads="1"/>
          </p:cNvSpPr>
          <p:nvPr/>
        </p:nvSpPr>
        <p:spPr bwMode="auto">
          <a:xfrm>
            <a:off x="0" y="4869160"/>
            <a:ext cx="9036496" cy="703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eaLnBrk="1" hangingPunct="1">
              <a:buClr>
                <a:srgbClr val="A50021"/>
              </a:buClr>
              <a:buNone/>
              <a:defRPr/>
            </a:pPr>
            <a:endParaRPr lang="en-US" sz="4800" b="1" kern="0" dirty="0">
              <a:ln>
                <a:solidFill>
                  <a:schemeClr val="tx1"/>
                </a:solidFill>
              </a:ln>
              <a:solidFill>
                <a:srgbClr val="FF0000"/>
              </a:solidFill>
              <a:latin typeface="Arial Black" panose="020B0A04020102020204" pitchFamily="34" charset="0"/>
            </a:endParaRPr>
          </a:p>
        </p:txBody>
      </p:sp>
    </p:spTree>
    <p:extLst>
      <p:ext uri="{BB962C8B-B14F-4D97-AF65-F5344CB8AC3E}">
        <p14:creationId xmlns:p14="http://schemas.microsoft.com/office/powerpoint/2010/main" val="401218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nodePh="1">
                                  <p:stCondLst>
                                    <p:cond delay="0"/>
                                  </p:stCondLst>
                                  <p:endCondLst>
                                    <p:cond evt="begin" delay="0">
                                      <p:tn val="12"/>
                                    </p:cond>
                                  </p:end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09759" y="2564903"/>
            <a:ext cx="8834241"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1800" b="0" dirty="0" smtClean="0">
                <a:solidFill>
                  <a:schemeClr val="tx1"/>
                </a:solidFill>
                <a:effectLst/>
                <a:latin typeface="Arial Black" panose="020B0A04020102020204" pitchFamily="34" charset="0"/>
              </a:rPr>
              <a:t>Source:</a:t>
            </a:r>
          </a:p>
          <a:p>
            <a:pPr marL="45720" lvl="0" algn="l" eaLnBrk="1" fontAlgn="auto" hangingPunct="1">
              <a:spcBef>
                <a:spcPct val="20000"/>
              </a:spcBef>
              <a:spcAft>
                <a:spcPts val="300"/>
              </a:spcAft>
              <a:buClr>
                <a:srgbClr val="FA8D3D">
                  <a:lumMod val="75000"/>
                </a:srgbClr>
              </a:buClr>
              <a:buSzPct val="130000"/>
              <a:defRPr/>
            </a:pPr>
            <a:r>
              <a:rPr lang="en-US" sz="1800" b="0" dirty="0" smtClean="0">
                <a:solidFill>
                  <a:schemeClr val="tx1"/>
                </a:solidFill>
                <a:effectLst/>
                <a:latin typeface="Arial Black" panose="020B0A04020102020204" pitchFamily="34" charset="0"/>
              </a:rPr>
              <a:t>Vietnam </a:t>
            </a:r>
            <a:r>
              <a:rPr lang="en-US" sz="1800" b="0" dirty="0">
                <a:solidFill>
                  <a:schemeClr val="tx1"/>
                </a:solidFill>
                <a:effectLst/>
                <a:latin typeface="Arial Black" panose="020B0A04020102020204" pitchFamily="34" charset="0"/>
                <a:hlinkClick r:id="rId2"/>
              </a:rPr>
              <a:t>https://easyscienceforkids.com/all-about-vietnam</a:t>
            </a:r>
            <a:r>
              <a:rPr lang="en-US" sz="1800" b="0" dirty="0" smtClean="0">
                <a:solidFill>
                  <a:schemeClr val="tx1"/>
                </a:solidFill>
                <a:effectLst/>
                <a:latin typeface="Arial Black" panose="020B0A04020102020204" pitchFamily="34" charset="0"/>
                <a:hlinkClick r:id="rId2"/>
              </a:rPr>
              <a:t>/</a:t>
            </a:r>
            <a:endParaRPr lang="ru-RU" sz="1800" b="0" dirty="0" smtClean="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en-US" sz="1800" b="0" dirty="0">
                <a:solidFill>
                  <a:schemeClr val="tx1"/>
                </a:solidFill>
                <a:effectLst/>
                <a:latin typeface="Arial Black" panose="020B0A04020102020204" pitchFamily="34" charset="0"/>
              </a:rPr>
              <a:t>Vietnam </a:t>
            </a:r>
            <a:r>
              <a:rPr lang="en-US" sz="1800" b="0" dirty="0" smtClean="0">
                <a:solidFill>
                  <a:schemeClr val="tx1"/>
                </a:solidFill>
                <a:effectLst/>
                <a:latin typeface="Arial Black" panose="020B0A04020102020204" pitchFamily="34" charset="0"/>
              </a:rPr>
              <a:t>video  </a:t>
            </a:r>
            <a:r>
              <a:rPr lang="en-US" sz="1800" b="0" dirty="0">
                <a:solidFill>
                  <a:schemeClr val="tx1"/>
                </a:solidFill>
                <a:effectLst/>
                <a:latin typeface="Arial Black" panose="020B0A04020102020204" pitchFamily="34" charset="0"/>
                <a:hlinkClick r:id="rId3"/>
              </a:rPr>
              <a:t>https://</a:t>
            </a:r>
            <a:r>
              <a:rPr lang="en-US" sz="1800" b="0" dirty="0" smtClean="0">
                <a:solidFill>
                  <a:schemeClr val="tx1"/>
                </a:solidFill>
                <a:effectLst/>
                <a:latin typeface="Arial Black" panose="020B0A04020102020204" pitchFamily="34" charset="0"/>
                <a:hlinkClick r:id="rId3"/>
              </a:rPr>
              <a:t>youtu.be/hgXLa_8Aggc</a:t>
            </a:r>
            <a:r>
              <a:rPr lang="en-US" sz="1800" b="0" dirty="0" smtClean="0">
                <a:solidFill>
                  <a:schemeClr val="tx1"/>
                </a:solidFill>
                <a:effectLst/>
                <a:latin typeface="Arial Black" panose="020B0A04020102020204" pitchFamily="34" charset="0"/>
              </a:rPr>
              <a:t> </a:t>
            </a:r>
            <a:endParaRPr lang="ru-RU" sz="2000" b="0" dirty="0">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536" y="404664"/>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Most countries in the world have been conquered over and over again by different groups. Vietnam was different because it enjoyed freedom for over 1,000 years. </a:t>
            </a:r>
            <a:endParaRPr lang="ru-RU" sz="2800" b="0" dirty="0">
              <a:ln>
                <a:solidFill>
                  <a:schemeClr val="tx1"/>
                </a:solidFill>
              </a:ln>
              <a:solidFill>
                <a:srgbClr val="FFFF00"/>
              </a:solidFill>
              <a:effectLst/>
              <a:latin typeface="Arial Black" panose="020B0A04020102020204" pitchFamily="34" charset="0"/>
            </a:endParaRPr>
          </a:p>
        </p:txBody>
      </p:sp>
      <p:pic>
        <p:nvPicPr>
          <p:cNvPr id="3" name="Picture 2" descr="ÐÐ°ÑÑÐ¸Ð½ÐºÐ¸ Ð¿Ð¾ Ð·Ð°Ð¿ÑÐ¾ÑÑ vietnam facts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41748"/>
            <a:ext cx="5328592" cy="409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536" y="404664"/>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The country was settled over 5,000 years ago by native tribes. In 207 B.C., a Chinese lord invaded their country, naming it Nam Viet. </a:t>
            </a:r>
            <a:endParaRPr lang="ru-RU" sz="2800" b="0" dirty="0">
              <a:ln>
                <a:solidFill>
                  <a:schemeClr val="tx1"/>
                </a:solidFill>
              </a:ln>
              <a:solidFill>
                <a:srgbClr val="FFFF00"/>
              </a:solidFill>
              <a:effectLst/>
              <a:latin typeface="Arial Black" panose="020B0A04020102020204" pitchFamily="34" charset="0"/>
            </a:endParaRPr>
          </a:p>
        </p:txBody>
      </p:sp>
      <p:pic>
        <p:nvPicPr>
          <p:cNvPr id="3074" name="Picture 2" descr="https://www.kudatotam.ru/upload/1/613_4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622" y="2162594"/>
            <a:ext cx="6038106" cy="416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3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5064" y="548680"/>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The Chinese ruled the country until 939 A.D., when a general and his army drove them out. It wasn’t until the 19th century that the country was conquered again – this time by France. </a:t>
            </a:r>
            <a:endParaRPr lang="ru-RU" sz="2800" b="0" dirty="0">
              <a:ln>
                <a:solidFill>
                  <a:schemeClr val="tx1"/>
                </a:solidFill>
              </a:ln>
              <a:solidFill>
                <a:srgbClr val="FFFF00"/>
              </a:solidFill>
              <a:effectLst/>
              <a:latin typeface="Arial Black" panose="020B0A04020102020204" pitchFamily="34" charset="0"/>
            </a:endParaRPr>
          </a:p>
        </p:txBody>
      </p:sp>
      <p:pic>
        <p:nvPicPr>
          <p:cNvPr id="4098" name="Picture 2" descr="http://lifestyle.iloveindia.com/lounge/images/facts-about-vietn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653" y="2535194"/>
            <a:ext cx="5065603" cy="402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8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5064" y="548680"/>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During World War II, Japan invaded Vietnam. After the war, the northern part of Vietnam became communist, while the south did not.</a:t>
            </a:r>
            <a:endParaRPr lang="ru-RU" sz="2800" b="0" dirty="0">
              <a:ln>
                <a:solidFill>
                  <a:schemeClr val="tx1"/>
                </a:solidFill>
              </a:ln>
              <a:solidFill>
                <a:srgbClr val="FFFF00"/>
              </a:solidFill>
              <a:effectLst/>
              <a:latin typeface="Arial Black" panose="020B0A04020102020204" pitchFamily="34" charset="0"/>
            </a:endParaRPr>
          </a:p>
        </p:txBody>
      </p:sp>
      <p:pic>
        <p:nvPicPr>
          <p:cNvPr id="5122" name="Picture 2" descr="All about Vietnam for Kids - Image of Agricultural Farming in Viet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348880"/>
            <a:ext cx="5963957"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9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5064" y="548680"/>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For almost 20 years, the north and the south fought. The United States, as well as Russia, China and other countries, was involved in the war. </a:t>
            </a:r>
            <a:endParaRPr lang="ru-RU" sz="2800" b="0" dirty="0">
              <a:ln>
                <a:solidFill>
                  <a:schemeClr val="tx1"/>
                </a:solidFill>
              </a:ln>
              <a:solidFill>
                <a:srgbClr val="FFFF00"/>
              </a:solidFill>
              <a:effectLst/>
              <a:latin typeface="Arial Black" panose="020B0A040201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92896"/>
            <a:ext cx="6840760" cy="384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72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22403" y="332656"/>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Finally, in 1975, the northern armies overtook the south. The country still has </a:t>
            </a:r>
            <a:endParaRPr lang="ru-RU" sz="2800" b="0" dirty="0" smtClean="0">
              <a:ln>
                <a:solidFill>
                  <a:schemeClr val="tx1"/>
                </a:solidFill>
              </a:ln>
              <a:solidFill>
                <a:srgbClr val="FFFF00"/>
              </a:solidFill>
              <a:effectLst/>
              <a:latin typeface="Arial Black" panose="020B0A04020102020204" pitchFamily="34" charset="0"/>
            </a:endParaRPr>
          </a:p>
          <a:p>
            <a:pPr marL="45720" lvl="0" eaLnBrk="1" fontAlgn="auto" hangingPunct="1">
              <a:spcBef>
                <a:spcPct val="20000"/>
              </a:spcBef>
              <a:spcAft>
                <a:spcPts val="300"/>
              </a:spcAft>
              <a:buClr>
                <a:srgbClr val="FA8D3D">
                  <a:lumMod val="75000"/>
                </a:srgbClr>
              </a:buClr>
              <a:buSzPct val="130000"/>
              <a:defRPr/>
            </a:pPr>
            <a:r>
              <a:rPr lang="en-US" sz="2800" b="0" dirty="0" smtClean="0">
                <a:ln>
                  <a:solidFill>
                    <a:schemeClr val="tx1"/>
                  </a:solidFill>
                </a:ln>
                <a:solidFill>
                  <a:srgbClr val="FFFF00"/>
                </a:solidFill>
                <a:effectLst/>
                <a:latin typeface="Arial Black" panose="020B0A04020102020204" pitchFamily="34" charset="0"/>
              </a:rPr>
              <a:t>a </a:t>
            </a:r>
            <a:r>
              <a:rPr lang="en-US" sz="2800" b="0" dirty="0">
                <a:ln>
                  <a:solidFill>
                    <a:schemeClr val="tx1"/>
                  </a:solidFill>
                </a:ln>
                <a:solidFill>
                  <a:srgbClr val="FFFF00"/>
                </a:solidFill>
                <a:effectLst/>
                <a:latin typeface="Arial Black" panose="020B0A04020102020204" pitchFamily="34" charset="0"/>
              </a:rPr>
              <a:t>communist government.</a:t>
            </a:r>
            <a:endParaRPr lang="ru-RU" sz="2800" b="0" dirty="0">
              <a:ln>
                <a:solidFill>
                  <a:schemeClr val="tx1"/>
                </a:solidFill>
              </a:ln>
              <a:solidFill>
                <a:srgbClr val="FFFF00"/>
              </a:solidFill>
              <a:effectLst/>
              <a:latin typeface="Arial Black" panose="020B0A040201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132856"/>
            <a:ext cx="6835417" cy="427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04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22403" y="692696"/>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Vietnam sits in Southeast Asia, bordered by Cambodia, Laos and China. Its coastline stretches more than 1,000 miles along the South China Sea, but Vietnam is only 25 miles wide at its narrowest point.</a:t>
            </a:r>
            <a:endParaRPr lang="ru-RU" sz="2800" b="0" dirty="0">
              <a:ln>
                <a:solidFill>
                  <a:schemeClr val="tx1"/>
                </a:solidFill>
              </a:ln>
              <a:solidFill>
                <a:srgbClr val="FFFF00"/>
              </a:solidFill>
              <a:effectLst/>
              <a:latin typeface="Arial Black" panose="020B0A040201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64904"/>
            <a:ext cx="6138628"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2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22403" y="692696"/>
            <a:ext cx="8564278" cy="1271527"/>
          </a:xfrm>
          <a:prstGeom prst="rect">
            <a:avLst/>
          </a:prstGeom>
          <a:noFill/>
          <a:ln w="9525">
            <a:noFill/>
            <a:miter lim="800000"/>
            <a:headEnd/>
            <a:tailEnd/>
          </a:ln>
          <a:effectLst/>
        </p:spPr>
        <p:txBody>
          <a:bodyPr vert="horz" wrap="square" lIns="91440" tIns="45720" rIns="91440" bIns="45720" numCol="1" anchor="ctr" anchorCtr="0" compatLnSpc="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b="0" dirty="0">
                <a:ln>
                  <a:solidFill>
                    <a:schemeClr val="tx1"/>
                  </a:solidFill>
                </a:ln>
                <a:solidFill>
                  <a:srgbClr val="FFFF00"/>
                </a:solidFill>
                <a:effectLst/>
                <a:latin typeface="Arial Black" panose="020B0A04020102020204" pitchFamily="34" charset="0"/>
              </a:rPr>
              <a:t>Vietnam is a hot, humid country with swampy lowlands that are ideal for growing rice, bananas and other vegetables. </a:t>
            </a:r>
            <a:endParaRPr lang="ru-RU" sz="2800" b="0" dirty="0">
              <a:ln>
                <a:solidFill>
                  <a:schemeClr val="tx1"/>
                </a:solidFill>
              </a:ln>
              <a:solidFill>
                <a:srgbClr val="FFFF00"/>
              </a:solidFill>
              <a:effectLst/>
              <a:latin typeface="Arial Black" panose="020B0A040201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30457"/>
            <a:ext cx="6264696" cy="417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3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922</TotalTime>
  <Words>399</Words>
  <Application>Microsoft Office PowerPoint</Application>
  <PresentationFormat>Экран (4:3)</PresentationFormat>
  <Paragraphs>36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103</cp:revision>
  <dcterms:created xsi:type="dcterms:W3CDTF">2016-01-10T12:56:23Z</dcterms:created>
  <dcterms:modified xsi:type="dcterms:W3CDTF">2019-03-03T08:56:36Z</dcterms:modified>
</cp:coreProperties>
</file>