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79" r:id="rId8"/>
    <p:sldId id="260" r:id="rId9"/>
    <p:sldId id="281" r:id="rId10"/>
    <p:sldId id="268" r:id="rId11"/>
    <p:sldId id="269" r:id="rId12"/>
    <p:sldId id="282" r:id="rId13"/>
    <p:sldId id="277" r:id="rId14"/>
    <p:sldId id="278" r:id="rId15"/>
    <p:sldId id="264" r:id="rId16"/>
    <p:sldId id="272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9933"/>
    <a:srgbClr val="911A28"/>
    <a:srgbClr val="FFCCFF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159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4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17E-0889-4C7F-A292-B90DECF6063B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B1-D932-43CF-BC3C-039BE64469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17E-0889-4C7F-A292-B90DECF6063B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B1-D932-43CF-BC3C-039BE64469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17E-0889-4C7F-A292-B90DECF6063B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B1-D932-43CF-BC3C-039BE64469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17E-0889-4C7F-A292-B90DECF6063B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B1-D932-43CF-BC3C-039BE64469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17E-0889-4C7F-A292-B90DECF6063B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B1-D932-43CF-BC3C-039BE64469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17E-0889-4C7F-A292-B90DECF6063B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B1-D932-43CF-BC3C-039BE64469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17E-0889-4C7F-A292-B90DECF6063B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B1-D932-43CF-BC3C-039BE64469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17E-0889-4C7F-A292-B90DECF6063B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B1-D932-43CF-BC3C-039BE64469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17E-0889-4C7F-A292-B90DECF6063B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B1-D932-43CF-BC3C-039BE64469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17E-0889-4C7F-A292-B90DECF6063B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B1-D932-43CF-BC3C-039BE64469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17E-0889-4C7F-A292-B90DECF6063B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B1-D932-43CF-BC3C-039BE64469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EAF17E-0889-4C7F-A292-B90DECF6063B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BEDB1-D932-43CF-BC3C-039BE64469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pilochka.net.ru/SPRAVKA/spravka02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investorplace.com/2017/02/valentines-day-poems-for-kids/" TargetMode="External"/><Relationship Id="rId4" Type="http://schemas.openxmlformats.org/officeDocument/2006/relationships/hyperlink" Target="https://www.livemaster.ru/topic/1441027-kardmejking-sozdanie-unikalnyh-otkrytok-svoimi-rukam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83958" y="3942128"/>
            <a:ext cx="3677557" cy="1981199"/>
          </a:xfrm>
        </p:spPr>
        <p:txBody>
          <a:bodyPr/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EA022">
                  <a:lumMod val="75000"/>
                </a:srgbClr>
              </a:buClr>
              <a:buSzPct val="130000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EA022">
                  <a:lumMod val="75000"/>
                </a:srgbClr>
              </a:buClr>
              <a:buSzPct val="130000"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Афанасьева Анна Олеговна, 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EA022">
                  <a:lumMod val="75000"/>
                </a:srgbClr>
              </a:buClr>
              <a:buSzPct val="130000"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«В» класса 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EA022">
                  <a:lumMod val="75000"/>
                </a:srgbClr>
              </a:buClr>
              <a:buSzPct val="130000"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EA022">
                  <a:lumMod val="75000"/>
                </a:srgbClr>
              </a:buClr>
              <a:buSzPct val="130000"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Степанова Ольга Михайловна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EA022">
                  <a:lumMod val="75000"/>
                </a:srgbClr>
              </a:buClr>
              <a:buSzPct val="130000"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endParaRPr lang="ru-RU" sz="1400" b="1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0296" y="2144115"/>
            <a:ext cx="6763407" cy="1590448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Буйство творческой фантазии </a:t>
            </a:r>
            <a:b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открытках </a:t>
            </a:r>
            <a:b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Днем Святого 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Валентина</a:t>
            </a:r>
            <a:b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Тезисы для защиты проектной работы</a:t>
            </a:r>
            <a:b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4257" y="1363409"/>
            <a:ext cx="6357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«Цивильская СОШ №1 им. М. В. Силантьева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Цивильск Чувашской Республики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4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39" y="1255614"/>
            <a:ext cx="6290402" cy="950460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Кардмейкинг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(в переводе 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 англ. </a:t>
            </a:r>
            <a:r>
              <a:rPr lang="ru-RU" sz="1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card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– открытка, </a:t>
            </a:r>
            <a:r>
              <a:rPr lang="ru-RU" sz="1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make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– делать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  -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изготовления  поздравительных открыток своими руками.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39" y="1872734"/>
            <a:ext cx="629040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Техники изготовления открыток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Аппликация - </a:t>
            </a:r>
            <a:r>
              <a:rPr lang="ru-RU" sz="1400" b="1" dirty="0">
                <a:latin typeface="Arial Black" panose="020B0A04020102020204" pitchFamily="34" charset="0"/>
                <a:ea typeface="Calibri"/>
              </a:rPr>
              <a:t>(вырезание и наклеивание (фигурок, узоров или целых картин из кусочков бумаги, ткани, кожи, растительных и прочих материалов на материал-основу (фон</a:t>
            </a:r>
            <a:r>
              <a:rPr lang="ru-RU" sz="1400" b="1" dirty="0" smtClean="0">
                <a:latin typeface="Arial Black" panose="020B0A04020102020204" pitchFamily="34" charset="0"/>
                <a:ea typeface="Calibri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Поп </a:t>
            </a:r>
            <a:r>
              <a:rPr lang="ru-RU" sz="1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ап (</a:t>
            </a:r>
            <a:r>
              <a:rPr lang="ru-RU" sz="14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Pop</a:t>
            </a:r>
            <a:r>
              <a:rPr lang="ru-RU" sz="1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up</a:t>
            </a:r>
            <a:r>
              <a:rPr lang="ru-RU" sz="1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) – техника изготовления объемных </a:t>
            </a:r>
            <a:r>
              <a:rPr lang="ru-RU" sz="1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открыток.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err="1" smtClean="0">
                <a:latin typeface="Arial Black" panose="020B0A04020102020204" pitchFamily="34" charset="0"/>
                <a:ea typeface="Calibri"/>
              </a:rPr>
              <a:t>Квиллинг</a:t>
            </a:r>
            <a:r>
              <a:rPr lang="ru-RU" sz="1400" b="1" dirty="0" smtClean="0">
                <a:latin typeface="Arial Black" panose="020B0A04020102020204" pitchFamily="34" charset="0"/>
                <a:ea typeface="Calibri"/>
              </a:rPr>
              <a:t> </a:t>
            </a:r>
            <a:r>
              <a:rPr lang="ru-RU" sz="1400" b="1" dirty="0">
                <a:latin typeface="Arial Black" panose="020B0A04020102020204" pitchFamily="34" charset="0"/>
                <a:ea typeface="Calibri"/>
              </a:rPr>
              <a:t>– это изготовление декоративных элементов путем скручивание бумажных полосок в </a:t>
            </a:r>
            <a:r>
              <a:rPr lang="ru-RU" sz="1400" b="1" dirty="0" smtClean="0">
                <a:latin typeface="Arial Black" panose="020B0A04020102020204" pitchFamily="34" charset="0"/>
                <a:ea typeface="Calibri"/>
              </a:rPr>
              <a:t>спираль.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Оригами –искусство </a:t>
            </a:r>
            <a:r>
              <a:rPr lang="ru-RU" sz="1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складывания фигурок из бумаги</a:t>
            </a:r>
            <a:r>
              <a:rPr lang="ru-RU" sz="1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Декупаж</a:t>
            </a:r>
            <a:r>
              <a:rPr lang="ru-RU" sz="1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– использование различных вырезанных бумажных мотивов: готовых открыток, газет, </a:t>
            </a:r>
            <a:r>
              <a:rPr lang="ru-RU" sz="1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журналов, бумажных салфеток.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Орнаре</a:t>
            </a:r>
            <a:r>
              <a:rPr lang="ru-RU" sz="1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(</a:t>
            </a:r>
            <a:r>
              <a:rPr lang="ru-RU" sz="14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Ornare</a:t>
            </a:r>
            <a:r>
              <a:rPr lang="ru-RU" sz="1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) - нанесение дырочек, выкалывание узора иголкой по шаблону, другое название это техники - </a:t>
            </a:r>
            <a:r>
              <a:rPr lang="ru-RU" sz="14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Прикинг</a:t>
            </a:r>
            <a:r>
              <a:rPr lang="ru-RU" sz="1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(</a:t>
            </a:r>
            <a:r>
              <a:rPr lang="ru-RU" sz="14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Pricking</a:t>
            </a:r>
            <a:r>
              <a:rPr lang="ru-RU" sz="1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) и т.д. </a:t>
            </a:r>
          </a:p>
          <a:p>
            <a:pPr marL="342900" indent="-342900">
              <a:buFont typeface="+mj-lt"/>
              <a:buAutoNum type="arabicPeriod"/>
            </a:pPr>
            <a:endParaRPr lang="ru-RU" sz="1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2175" y="614745"/>
            <a:ext cx="48093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Кардмейкинг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30" y="49228"/>
            <a:ext cx="8885464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ткрытки – </a:t>
            </a:r>
            <a:r>
              <a:rPr lang="ru-RU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валентинки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 разной технике </a:t>
            </a:r>
            <a:r>
              <a:rPr lang="ru-RU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кардмейкинга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70" y="3407155"/>
            <a:ext cx="2127705" cy="194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93" y="1541249"/>
            <a:ext cx="1639466" cy="119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440">
            <a:off x="1652016" y="3151400"/>
            <a:ext cx="3214353" cy="204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8">
            <a:off x="3733803" y="1554325"/>
            <a:ext cx="1629597" cy="103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786">
            <a:off x="5752011" y="1624859"/>
            <a:ext cx="1798515" cy="179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33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3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00" y="1308538"/>
            <a:ext cx="7219950" cy="95046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  <a:cs typeface="Times New Roman" panose="02020603050405020304" pitchFamily="18" charset="0"/>
              </a:rPr>
              <a:t>Не менее важно – что 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  <a:cs typeface="Times New Roman" panose="02020603050405020304" pitchFamily="18" charset="0"/>
              </a:rPr>
              <a:t>написано внутри открытки !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129" y="2555063"/>
            <a:ext cx="6243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праздник появился на Британском острове, то открытки писались на английском языке. </a:t>
            </a:r>
          </a:p>
          <a:p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открыток имели весьма интересные рифмы и рифмовки, но содержание всегда сохранялось:</a:t>
            </a:r>
          </a:p>
          <a:p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кто-то кому-то признаётся в любви!</a:t>
            </a:r>
          </a:p>
          <a:p>
            <a:pPr marL="342900" indent="-342900">
              <a:buFont typeface="+mj-lt"/>
              <a:buAutoNum type="arabicPeriod"/>
            </a:pPr>
            <a:endParaRPr lang="ru-RU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7366" y="1340007"/>
            <a:ext cx="6304506" cy="95046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  <a:cs typeface="Times New Roman" panose="02020603050405020304" pitchFamily="18" charset="0"/>
              </a:rPr>
              <a:t>З</a:t>
            </a:r>
            <a:r>
              <a:rPr lang="ru-RU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  <a:cs typeface="Times New Roman" panose="02020603050405020304" pitchFamily="18" charset="0"/>
              </a:rPr>
              <a:t>абавные строк. Но это были милые стихи, которыми заполнялись открытки когда-то…</a:t>
            </a:r>
            <a:br>
              <a:rPr lang="ru-RU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  <a:cs typeface="Times New Roman" panose="02020603050405020304" pitchFamily="18" charset="0"/>
              </a:rPr>
            </a:b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789199">
            <a:off x="374239" y="2606288"/>
            <a:ext cx="283028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n w="1905"/>
                <a:solidFill>
                  <a:srgbClr val="33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love is like cabbage</a:t>
            </a:r>
          </a:p>
          <a:p>
            <a:r>
              <a:rPr lang="en-US" b="1" dirty="0">
                <a:ln w="1905"/>
                <a:solidFill>
                  <a:srgbClr val="33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Divided into two,</a:t>
            </a:r>
          </a:p>
          <a:p>
            <a:r>
              <a:rPr lang="en-US" b="1" dirty="0">
                <a:ln w="1905"/>
                <a:solidFill>
                  <a:srgbClr val="33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leaves I give to others,</a:t>
            </a:r>
          </a:p>
          <a:p>
            <a:r>
              <a:rPr lang="en-US" b="1" dirty="0">
                <a:ln w="1905"/>
                <a:solidFill>
                  <a:srgbClr val="33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heart I give to you</a:t>
            </a:r>
            <a:r>
              <a:rPr lang="en-US" b="1" dirty="0" smtClean="0">
                <a:ln w="1905"/>
                <a:solidFill>
                  <a:srgbClr val="33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n w="1905"/>
              <a:solidFill>
                <a:srgbClr val="3399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35726">
            <a:off x="2892197" y="2289797"/>
            <a:ext cx="2830685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 Black" pitchFamily="34" charset="0"/>
              </a:rPr>
              <a:t>Roses are Red</a:t>
            </a:r>
          </a:p>
          <a:p>
            <a:r>
              <a:rPr lang="en-US" sz="1600" dirty="0">
                <a:solidFill>
                  <a:srgbClr val="002060"/>
                </a:solidFill>
                <a:latin typeface="Arial Black" pitchFamily="34" charset="0"/>
              </a:rPr>
              <a:t>Violets are Blue</a:t>
            </a:r>
          </a:p>
          <a:p>
            <a:r>
              <a:rPr lang="en-US" sz="1600" dirty="0">
                <a:solidFill>
                  <a:srgbClr val="002060"/>
                </a:solidFill>
                <a:latin typeface="Arial Black" pitchFamily="34" charset="0"/>
              </a:rPr>
              <a:t>Carnations are Sweet</a:t>
            </a:r>
          </a:p>
          <a:p>
            <a:r>
              <a:rPr lang="en-US" sz="1600" dirty="0">
                <a:solidFill>
                  <a:srgbClr val="002060"/>
                </a:solidFill>
                <a:latin typeface="Arial Black" pitchFamily="34" charset="0"/>
              </a:rPr>
              <a:t>And so are you.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0164" y="4120681"/>
            <a:ext cx="212179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Plenty of love,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Tons of kisses,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Hope some day,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To be your Mrs.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214401">
            <a:off x="2620737" y="3837800"/>
            <a:ext cx="2019300" cy="1200329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 love coffee, 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 love tea,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 love you, 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Do you love me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301347">
            <a:off x="1662599" y="5380500"/>
            <a:ext cx="277451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11A28"/>
                </a:solidFill>
              </a:rPr>
              <a:t>Valentines, valentines,</a:t>
            </a:r>
            <a:br>
              <a:rPr lang="en-US" b="1" dirty="0">
                <a:solidFill>
                  <a:srgbClr val="911A28"/>
                </a:solidFill>
              </a:rPr>
            </a:br>
            <a:r>
              <a:rPr lang="en-US" b="1" dirty="0">
                <a:solidFill>
                  <a:srgbClr val="911A28"/>
                </a:solidFill>
              </a:rPr>
              <a:t>Pink, red and blue,</a:t>
            </a:r>
            <a:br>
              <a:rPr lang="en-US" b="1" dirty="0">
                <a:solidFill>
                  <a:srgbClr val="911A28"/>
                </a:solidFill>
              </a:rPr>
            </a:br>
            <a:r>
              <a:rPr lang="en-US" b="1" dirty="0">
                <a:solidFill>
                  <a:srgbClr val="911A28"/>
                </a:solidFill>
              </a:rPr>
              <a:t>I've made a pretty one</a:t>
            </a:r>
            <a:br>
              <a:rPr lang="en-US" b="1" dirty="0">
                <a:solidFill>
                  <a:srgbClr val="911A28"/>
                </a:solidFill>
              </a:rPr>
            </a:br>
            <a:r>
              <a:rPr lang="en-US" b="1" dirty="0">
                <a:solidFill>
                  <a:srgbClr val="911A28"/>
                </a:solidFill>
              </a:rPr>
              <a:t>Just for you!</a:t>
            </a:r>
            <a:endParaRPr lang="ru-RU" b="1" dirty="0">
              <a:solidFill>
                <a:srgbClr val="911A2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978275">
            <a:off x="5094079" y="2413744"/>
            <a:ext cx="378099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11A28"/>
                </a:solidFill>
              </a:rPr>
              <a:t>I love you every night and day,</a:t>
            </a:r>
            <a:br>
              <a:rPr lang="en-US" b="1" dirty="0">
                <a:solidFill>
                  <a:srgbClr val="911A28"/>
                </a:solidFill>
              </a:rPr>
            </a:br>
            <a:r>
              <a:rPr lang="en-US" b="1" dirty="0">
                <a:solidFill>
                  <a:srgbClr val="911A28"/>
                </a:solidFill>
              </a:rPr>
              <a:t>I love you when I work and play,</a:t>
            </a:r>
            <a:br>
              <a:rPr lang="en-US" b="1" dirty="0">
                <a:solidFill>
                  <a:srgbClr val="911A28"/>
                </a:solidFill>
              </a:rPr>
            </a:br>
            <a:r>
              <a:rPr lang="en-US" b="1" dirty="0">
                <a:solidFill>
                  <a:srgbClr val="911A28"/>
                </a:solidFill>
              </a:rPr>
              <a:t>I love you in so many ways,</a:t>
            </a:r>
            <a:br>
              <a:rPr lang="en-US" b="1" dirty="0">
                <a:solidFill>
                  <a:srgbClr val="911A28"/>
                </a:solidFill>
              </a:rPr>
            </a:br>
            <a:r>
              <a:rPr lang="en-US" b="1" dirty="0">
                <a:solidFill>
                  <a:srgbClr val="911A28"/>
                </a:solidFill>
              </a:rPr>
              <a:t>I love you!</a:t>
            </a:r>
            <a:endParaRPr lang="ru-RU" b="1" dirty="0">
              <a:solidFill>
                <a:srgbClr val="911A2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9458" y="4862704"/>
            <a:ext cx="3099065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b="1" i="1" dirty="0"/>
              <a:t>I love you more than applesauce,</a:t>
            </a:r>
            <a:endParaRPr lang="en-US" b="1" dirty="0"/>
          </a:p>
          <a:p>
            <a:r>
              <a:rPr lang="en-US" b="1" i="1" dirty="0"/>
              <a:t>Than peaches and a plum,</a:t>
            </a:r>
            <a:endParaRPr lang="en-US" b="1" dirty="0"/>
          </a:p>
          <a:p>
            <a:r>
              <a:rPr lang="en-US" b="1" i="1" dirty="0"/>
              <a:t>Than chocolate hearts,</a:t>
            </a:r>
            <a:endParaRPr lang="en-US" b="1" dirty="0"/>
          </a:p>
          <a:p>
            <a:r>
              <a:rPr lang="en-US" b="1" i="1" dirty="0"/>
              <a:t>And cherry tarts,</a:t>
            </a:r>
            <a:endParaRPr lang="en-US" b="1" dirty="0"/>
          </a:p>
          <a:p>
            <a:r>
              <a:rPr lang="en-US" b="1" i="1" dirty="0"/>
              <a:t>And berry bubble-gum.</a:t>
            </a:r>
            <a:endParaRPr lang="en-US" b="1" dirty="0"/>
          </a:p>
        </p:txBody>
      </p:sp>
      <p:sp>
        <p:nvSpPr>
          <p:cNvPr id="10" name="Прямоугольник 9"/>
          <p:cNvSpPr/>
          <p:nvPr/>
        </p:nvSpPr>
        <p:spPr>
          <a:xfrm rot="272734">
            <a:off x="4485687" y="3538902"/>
            <a:ext cx="316359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9933"/>
                </a:solidFill>
              </a:rPr>
              <a:t>I love you for a lifetime</a:t>
            </a:r>
            <a:br>
              <a:rPr lang="en-US" b="1" dirty="0">
                <a:solidFill>
                  <a:srgbClr val="339933"/>
                </a:solidFill>
              </a:rPr>
            </a:br>
            <a:r>
              <a:rPr lang="en-US" b="1" dirty="0">
                <a:solidFill>
                  <a:srgbClr val="339933"/>
                </a:solidFill>
              </a:rPr>
              <a:t>Not only for a day</a:t>
            </a:r>
            <a:br>
              <a:rPr lang="en-US" b="1" dirty="0">
                <a:solidFill>
                  <a:srgbClr val="339933"/>
                </a:solidFill>
              </a:rPr>
            </a:br>
            <a:r>
              <a:rPr lang="en-US" b="1" dirty="0">
                <a:solidFill>
                  <a:srgbClr val="339933"/>
                </a:solidFill>
              </a:rPr>
              <a:t>I love you for who you are</a:t>
            </a:r>
            <a:br>
              <a:rPr lang="en-US" b="1" dirty="0">
                <a:solidFill>
                  <a:srgbClr val="339933"/>
                </a:solidFill>
              </a:rPr>
            </a:br>
            <a:r>
              <a:rPr lang="en-US" b="1" dirty="0">
                <a:solidFill>
                  <a:srgbClr val="339933"/>
                </a:solidFill>
              </a:rPr>
              <a:t>Not what you do or </a:t>
            </a:r>
            <a:r>
              <a:rPr lang="en-US" b="1" dirty="0" smtClean="0">
                <a:solidFill>
                  <a:srgbClr val="339933"/>
                </a:solidFill>
              </a:rPr>
              <a:t>say</a:t>
            </a:r>
            <a:endParaRPr lang="ru-RU" b="1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779" y="1347480"/>
            <a:ext cx="8592207" cy="430902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Мои открытки с Днем Святого Валентина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7266" y="1759495"/>
            <a:ext cx="30236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Основа любой открытки — это сложенный пополам </a:t>
            </a:r>
            <a:r>
              <a:rPr lang="ru-RU" sz="1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листок.</a:t>
            </a:r>
          </a:p>
          <a:p>
            <a:pPr algn="r"/>
            <a:r>
              <a:rPr lang="ru-RU" sz="16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Взяв разноцветные листы картона нужно вырезать заготовку-основу  для открытки. Вырезав детали,  наклеиваем их на картон, украшаем разным декором  и самодельный шедевр готов. Распечатываем поздравление на принтере</a:t>
            </a:r>
            <a:r>
              <a:rPr lang="ru-RU" sz="1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16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</a:p>
          <a:p>
            <a:pPr algn="r"/>
            <a:endParaRPr lang="ru-RU" sz="16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5" r="24415"/>
          <a:stretch/>
        </p:blipFill>
        <p:spPr bwMode="auto">
          <a:xfrm>
            <a:off x="1502604" y="1778382"/>
            <a:ext cx="306939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2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468" y="1485741"/>
            <a:ext cx="5685064" cy="756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Выводы: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1471" y="1851489"/>
            <a:ext cx="62810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b="1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ходе моей работы я узнала: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открытки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Днем святого Валентина пользуются популярностью (по результатам опроса);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много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интересного об истории происхождения открыток –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познакомилась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технологиями изготовления открыток и научилась делать открытки  с Днем святого Валентина своими руками.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Надеюсь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открытки, изготовленные моими руками, понравятся моим друзьям.  В них вложены частичка моей души, тепло моих рук, искренние слова поздравления с Днем святого Валентина, исходящие от доброго сердца. </a:t>
            </a:r>
          </a:p>
        </p:txBody>
      </p:sp>
    </p:spTree>
    <p:extLst>
      <p:ext uri="{BB962C8B-B14F-4D97-AF65-F5344CB8AC3E}">
        <p14:creationId xmlns:p14="http://schemas.microsoft.com/office/powerpoint/2010/main" val="165352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468" y="3040460"/>
            <a:ext cx="5685064" cy="756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Источник: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3002" y="3040460"/>
            <a:ext cx="6217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февраля – День Святого Валентина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www.kopilochka.net.ru/SPRAVKA/spravka02.php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Кардмейкинг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www.livemaster.ru/topic/1441027-kardmejking-sozdanie-unikalnyh-otkrytok-svoimi-rukami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Valentine’s Day Poems for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https://investorplace.com/2017/02/valentines-day-poems-for-kids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2472" y="1639641"/>
            <a:ext cx="6088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096" y="1087821"/>
            <a:ext cx="6947807" cy="6223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63716" y="1671144"/>
            <a:ext cx="6416567" cy="397054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600" i="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День </a:t>
            </a:r>
            <a:r>
              <a:rPr lang="ru-RU" sz="1600" i="0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</a:t>
            </a:r>
            <a:r>
              <a:rPr lang="ru-RU" sz="1600" i="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вято́го</a:t>
            </a:r>
            <a:r>
              <a:rPr lang="ru-RU" sz="1600" i="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Валенти́на</a:t>
            </a:r>
            <a:r>
              <a:rPr lang="ru-RU" sz="1600" i="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или День всех </a:t>
            </a:r>
            <a:r>
              <a:rPr lang="ru-RU" sz="1600" i="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влюблённых отмечается</a:t>
            </a:r>
            <a:r>
              <a:rPr lang="ru-RU" sz="1600" i="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 14 февраля во многих странах мира. Наиболее популярен этот праздник среди молодёжи. </a:t>
            </a:r>
            <a:r>
              <a:rPr lang="ru-RU" sz="1600" i="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Главным </a:t>
            </a:r>
            <a:r>
              <a:rPr lang="ru-RU" sz="1600" i="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символом этого праздника является открытка (чаще в форме сердечка) – </a:t>
            </a:r>
            <a:r>
              <a:rPr lang="ru-RU" sz="1600" i="0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валентинка</a:t>
            </a:r>
            <a:r>
              <a:rPr lang="ru-RU" sz="1600" i="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Ритуал обмена «</a:t>
            </a:r>
            <a:r>
              <a:rPr lang="ru-RU" sz="1600" i="0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валентинками</a:t>
            </a:r>
            <a:r>
              <a:rPr lang="ru-RU" sz="1600" i="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» между друзьями - неотъемлемая часть этого праздника. </a:t>
            </a:r>
            <a:r>
              <a:rPr lang="ru-RU" sz="1600" i="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Несмотря на то, что торговые учреждения предлагают горы чудесных открыток-</a:t>
            </a:r>
            <a:r>
              <a:rPr lang="ru-RU" sz="1600" i="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валентинок</a:t>
            </a:r>
            <a:r>
              <a:rPr lang="ru-RU" sz="1600" i="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выполненные вручную открытки в этот день  пользуются большим интересом. Открытки для друзей, для мам, для родственников, будь они выполнены своими руками, будут цениться больше, чем купленные. Потому, что в них вложена душа и любовь дарящего. И такая открытка – настоящий сюрприз для получающего. </a:t>
            </a:r>
          </a:p>
          <a:p>
            <a:pPr marL="0" indent="0" algn="ctr">
              <a:buNone/>
            </a:pPr>
            <a:r>
              <a:rPr lang="ru-RU" sz="1600" i="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Это – настоящий сюрприз.  Поэтому  идея изготовить самому открытку  </a:t>
            </a:r>
            <a:r>
              <a:rPr lang="ru-RU" sz="1600" i="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своим  любимым </a:t>
            </a:r>
            <a:r>
              <a:rPr lang="ru-RU" sz="1600" i="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и близким людям </a:t>
            </a:r>
            <a:r>
              <a:rPr lang="ru-RU" sz="1600" i="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всегда модно и актуально. </a:t>
            </a:r>
            <a:endParaRPr lang="ru-RU" sz="1600" i="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0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0464" y="1371600"/>
            <a:ext cx="6947807" cy="6223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Цели и задачи:</a:t>
            </a:r>
            <a:endParaRPr lang="ru-RU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131" y="2114080"/>
            <a:ext cx="6337738" cy="4554992"/>
          </a:xfrm>
        </p:spPr>
        <p:txBody>
          <a:bodyPr>
            <a:normAutofit/>
          </a:bodyPr>
          <a:lstStyle/>
          <a:p>
            <a:r>
              <a:rPr lang="ru-RU" sz="1600" b="1" i="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Цель</a:t>
            </a:r>
            <a:r>
              <a:rPr lang="ru-RU" sz="1600" b="1" i="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600" b="1" i="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изучить </a:t>
            </a:r>
            <a:r>
              <a:rPr lang="ru-RU" sz="1600" b="1" i="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историю появления открыток с Днем </a:t>
            </a:r>
            <a:r>
              <a:rPr lang="ru-RU" sz="1600" b="1" i="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Святого </a:t>
            </a:r>
            <a:r>
              <a:rPr lang="ru-RU" sz="1600" b="1" i="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Валентина и  </a:t>
            </a:r>
            <a:r>
              <a:rPr lang="ru-RU" sz="1600" b="1" i="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смастерить </a:t>
            </a:r>
            <a:r>
              <a:rPr lang="ru-RU" sz="1600" b="1" i="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открытки для друзей.</a:t>
            </a:r>
          </a:p>
          <a:p>
            <a:r>
              <a:rPr lang="ru-RU" sz="1600" b="1" i="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Задачи :</a:t>
            </a:r>
          </a:p>
          <a:p>
            <a:pPr lvl="0"/>
            <a:r>
              <a:rPr lang="ru-RU" sz="1600" b="1" i="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1. Провести опрос среди сверстников для изучения интереса сверстников и взрослых к данной теме.</a:t>
            </a:r>
          </a:p>
          <a:p>
            <a:pPr lvl="0"/>
            <a:r>
              <a:rPr lang="ru-RU" sz="1600" b="1" i="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2. Найти </a:t>
            </a:r>
            <a:r>
              <a:rPr lang="ru-RU" sz="1600" b="1" i="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 изучить информацию об истории появления открыток с Днем святого Валентина.</a:t>
            </a:r>
          </a:p>
          <a:p>
            <a:pPr lvl="0"/>
            <a:r>
              <a:rPr lang="ru-RU" sz="1600" b="1" i="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3.  Изготовить </a:t>
            </a:r>
            <a:r>
              <a:rPr lang="ru-RU" sz="1600" b="1" i="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открытки своими руками в качестве подарка друзьям.</a:t>
            </a:r>
          </a:p>
          <a:p>
            <a:pPr marL="0" indent="0">
              <a:buNone/>
            </a:pPr>
            <a:r>
              <a:rPr lang="ru-RU" sz="24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8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7238" y="1324304"/>
            <a:ext cx="7886700" cy="101758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   Гипотеза</a:t>
            </a:r>
            <a:endParaRPr lang="ru-RU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418896" y="2841373"/>
            <a:ext cx="6306207" cy="165780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i="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Если </a:t>
            </a:r>
            <a:r>
              <a:rPr lang="ru-RU" sz="1800" i="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познакомиться с историей создания открыток и технологией их изготовления, </a:t>
            </a:r>
            <a:r>
              <a:rPr lang="ru-RU" sz="1800" i="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и учесть при этом мнения ровесников по данной теме согласно социологическому опросу, то </a:t>
            </a:r>
            <a:r>
              <a:rPr lang="ru-RU" sz="1800" i="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можно изготовить  оригинальную открытку </a:t>
            </a:r>
            <a:r>
              <a:rPr lang="ru-RU" sz="1800" i="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к празднику Дня Святого Валентина. </a:t>
            </a:r>
            <a:endParaRPr lang="ru-RU" sz="1600" i="0" dirty="0">
              <a:solidFill>
                <a:schemeClr val="tx1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19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722" y="1327612"/>
            <a:ext cx="3930118" cy="80894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Что такое «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валентинка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»?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7722" y="2220761"/>
            <a:ext cx="57228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поздравительная открытка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красных сердечек  с наилучшими пожеланиями, признаниями в любви, предложениями руки и сердца или просто шутками.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адресована, прежде всего, своему возлюбленному (возлюбленной), а также близким родным, друзьям, коллегам по работе.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1667" y1="3743" x2="51667" y2="3743"/>
                        <a14:backgroundMark x1="5833" y1="2674" x2="5833" y2="2674"/>
                        <a14:backgroundMark x1="95833" y1="4278" x2="95833" y2="4278"/>
                        <a14:backgroundMark x1="90417" y1="78610" x2="90417" y2="78610"/>
                        <a14:backgroundMark x1="13750" y1="82888" x2="13750" y2="82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963" y="4252086"/>
            <a:ext cx="2069758" cy="161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9216" y1="4063" x2="49216" y2="4063"/>
                        <a14:backgroundMark x1="3448" y1="3438" x2="3448" y2="3438"/>
                        <a14:backgroundMark x1="95611" y1="6250" x2="95611" y2="6250"/>
                        <a14:backgroundMark x1="89969" y1="80625" x2="89342" y2="83438"/>
                        <a14:backgroundMark x1="11912" y1="75938" x2="11912" y2="75938"/>
                        <a14:backgroundMark x1="93417" y1="64688" x2="93417" y2="6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41" y="1383067"/>
            <a:ext cx="1355585" cy="127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921" y="4217980"/>
            <a:ext cx="2115083" cy="185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90" y="4235888"/>
            <a:ext cx="1925045" cy="162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9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756" y="1317077"/>
            <a:ext cx="6422795" cy="7327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Откуда пришел обычай празднования Дня святого Валентина и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кто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такой святой Валентин?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9319" y="2267913"/>
            <a:ext cx="6363103" cy="232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b="1" dirty="0" smtClean="0">
                <a:latin typeface="Times New Roman"/>
                <a:ea typeface="Calibri"/>
              </a:rPr>
              <a:t>Происхождение праздника связано с именем римского христианского священника Валентина, который тайно венчал влюбленных вопреки указу римского императора Клавдия </a:t>
            </a:r>
            <a:r>
              <a:rPr lang="en-US" b="1" dirty="0" smtClean="0">
                <a:latin typeface="Times New Roman"/>
                <a:ea typeface="Calibri"/>
              </a:rPr>
              <a:t>II</a:t>
            </a:r>
            <a:r>
              <a:rPr lang="ru-RU" b="1" dirty="0" smtClean="0">
                <a:latin typeface="Times New Roman"/>
                <a:ea typeface="Calibri"/>
              </a:rPr>
              <a:t> о запрете женитьбы молодых воинов.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 </a:t>
            </a:r>
            <a:r>
              <a:rPr lang="ru-RU" b="1" dirty="0" smtClean="0">
                <a:latin typeface="Times New Roman"/>
                <a:ea typeface="Calibri"/>
              </a:rPr>
              <a:t>В </a:t>
            </a:r>
            <a:r>
              <a:rPr lang="ru-RU" b="1" dirty="0">
                <a:latin typeface="Times New Roman"/>
                <a:ea typeface="Calibri"/>
              </a:rPr>
              <a:t>496 </a:t>
            </a:r>
            <a:r>
              <a:rPr lang="ru-RU" b="1" dirty="0" smtClean="0">
                <a:latin typeface="Times New Roman"/>
                <a:ea typeface="Calibri"/>
              </a:rPr>
              <a:t>году в  </a:t>
            </a:r>
            <a:r>
              <a:rPr lang="ru-RU" b="1" dirty="0">
                <a:latin typeface="Times New Roman"/>
                <a:ea typeface="Calibri"/>
              </a:rPr>
              <a:t>папа римский </a:t>
            </a:r>
            <a:r>
              <a:rPr lang="ru-RU" b="1" dirty="0" err="1" smtClean="0">
                <a:latin typeface="Times New Roman"/>
                <a:ea typeface="Calibri"/>
              </a:rPr>
              <a:t>Геласиус</a:t>
            </a:r>
            <a:r>
              <a:rPr lang="ru-RU" b="1" dirty="0" smtClean="0">
                <a:latin typeface="Times New Roman"/>
                <a:ea typeface="Calibri"/>
              </a:rPr>
              <a:t> </a:t>
            </a:r>
            <a:r>
              <a:rPr lang="ru-RU" b="1" dirty="0">
                <a:latin typeface="Times New Roman"/>
                <a:ea typeface="Calibri"/>
              </a:rPr>
              <a:t>объявил </a:t>
            </a:r>
            <a:r>
              <a:rPr lang="ru-RU" b="1" dirty="0" smtClean="0">
                <a:latin typeface="Times New Roman"/>
                <a:ea typeface="Calibri"/>
              </a:rPr>
              <a:t>14 февраля Днем </a:t>
            </a:r>
            <a:r>
              <a:rPr lang="ru-RU" b="1" dirty="0">
                <a:latin typeface="Times New Roman"/>
                <a:ea typeface="Calibri"/>
              </a:rPr>
              <a:t>святого </a:t>
            </a:r>
            <a:r>
              <a:rPr lang="ru-RU" b="1" dirty="0" smtClean="0">
                <a:latin typeface="Times New Roman"/>
                <a:ea typeface="Calibri"/>
              </a:rPr>
              <a:t>Валентина ( день казни Валентина 269 г.)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 </a:t>
            </a:r>
            <a:endParaRPr lang="ru-RU" sz="1600" b="1" dirty="0">
              <a:ea typeface="Calibri"/>
              <a:cs typeface="Times New Roman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8233" y1="63747" x2="78233" y2="63747"/>
                        <a14:foregroundMark x1="83698" y1="44493" x2="83698" y2="44493"/>
                        <a14:foregroundMark x1="57468" y1="67303" x2="57468" y2="67303"/>
                        <a14:foregroundMark x1="38434" y1="88118" x2="38434" y2="88118"/>
                        <a14:backgroundMark x1="93443" y1="8673" x2="93443" y2="8673"/>
                        <a14:backgroundMark x1="49909" y1="2515" x2="49909" y2="2515"/>
                        <a14:backgroundMark x1="9563" y1="5117" x2="9563" y2="5117"/>
                        <a14:backgroundMark x1="4645" y1="67303" x2="4645" y2="67303"/>
                        <a14:backgroundMark x1="20492" y1="81873" x2="20492" y2="81873"/>
                        <a14:backgroundMark x1="25865" y1="90199" x2="32969" y2="90720"/>
                        <a14:backgroundMark x1="83151" y1="93322" x2="83151" y2="93322"/>
                        <a14:backgroundMark x1="95628" y1="76670" x2="95628" y2="76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20" y="4252780"/>
            <a:ext cx="1152012" cy="120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760" y="4252780"/>
            <a:ext cx="1811948" cy="116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ÐÐ°ÑÑÐ¸Ð½ÐºÐ¸ Ð¿Ð¾ Ð·Ð°Ð¿ÑÐ¾ÑÑ Ð²Ð¸Ð½ÑÐ°Ð¶Ð½ÑÐµ Ð¾ÑÐºÑÑÑÐºÐ¸ Ñ Ð´Ð½ÐµÐ¼ ÑÐ²ÑÑÐ¾Ð³Ð¾ Ð²Ð°Ð»ÐµÐ½ÑÐ¸Ð½Ð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55" y="4288638"/>
            <a:ext cx="1759874" cy="113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317" y="1361089"/>
            <a:ext cx="5736490" cy="7327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Англии …</a:t>
            </a:r>
            <a:endParaRPr lang="ru-RU" sz="2000" b="1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0428" y="1858324"/>
            <a:ext cx="622737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В Англии праздник появился от римлян, завоевавших остров. Наиболее популярно празднование Дня святого Валентина было в Англии, начиная примерно с XVII столетия. Наибольшего распространения открытки - «</a:t>
            </a:r>
            <a:r>
              <a:rPr lang="ru-RU" b="1" dirty="0" err="1">
                <a:latin typeface="Times New Roman"/>
                <a:ea typeface="Calibri"/>
              </a:rPr>
              <a:t>валентинки</a:t>
            </a:r>
            <a:r>
              <a:rPr lang="ru-RU" b="1" dirty="0">
                <a:latin typeface="Times New Roman"/>
                <a:ea typeface="Calibri"/>
              </a:rPr>
              <a:t>» достигли уже в XVIII веке. Они были ручной работы. В начале XIX века началось серийное производство </a:t>
            </a:r>
            <a:r>
              <a:rPr lang="ru-RU" b="1" dirty="0" err="1">
                <a:latin typeface="Times New Roman"/>
                <a:ea typeface="Calibri"/>
              </a:rPr>
              <a:t>фабричных"валентинок</a:t>
            </a:r>
            <a:r>
              <a:rPr lang="ru-RU" b="1" dirty="0">
                <a:latin typeface="Times New Roman"/>
                <a:ea typeface="Calibri"/>
              </a:rPr>
              <a:t>".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 В России праздник отмечается с начала 90-х годов XX века.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 </a:t>
            </a:r>
            <a:endParaRPr lang="ru-RU" sz="1600" b="1" dirty="0">
              <a:ea typeface="Calibri"/>
              <a:cs typeface="Times New Roman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33" y="4494625"/>
            <a:ext cx="1304168" cy="20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46" y="4494626"/>
            <a:ext cx="1362181" cy="20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7" y="4494624"/>
            <a:ext cx="1337621" cy="20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1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855" y="351495"/>
            <a:ext cx="8100420" cy="542774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История появления открыток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Днем святого Валентина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3906" l="0" r="100000">
                        <a14:foregroundMark x1="79217" y1="15320" x2="79217" y2="15320"/>
                        <a14:foregroundMark x1="77711" y1="22054" x2="77711" y2="22054"/>
                        <a14:foregroundMark x1="29518" y1="32828" x2="29518" y2="32828"/>
                        <a14:foregroundMark x1="26205" y1="22391" x2="26205" y2="22391"/>
                        <a14:foregroundMark x1="20783" y1="28788" x2="18072" y2="28620"/>
                        <a14:foregroundMark x1="17470" y1="24411" x2="17470" y2="24411"/>
                        <a14:foregroundMark x1="23494" y1="19529" x2="23494" y2="19529"/>
                        <a14:foregroundMark x1="27108" y1="13131" x2="27108" y2="13131"/>
                        <a14:foregroundMark x1="29518" y1="18013" x2="29518" y2="18013"/>
                        <a14:foregroundMark x1="15964" y1="21044" x2="15964" y2="21044"/>
                        <a14:foregroundMark x1="23193" y1="16330" x2="23193" y2="16330"/>
                        <a14:foregroundMark x1="34036" y1="12121" x2="34036" y2="12121"/>
                        <a14:foregroundMark x1="42470" y1="9764" x2="42470" y2="9764"/>
                        <a14:foregroundMark x1="65663" y1="10269" x2="65663" y2="10269"/>
                        <a14:foregroundMark x1="54819" y1="6566" x2="54819" y2="6566"/>
                        <a14:foregroundMark x1="73795" y1="13300" x2="73795" y2="13300"/>
                        <a14:foregroundMark x1="80422" y1="12795" x2="80422" y2="12795"/>
                        <a14:backgroundMark x1="8735" y1="60438" x2="8735" y2="60438"/>
                        <a14:backgroundMark x1="15663" y1="64815" x2="15663" y2="64815"/>
                        <a14:backgroundMark x1="81024" y1="68855" x2="81024" y2="68855"/>
                        <a14:backgroundMark x1="93373" y1="63805" x2="93373" y2="63805"/>
                        <a14:backgroundMark x1="96687" y1="58081" x2="96687" y2="58081"/>
                        <a14:backgroundMark x1="18072" y1="70202" x2="18072" y2="70202"/>
                        <a14:backgroundMark x1="5120" y1="64815" x2="5120" y2="64815"/>
                        <a14:backgroundMark x1="14157" y1="5892" x2="14157" y2="5892"/>
                        <a14:backgroundMark x1="7530" y1="10269" x2="7530" y2="10269"/>
                        <a14:backgroundMark x1="90663" y1="2525" x2="90663" y2="2525"/>
                        <a14:backgroundMark x1="68675" y1="1010" x2="68675" y2="1010"/>
                        <a14:backgroundMark x1="66566" y1="842" x2="66566" y2="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29"/>
          <a:stretch/>
        </p:blipFill>
        <p:spPr bwMode="auto">
          <a:xfrm flipH="1">
            <a:off x="5870276" y="1392597"/>
            <a:ext cx="1350584" cy="17246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5126" y="2944917"/>
            <a:ext cx="2035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 Герцог Орлеанский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династии Валуа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7724" y="1256876"/>
            <a:ext cx="38783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Первые письменные "</a:t>
            </a:r>
            <a:r>
              <a:rPr lang="ru-RU" b="1" dirty="0" err="1" smtClean="0">
                <a:latin typeface="Times New Roman"/>
                <a:ea typeface="Calibri"/>
              </a:rPr>
              <a:t>валентинки</a:t>
            </a:r>
            <a:r>
              <a:rPr lang="ru-RU" b="1" dirty="0" smtClean="0">
                <a:latin typeface="Times New Roman"/>
                <a:ea typeface="Calibri"/>
              </a:rPr>
              <a:t>" появились еще в 15 веке в Англии. </a:t>
            </a:r>
          </a:p>
          <a:p>
            <a:r>
              <a:rPr lang="ru-RU" b="1" dirty="0" smtClean="0">
                <a:latin typeface="Times New Roman"/>
                <a:ea typeface="Calibri"/>
              </a:rPr>
              <a:t>Существуют 2 версии о том, кто первым написал «</a:t>
            </a:r>
            <a:r>
              <a:rPr lang="ru-RU" b="1" dirty="0" err="1" smtClean="0">
                <a:latin typeface="Times New Roman"/>
                <a:ea typeface="Calibri"/>
              </a:rPr>
              <a:t>валентинку</a:t>
            </a:r>
            <a:r>
              <a:rPr lang="ru-RU" b="1" dirty="0" smtClean="0">
                <a:latin typeface="Times New Roman"/>
                <a:ea typeface="Calibri"/>
              </a:rPr>
              <a:t>»: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 Герцог Орлеанский из династии Валуа (1415г.) – писал любовные письма жене из английской тюрьмы. Хранится в Британском музее.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 английской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девушки Марджери Брюс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жениху Джону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Пастону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(1477г.) Найдено недавно в одной из библиотек Великобритании.</a:t>
            </a:r>
          </a:p>
          <a:p>
            <a:pPr marL="342900" indent="-342900">
              <a:buFont typeface="+mj-lt"/>
              <a:buAutoNum type="arabicPeriod"/>
            </a:pPr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28" y="3775914"/>
            <a:ext cx="1850666" cy="87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1967" y="4840809"/>
            <a:ext cx="232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английской девушки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ÐÐ°ÑÑÐ¸Ð½ÐºÐ¸ Ð¿Ð¾ Ð·Ð°Ð¿ÑÐ¾ÑÑ Ð²Ð¸Ð½ÑÐ°Ð¶Ð½ÑÐµ Ð¾ÑÐºÑÑÑÐºÐ¸ Ñ Ð´Ð½ÐµÐ¼ ÑÐ²ÑÑÐ¾Ð³Ð¾ Ð²Ð°Ð»ÐµÐ½ÑÐ¸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90" y="3148314"/>
            <a:ext cx="1667956" cy="26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ÐµÐ½Ñ ÑÐ²ÑÑÐ¾Ð³Ð¾ ÐÐ°Ð»ÐµÐ½ÑÐ¸Ð½Ð°! ÐÐ¸Ð½ÑÐ°Ð¶Ð½ÑÐµ Ð¾ÑÐºÑÑÑÐºÐ¸ - Ð¯ÑÐ¼Ð°ÑÐºÐ° ÐÐ°ÑÑÐµÑÐ¾Ð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44" y="1117610"/>
            <a:ext cx="1525517" cy="231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²Ð¸Ð½ÑÐ°Ð¶Ð½ÑÐµ Ð¾ÑÐºÑÑÑÐºÐ¸ Ñ Ð´Ð½ÐµÐ¼ ÑÐ²ÑÑÐ¾Ð³Ð¾ Ð²Ð°Ð»ÐµÐ½ÑÐ¸Ð½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05" y="3594215"/>
            <a:ext cx="1508625" cy="23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ÑÐºÑÑÑÐºÐ¸ Ð²Ð°Ð»ÐµÐ½ÑÐ¸Ð½ÐºÐ¸ ÑÐµÑÑÐ¾ - Ð¿ÑÐ¸Ð·Ð½Ð°Ð½Ð¸Ðµ Ð² Ð»ÑÐ±Ð²Ð¸ Ð½Ð° ÐºÐ¾Ð»ÐµÐ½ÑÑ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19" y="3594215"/>
            <a:ext cx="1502142" cy="24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Ð¸Ð»Ð°Ñ Ð´ÐµÐ²Ð¾ÑÐºÐ° Ñ Ð·Ð¾Ð½ÑÐ¸ÐºÐ¾Ð¼ Ð¿Ð¾Ð´ Ð´Ð¾Ð¶Ð´ÐµÐ¼ Ð¸Ð· Ð²Ð°Ð»ÐµÐ½ÑÐ¸Ð½Ð¾Ðº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07" y="3148316"/>
            <a:ext cx="1656184" cy="26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ÐÑÐºÑÑÑÐºÐ¸ Ð¥Ð¥ Ð²ÐµÐºÐ° - ÐÐµÐ½Ñ ÑÐ²ÑÑÐ¾Ð³Ð¾ ÐÐ°Ð»ÐµÐ½ÑÐ¸Ð½Ð° 4 (328 Ð¾ÑÐºÑÑÑÐ¾Ðº) &quot; ÐÐ°ÑÑÐ¸Ð½Ñ, ÑÑÐ´Ð¾Ð¶Ð½Ð¸ÐºÐ¸, ÑÐ¾ÑÐ¾Ð³ÑÐ°ÑÑ Ð½Ð° Nevsepi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05" y="1117610"/>
            <a:ext cx="1498956" cy="231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ÐÑÐºÑÑÑÐºÐ¸ Ð²Ð°Ð»ÐµÐ½ÑÐ¸Ð½ÐºÐ¸ ÑÐµÑÑÐ¾ - Ñ Ð¿ÑÐ¸ÑÐµÐ» Ðº ÑÐµÐ±Ðµ Ñ Ð±ÑÐºÐµÑÐ¾Ð¼ ÑÐ°ÑÐ¸ÐºÐ¾Ð²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07" y="464394"/>
            <a:ext cx="1569473" cy="24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ÐÐµÐ½Ñ ÑÐ²ÑÑÐ¾Ð³Ð¾ ÐÐ°Ð»ÐµÐ½ÑÐ¸Ð½Ð° Ð¸Ð»Ð¸ ÐÑÐ°Ð·Ð´Ð½Ð¸Ðº Ð²ÑÐµÑ Ð²Ð»ÑÐ±Ð»ÐµÐ½Ð½ÑÑ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90" y="476137"/>
            <a:ext cx="1575541" cy="25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857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781</TotalTime>
  <Words>818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Буйство творческой фантазии  в открытках  с Днем Святого Валентина  Тезисы для защиты проектной работы </vt:lpstr>
      <vt:lpstr>Актуальность</vt:lpstr>
      <vt:lpstr>Цели и задачи:</vt:lpstr>
      <vt:lpstr>    Гипотеза</vt:lpstr>
      <vt:lpstr>Что такое «валентинка»?</vt:lpstr>
      <vt:lpstr>Откуда пришел обычай празднования Дня святого Валентина и  кто такой святой Валентин?</vt:lpstr>
      <vt:lpstr>В Англии …</vt:lpstr>
      <vt:lpstr>История появления открыток  с Днем святого Валентина</vt:lpstr>
      <vt:lpstr>Презентация PowerPoint</vt:lpstr>
      <vt:lpstr> Кардмейкинг  (в переводе с англ. card – открытка, make – делать)  - технология изготовления  поздравительных открыток своими руками.</vt:lpstr>
      <vt:lpstr>Открытки – валентинки  в разной технике кардмейкинга</vt:lpstr>
      <vt:lpstr>Презентация PowerPoint</vt:lpstr>
      <vt:lpstr>Не менее важно – что  написано внутри открытки !</vt:lpstr>
      <vt:lpstr>Забавные строк. Но это были милые стихи, которыми заполнялись открытки когда-то… </vt:lpstr>
      <vt:lpstr>Мои открытки с Днем Святого Валентина</vt:lpstr>
      <vt:lpstr>Выводы:</vt:lpstr>
      <vt:lpstr>Источник: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1</cp:lastModifiedBy>
  <cp:revision>74</cp:revision>
  <dcterms:created xsi:type="dcterms:W3CDTF">2015-02-03T08:51:37Z</dcterms:created>
  <dcterms:modified xsi:type="dcterms:W3CDTF">2019-03-05T19:43:02Z</dcterms:modified>
</cp:coreProperties>
</file>