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280" r:id="rId2"/>
    <p:sldId id="311" r:id="rId3"/>
    <p:sldId id="312" r:id="rId4"/>
    <p:sldId id="314" r:id="rId5"/>
    <p:sldId id="313" r:id="rId6"/>
    <p:sldId id="315" r:id="rId7"/>
    <p:sldId id="258" r:id="rId8"/>
    <p:sldId id="297" r:id="rId9"/>
    <p:sldId id="298" r:id="rId10"/>
    <p:sldId id="299" r:id="rId11"/>
    <p:sldId id="300" r:id="rId12"/>
    <p:sldId id="301" r:id="rId13"/>
    <p:sldId id="302" r:id="rId14"/>
    <p:sldId id="304" r:id="rId15"/>
    <p:sldId id="305" r:id="rId16"/>
    <p:sldId id="306" r:id="rId17"/>
    <p:sldId id="307" r:id="rId18"/>
    <p:sldId id="308" r:id="rId19"/>
    <p:sldId id="309" r:id="rId20"/>
    <p:sldId id="310" r:id="rId21"/>
    <p:sldId id="292"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66FF"/>
    <a:srgbClr val="00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8" d="100"/>
          <a:sy n="58" d="100"/>
        </p:scale>
        <p:origin x="-1482" y="-90"/>
      </p:cViewPr>
      <p:guideLst>
        <p:guide orient="horz" pos="2160"/>
        <p:guide pos="2880"/>
      </p:guideLst>
    </p:cSldViewPr>
  </p:slideViewPr>
  <p:outlineViewPr>
    <p:cViewPr>
      <p:scale>
        <a:sx n="33" d="100"/>
        <a:sy n="33" d="100"/>
      </p:scale>
      <p:origin x="0" y="7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1C18C-769A-490B-9E31-2F8A6BA76C6C}" type="datetimeFigureOut">
              <a:rPr lang="ru-RU" smtClean="0"/>
              <a:t>07.03.2019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D5D89-6F68-4007-8914-0E9DE5C43DE8}" type="slidenum">
              <a:rPr lang="ru-RU" smtClean="0"/>
              <a:t>‹#›</a:t>
            </a:fld>
            <a:endParaRPr lang="ru-RU"/>
          </a:p>
        </p:txBody>
      </p:sp>
    </p:spTree>
    <p:extLst>
      <p:ext uri="{BB962C8B-B14F-4D97-AF65-F5344CB8AC3E}">
        <p14:creationId xmlns:p14="http://schemas.microsoft.com/office/powerpoint/2010/main" val="379277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AD5D89-6F68-4007-8914-0E9DE5C43DE8}" type="slidenum">
              <a:rPr lang="ru-RU" smtClean="0"/>
              <a:t>16</a:t>
            </a:fld>
            <a:endParaRPr lang="ru-RU"/>
          </a:p>
        </p:txBody>
      </p:sp>
    </p:spTree>
    <p:extLst>
      <p:ext uri="{BB962C8B-B14F-4D97-AF65-F5344CB8AC3E}">
        <p14:creationId xmlns:p14="http://schemas.microsoft.com/office/powerpoint/2010/main" val="2826606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07.03.2019</a:t>
            </a:fld>
            <a:endParaRPr lang="ru-RU"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yandex.ru/" TargetMode="External"/><Relationship Id="rId2" Type="http://schemas.openxmlformats.org/officeDocument/2006/relationships/hyperlink" Target="https://girlday.ru/en/articles/842/" TargetMode="External"/><Relationship Id="rId1" Type="http://schemas.openxmlformats.org/officeDocument/2006/relationships/slideLayout" Target="../slideLayouts/slideLayout1.xml"/><Relationship Id="rId4" Type="http://schemas.openxmlformats.org/officeDocument/2006/relationships/hyperlink" Target="http://yandex.ru/legal/fotki_termsofuse/"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7847" y="1196752"/>
            <a:ext cx="9144000" cy="1323439"/>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The Soaring Eagle, </a:t>
            </a:r>
            <a:endParaRPr lang="ru-RU" sz="40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a:p>
            <a:pPr algn="ctr"/>
            <a:r>
              <a:rPr lang="en-US" sz="40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the </a:t>
            </a:r>
            <a:r>
              <a:rPr lang="en-US" sz="40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King of the 2019</a:t>
            </a:r>
          </a:p>
        </p:txBody>
      </p:sp>
      <p:sp>
        <p:nvSpPr>
          <p:cNvPr id="5" name="Прямоугольник 4"/>
          <p:cNvSpPr/>
          <p:nvPr/>
        </p:nvSpPr>
        <p:spPr>
          <a:xfrm>
            <a:off x="4384374" y="4077072"/>
            <a:ext cx="4428343" cy="2308324"/>
          </a:xfrm>
          <a:prstGeom prst="rect">
            <a:avLst/>
          </a:prstGeom>
        </p:spPr>
        <p:txBody>
          <a:bodyPr wrap="square">
            <a:spAutoFit/>
          </a:bodyPr>
          <a:lstStyle/>
          <a:p>
            <a:pPr algn="r">
              <a:defRPr/>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Автор:</a:t>
            </a:r>
          </a:p>
          <a:p>
            <a:pPr algn="r">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Евгений Никитин</a:t>
            </a:r>
          </a:p>
          <a:p>
            <a:pPr algn="r">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Ученик 5 В класса</a:t>
            </a:r>
          </a:p>
          <a:p>
            <a:pPr algn="r">
              <a:defRPr/>
            </a:pP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algn="r">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Руководитель</a:t>
            </a:r>
          </a:p>
          <a:p>
            <a:pPr algn="r">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Ольга Михайловна Степанова,</a:t>
            </a:r>
          </a:p>
          <a:p>
            <a:pPr algn="r">
              <a:defRPr/>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у</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читель английского языка</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a:t>
            </a:r>
            <a:endPar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algn="r">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2019</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6" name="Прямоугольник 5"/>
          <p:cNvSpPr/>
          <p:nvPr/>
        </p:nvSpPr>
        <p:spPr>
          <a:xfrm>
            <a:off x="3419872" y="3041640"/>
            <a:ext cx="4589938" cy="92333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 тезисы исследовательского проекта</a:t>
            </a:r>
          </a:p>
        </p:txBody>
      </p:sp>
      <p:pic>
        <p:nvPicPr>
          <p:cNvPr id="7" name="Picture 2"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0066" t="14833" r="14814" b="17769"/>
          <a:stretch/>
        </p:blipFill>
        <p:spPr bwMode="auto">
          <a:xfrm>
            <a:off x="328800" y="1556793"/>
            <a:ext cx="3147373"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8799" y="233354"/>
            <a:ext cx="8483917" cy="830997"/>
          </a:xfrm>
          <a:prstGeom prst="rect">
            <a:avLst/>
          </a:prstGeom>
        </p:spPr>
        <p:txBody>
          <a:bodyPr wrap="square">
            <a:spAutoFit/>
          </a:bodyPr>
          <a:lstStyle/>
          <a:p>
            <a:pPr lvl="0" algn="ctr">
              <a:defRPr/>
            </a:pP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effectLst>
                  <a:outerShdw blurRad="76200" dist="50800" dir="5400000" algn="tl" rotWithShape="0">
                    <a:srgbClr val="000000">
                      <a:alpha val="65000"/>
                    </a:srgbClr>
                  </a:outerShdw>
                </a:effectLst>
                <a:latin typeface="Arial Black" panose="020B0A04020102020204" pitchFamily="34" charset="0"/>
              </a:rPr>
              <a:t> </a:t>
            </a: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a:t>
            </a:r>
            <a:r>
              <a:rPr lang="en-US" sz="1600" b="1" spc="50" dirty="0">
                <a:ln w="11430"/>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a:ln w="11430"/>
              <a:effectLst>
                <a:outerShdw blurRad="76200" dist="50800" dir="5400000" algn="tl" rotWithShape="0">
                  <a:srgbClr val="000000">
                    <a:alpha val="65000"/>
                  </a:srgbClr>
                </a:outerShdw>
              </a:effectLst>
              <a:latin typeface="Arial Black" panose="020B0A04020102020204" pitchFamily="34" charset="0"/>
            </a:endParaRPr>
          </a:p>
          <a:p>
            <a:pPr lvl="0" algn="ctr">
              <a:defRPr/>
            </a:pP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имени Героя Советского </a:t>
            </a:r>
            <a:r>
              <a:rPr lang="ru-RU" sz="1600" b="1" spc="50" dirty="0" err="1">
                <a:ln w="11430"/>
                <a:effectLst>
                  <a:outerShdw blurRad="76200" dist="50800" dir="5400000" algn="tl" rotWithShape="0">
                    <a:srgbClr val="000000">
                      <a:alpha val="65000"/>
                    </a:srgbClr>
                  </a:outerShdw>
                </a:effectLst>
                <a:latin typeface="Arial Black" panose="020B0A04020102020204" pitchFamily="34" charset="0"/>
              </a:rPr>
              <a:t>СоюзаМ.В</a:t>
            </a: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 Силантьева»</a:t>
            </a:r>
          </a:p>
          <a:p>
            <a:pPr lvl="0" algn="ctr">
              <a:defRPr/>
            </a:pP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smtClean="0">
                <a:ln w="11430"/>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746659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458" y="824668"/>
            <a:ext cx="841852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A</a:t>
            </a:r>
            <a:r>
              <a:rPr lang="en-US"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ccording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to the Slavic calendar, the change of the symbol of the year will take place at the big spring celebration - </a:t>
            </a:r>
            <a:r>
              <a:rPr lang="en-US" sz="3200" dirty="0" err="1">
                <a:ln w="11430"/>
                <a:solidFill>
                  <a:srgbClr val="FFFF00"/>
                </a:solidFill>
                <a:effectLst>
                  <a:outerShdw blurRad="50800" dist="39000" dir="5460000" algn="tl">
                    <a:srgbClr val="000000">
                      <a:alpha val="38000"/>
                    </a:srgbClr>
                  </a:outerShdw>
                </a:effectLst>
                <a:latin typeface="Arial Black" panose="020B0A04020102020204" pitchFamily="34" charset="0"/>
              </a:rPr>
              <a:t>Komoeditsa</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 </a:t>
            </a:r>
          </a:p>
          <a:p>
            <a:pPr marL="45720" lvl="0" algn="r" eaLnBrk="1" fontAlgn="auto" hangingPunct="1">
              <a:spcBef>
                <a:spcPct val="20000"/>
              </a:spcBef>
              <a:spcAft>
                <a:spcPts val="300"/>
              </a:spcAft>
              <a:buClr>
                <a:srgbClr val="FA8D3D">
                  <a:lumMod val="75000"/>
                </a:srgbClr>
              </a:buClr>
              <a:buSzPct val="130000"/>
              <a:defRPr/>
            </a:pPr>
            <a:endPar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p:txBody>
      </p:sp>
      <p:pic>
        <p:nvPicPr>
          <p:cNvPr id="2050" name="Picture 2" descr="ÐÐ°ÑÑÐ¸Ð½ÐºÐ¸ Ð¿Ð¾ Ð·Ð°Ð¿ÑÐ¾ÑÑ ÐºÐ¾Ð¼Ð¾ÐµÐ´Ð¸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967" y="2276872"/>
            <a:ext cx="3543507" cy="36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67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3" y="1700808"/>
            <a:ext cx="878497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Slavic traditions and their Vedic beliefs, above all, suggest harmony with nature and all living things on this planet. Therefore, it is not surprising that every year it bears the name of a certain animal and is patronized by one of the all-powerful gods. </a:t>
            </a:r>
          </a:p>
          <a:p>
            <a:pPr marL="45720" lvl="0" algn="r" eaLnBrk="1" fontAlgn="auto" hangingPunct="1">
              <a:spcBef>
                <a:spcPct val="20000"/>
              </a:spcBef>
              <a:spcAft>
                <a:spcPts val="300"/>
              </a:spcAft>
              <a:buClr>
                <a:srgbClr val="FA8D3D">
                  <a:lumMod val="75000"/>
                </a:srgbClr>
              </a:buClr>
              <a:buSzPct val="130000"/>
              <a:defRPr/>
            </a:pPr>
            <a:endPar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p:txBody>
      </p:sp>
      <p:pic>
        <p:nvPicPr>
          <p:cNvPr id="13319" name="Picture 7"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166" y="3717032"/>
            <a:ext cx="5227340" cy="293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05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439953" y="2708920"/>
            <a:ext cx="547260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chemeClr val="tx2">
                    <a:lumMod val="60000"/>
                    <a:lumOff val="40000"/>
                  </a:schemeClr>
                </a:solidFill>
                <a:effectLst>
                  <a:outerShdw blurRad="50800" dist="39000" dir="5460000" algn="tl">
                    <a:srgbClr val="000000">
                      <a:alpha val="38000"/>
                    </a:srgbClr>
                  </a:outerShdw>
                </a:effectLst>
                <a:latin typeface="Arial Black" panose="020B0A04020102020204" pitchFamily="34" charset="0"/>
              </a:rPr>
              <a:t>Each year in the Slavic calendar is divided into 12 months. Periods defined a clear time to rest, work, plant the land and prepare provisions for the winter.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Every 16 years created a cycle. Unlike the Chinese calendar, in which there are 12 totemic animals. </a:t>
            </a:r>
          </a:p>
          <a:p>
            <a:pPr marL="45720" lvl="0" algn="r" eaLnBrk="1" fontAlgn="auto" hangingPunct="1">
              <a:spcBef>
                <a:spcPct val="20000"/>
              </a:spcBef>
              <a:spcAft>
                <a:spcPts val="300"/>
              </a:spcAft>
              <a:buClr>
                <a:srgbClr val="FA8D3D">
                  <a:lumMod val="75000"/>
                </a:srgbClr>
              </a:buClr>
              <a:buSzPct val="130000"/>
              <a:defRPr/>
            </a:pPr>
            <a:endPar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p:txBody>
      </p:sp>
      <p:pic>
        <p:nvPicPr>
          <p:cNvPr id="12290" name="Picture 2" descr="ÐÐ°ÑÑÐ¸Ð½ÐºÐ¸ Ð¿Ð¾ Ð·Ð°Ð¿ÑÐ¾ÑÑ ÑÐ»Ð°Ð²ÑÐ½Ðµ Ð¸ ÑÐ»Ð°Ð²ÑÐ½ÑÐºÐ¸Ð¹ ÐºÐ°Ð»ÐµÐ½Ð´Ð°ÑÑ"/>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433" y="1373221"/>
            <a:ext cx="3789345" cy="37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20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34984" y="2120547"/>
            <a:ext cx="841852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Every year, under the sign of the animal, </a:t>
            </a:r>
            <a:r>
              <a:rPr lang="en-US"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it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predicted certain events for people, as in the Chinese calendar. </a:t>
            </a:r>
            <a:r>
              <a:rPr lang="en-US" sz="3200" dirty="0">
                <a:ln w="11430"/>
                <a:solidFill>
                  <a:schemeClr val="accent4">
                    <a:lumMod val="60000"/>
                    <a:lumOff val="40000"/>
                  </a:schemeClr>
                </a:solidFill>
                <a:effectLst>
                  <a:outerShdw blurRad="50800" dist="39000" dir="5460000" algn="tl">
                    <a:srgbClr val="000000">
                      <a:alpha val="38000"/>
                    </a:srgbClr>
                  </a:outerShdw>
                </a:effectLst>
                <a:latin typeface="Arial Black" panose="020B0A04020102020204" pitchFamily="34" charset="0"/>
              </a:rPr>
              <a:t>However, the year change did not take place on January 1, but March 20. </a:t>
            </a:r>
            <a:endParaRPr lang="en-US" sz="3200" dirty="0" smtClean="0">
              <a:ln w="11430"/>
              <a:solidFill>
                <a:schemeClr val="accent4">
                  <a:lumMod val="60000"/>
                  <a:lumOff val="40000"/>
                </a:schemeClr>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endPar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r>
              <a:rPr lang="en-US" sz="3200" dirty="0" smtClean="0">
                <a:ln w="11430"/>
                <a:solidFill>
                  <a:srgbClr val="FF66FF"/>
                </a:solidFill>
                <a:effectLst>
                  <a:outerShdw blurRad="50800" dist="39000" dir="5460000" algn="tl">
                    <a:srgbClr val="000000">
                      <a:alpha val="38000"/>
                    </a:srgbClr>
                  </a:outerShdw>
                </a:effectLst>
                <a:latin typeface="Arial Black" panose="020B0A04020102020204" pitchFamily="34" charset="0"/>
              </a:rPr>
              <a:t>This </a:t>
            </a:r>
            <a:r>
              <a:rPr lang="en-US" sz="3200" dirty="0">
                <a:ln w="11430"/>
                <a:solidFill>
                  <a:srgbClr val="FF66FF"/>
                </a:solidFill>
                <a:effectLst>
                  <a:outerShdw blurRad="50800" dist="39000" dir="5460000" algn="tl">
                    <a:srgbClr val="000000">
                      <a:alpha val="38000"/>
                    </a:srgbClr>
                  </a:outerShdw>
                </a:effectLst>
                <a:latin typeface="Arial Black" panose="020B0A04020102020204" pitchFamily="34" charset="0"/>
              </a:rPr>
              <a:t>is the time </a:t>
            </a:r>
            <a:endParaRPr lang="en-US" sz="3200" dirty="0" smtClean="0">
              <a:ln w="11430"/>
              <a:solidFill>
                <a:srgbClr val="FF66FF"/>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r>
              <a:rPr lang="en-US" sz="3200" dirty="0" smtClean="0">
                <a:ln w="11430"/>
                <a:solidFill>
                  <a:srgbClr val="FF66FF"/>
                </a:solidFill>
                <a:effectLst>
                  <a:outerShdw blurRad="50800" dist="39000" dir="5460000" algn="tl">
                    <a:srgbClr val="000000">
                      <a:alpha val="38000"/>
                    </a:srgbClr>
                  </a:outerShdw>
                </a:effectLst>
                <a:latin typeface="Arial Black" panose="020B0A04020102020204" pitchFamily="34" charset="0"/>
              </a:rPr>
              <a:t>of </a:t>
            </a:r>
            <a:r>
              <a:rPr lang="en-US" sz="3200" dirty="0">
                <a:ln w="11430"/>
                <a:solidFill>
                  <a:srgbClr val="FF66FF"/>
                </a:solidFill>
                <a:effectLst>
                  <a:outerShdw blurRad="50800" dist="39000" dir="5460000" algn="tl">
                    <a:srgbClr val="000000">
                      <a:alpha val="38000"/>
                    </a:srgbClr>
                  </a:outerShdw>
                </a:effectLst>
                <a:latin typeface="Arial Black" panose="020B0A04020102020204" pitchFamily="34" charset="0"/>
              </a:rPr>
              <a:t>the spring solstice. </a:t>
            </a:r>
          </a:p>
          <a:p>
            <a:pPr marL="45720" lvl="0" algn="r" eaLnBrk="1" fontAlgn="auto" hangingPunct="1">
              <a:spcBef>
                <a:spcPct val="20000"/>
              </a:spcBef>
              <a:spcAft>
                <a:spcPts val="300"/>
              </a:spcAft>
              <a:buClr>
                <a:srgbClr val="FA8D3D">
                  <a:lumMod val="75000"/>
                </a:srgbClr>
              </a:buClr>
              <a:buSzPct val="130000"/>
              <a:defRPr/>
            </a:pPr>
            <a:endPar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p:txBody>
      </p:sp>
      <p:pic>
        <p:nvPicPr>
          <p:cNvPr id="11268"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1" y="2756310"/>
            <a:ext cx="3285746" cy="32492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45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5327" y="2180247"/>
            <a:ext cx="51316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ct val="150000"/>
              </a:lnSpc>
              <a:spcBef>
                <a:spcPct val="20000"/>
              </a:spcBef>
              <a:spcAft>
                <a:spcPts val="300"/>
              </a:spcAft>
              <a:buClr>
                <a:srgbClr val="FA8D3D">
                  <a:lumMod val="75000"/>
                </a:srgbClr>
              </a:buClr>
              <a:buSzPct val="130000"/>
              <a:defRPr/>
            </a:pP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In 2019, the </a:t>
            </a:r>
            <a:r>
              <a:rPr lang="en-US"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Soaring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Eagle is the patron of the totem animal. </a:t>
            </a:r>
            <a:r>
              <a:rPr lang="en-US"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This is the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most proud, strong and wise bird. </a:t>
            </a:r>
          </a:p>
          <a:p>
            <a:pPr marL="45720" lvl="0" algn="l" eaLnBrk="1" fontAlgn="auto" hangingPunct="1">
              <a:lnSpc>
                <a:spcPct val="150000"/>
              </a:lnSpc>
              <a:spcBef>
                <a:spcPct val="20000"/>
              </a:spcBef>
              <a:spcAft>
                <a:spcPts val="300"/>
              </a:spcAft>
              <a:buClr>
                <a:srgbClr val="FA8D3D">
                  <a:lumMod val="75000"/>
                </a:srgbClr>
              </a:buClr>
              <a:buSzPct val="130000"/>
              <a:defRPr/>
            </a:pPr>
            <a:endPar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p:txBody>
      </p:sp>
      <p:pic>
        <p:nvPicPr>
          <p:cNvPr id="9218" name="Picture 2" descr="ÐÐ°ÑÑÐ¸Ð½ÐºÐ¸ Ð¿Ð¾ Ð·Ð°Ð¿ÑÐ¾ÑÑ soaring eagl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522846" y="548680"/>
            <a:ext cx="3859027" cy="443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82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34965" y="3789040"/>
            <a:ext cx="841852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The eagle is a regal bird that flies very high. </a:t>
            </a:r>
            <a:r>
              <a:rPr lang="en-US"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The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Slavs respected and worshiped the eagle, because the bird achieves all its might with exhausted labor and perseverance. </a:t>
            </a:r>
          </a:p>
        </p:txBody>
      </p:sp>
      <p:pic>
        <p:nvPicPr>
          <p:cNvPr id="2050" name="Picture 2"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2" b="96795" l="0" r="100000"/>
                    </a14:imgEffect>
                  </a14:imgLayer>
                </a14:imgProps>
              </a:ext>
              <a:ext uri="{28A0092B-C50C-407E-A947-70E740481C1C}">
                <a14:useLocalDpi xmlns:a14="http://schemas.microsoft.com/office/drawing/2010/main" val="0"/>
              </a:ext>
            </a:extLst>
          </a:blip>
          <a:srcRect/>
          <a:stretch>
            <a:fillRect/>
          </a:stretch>
        </p:blipFill>
        <p:spPr bwMode="auto">
          <a:xfrm>
            <a:off x="1403648" y="44624"/>
            <a:ext cx="596265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76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4920201_parjashhij_orel (700x437, 29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 y="0"/>
            <a:ext cx="10969982" cy="68582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365433" y="2793337"/>
            <a:ext cx="845503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chemeClr val="bg1"/>
                  </a:solidFill>
                </a:ln>
                <a:solidFill>
                  <a:srgbClr val="FFFF00"/>
                </a:solidFill>
                <a:effectLst>
                  <a:outerShdw blurRad="50800" dist="39000" dir="5460000" algn="tl">
                    <a:srgbClr val="000000">
                      <a:alpha val="38000"/>
                    </a:srgbClr>
                  </a:outerShdw>
                </a:effectLst>
                <a:latin typeface="Arial Black" panose="020B0A04020102020204" pitchFamily="34" charset="0"/>
              </a:rPr>
              <a:t>To rule in 2019, the Eagle will be with all its justice</a:t>
            </a:r>
            <a:r>
              <a:rPr lang="en-US" sz="3200" dirty="0" smtClean="0">
                <a:ln w="11430">
                  <a:solidFill>
                    <a:schemeClr val="bg1"/>
                  </a:solidFill>
                </a:ln>
                <a:solidFill>
                  <a:srgbClr val="FFFF00"/>
                </a:solidFill>
                <a:effectLst>
                  <a:outerShdw blurRad="50800" dist="39000" dir="5460000" algn="tl">
                    <a:srgbClr val="000000">
                      <a:alpha val="38000"/>
                    </a:srgbClr>
                  </a:outerShdw>
                </a:effectLst>
                <a:latin typeface="Arial Black" panose="020B0A04020102020204" pitchFamily="34" charset="0"/>
              </a:rPr>
              <a:t>.</a:t>
            </a:r>
          </a:p>
          <a:p>
            <a:pPr marL="45720" lvl="0" algn="r" eaLnBrk="1" fontAlgn="auto" hangingPunct="1">
              <a:spcBef>
                <a:spcPct val="20000"/>
              </a:spcBef>
              <a:spcAft>
                <a:spcPts val="300"/>
              </a:spcAft>
              <a:buClr>
                <a:srgbClr val="FA8D3D">
                  <a:lumMod val="75000"/>
                </a:srgbClr>
              </a:buClr>
              <a:buSzPct val="130000"/>
              <a:defRPr/>
            </a:pPr>
            <a:r>
              <a:rPr lang="en-US" sz="3200" dirty="0" smtClean="0">
                <a:ln w="11430">
                  <a:solidFill>
                    <a:schemeClr val="bg1"/>
                  </a:solidFill>
                </a:ln>
                <a:solidFill>
                  <a:srgbClr val="FFFF00"/>
                </a:solidFill>
                <a:effectLst>
                  <a:outerShdw blurRad="50800" dist="39000" dir="5460000" algn="tl">
                    <a:srgbClr val="000000">
                      <a:alpha val="38000"/>
                    </a:srgbClr>
                  </a:outerShdw>
                </a:effectLst>
                <a:latin typeface="Arial Black" panose="020B0A04020102020204" pitchFamily="34" charset="0"/>
              </a:rPr>
              <a:t> </a:t>
            </a:r>
          </a:p>
          <a:p>
            <a:pPr marL="45720" lvl="0" algn="r" eaLnBrk="1" fontAlgn="auto" hangingPunct="1">
              <a:spcBef>
                <a:spcPct val="20000"/>
              </a:spcBef>
              <a:spcAft>
                <a:spcPts val="300"/>
              </a:spcAft>
              <a:buClr>
                <a:srgbClr val="FA8D3D">
                  <a:lumMod val="75000"/>
                </a:srgbClr>
              </a:buClr>
              <a:buSzPct val="130000"/>
              <a:defRPr/>
            </a:pPr>
            <a:endParaRPr lang="en-US" sz="3200" dirty="0">
              <a:ln w="11430">
                <a:solidFill>
                  <a:schemeClr val="bg1"/>
                </a:solidFill>
              </a:ln>
              <a:solidFill>
                <a:srgbClr val="FFFF00"/>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endParaRPr lang="en-US" sz="3200" dirty="0" smtClean="0">
              <a:ln w="11430">
                <a:solidFill>
                  <a:schemeClr val="bg1"/>
                </a:solidFill>
              </a:ln>
              <a:solidFill>
                <a:srgbClr val="FFFF00"/>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r>
              <a:rPr lang="en-US" sz="3200" dirty="0" smtClean="0">
                <a:ln w="11430">
                  <a:solidFill>
                    <a:schemeClr val="bg1"/>
                  </a:solidFill>
                </a:ln>
                <a:solidFill>
                  <a:schemeClr val="accent4">
                    <a:lumMod val="60000"/>
                    <a:lumOff val="40000"/>
                  </a:schemeClr>
                </a:solidFill>
                <a:effectLst>
                  <a:outerShdw blurRad="50800" dist="39000" dir="5460000" algn="tl">
                    <a:srgbClr val="000000">
                      <a:alpha val="38000"/>
                    </a:srgbClr>
                  </a:outerShdw>
                </a:effectLst>
                <a:latin typeface="Arial Black" panose="020B0A04020102020204" pitchFamily="34" charset="0"/>
              </a:rPr>
              <a:t>This </a:t>
            </a:r>
            <a:r>
              <a:rPr lang="en-US" sz="3200" dirty="0">
                <a:ln w="11430">
                  <a:solidFill>
                    <a:schemeClr val="bg1"/>
                  </a:solidFill>
                </a:ln>
                <a:solidFill>
                  <a:schemeClr val="accent4">
                    <a:lumMod val="60000"/>
                    <a:lumOff val="40000"/>
                  </a:schemeClr>
                </a:solidFill>
                <a:effectLst>
                  <a:outerShdw blurRad="50800" dist="39000" dir="5460000" algn="tl">
                    <a:srgbClr val="000000">
                      <a:alpha val="38000"/>
                    </a:srgbClr>
                  </a:outerShdw>
                </a:effectLst>
                <a:latin typeface="Arial Black" panose="020B0A04020102020204" pitchFamily="34" charset="0"/>
              </a:rPr>
              <a:t>year is expected to decline negative events. Especially beneficial and positive Eagle will affect business and political relations around the world. He promises to build relationships and establish peace. </a:t>
            </a:r>
          </a:p>
        </p:txBody>
      </p:sp>
    </p:spTree>
    <p:extLst>
      <p:ext uri="{BB962C8B-B14F-4D97-AF65-F5344CB8AC3E}">
        <p14:creationId xmlns:p14="http://schemas.microsoft.com/office/powerpoint/2010/main" val="941730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5375"/>
            <a:ext cx="9169173" cy="686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4716016" y="2636912"/>
            <a:ext cx="4427984"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b="0" dirty="0" smtClean="0">
                <a:ln>
                  <a:solidFill>
                    <a:schemeClr val="bg1"/>
                  </a:solidFill>
                </a:ln>
                <a:solidFill>
                  <a:srgbClr val="FFFF00"/>
                </a:solidFill>
                <a:effectLst/>
                <a:latin typeface="Arial Black" panose="020B0A04020102020204" pitchFamily="34" charset="0"/>
              </a:rPr>
              <a:t>In </a:t>
            </a:r>
            <a:r>
              <a:rPr lang="en-US" sz="3200" b="0" dirty="0">
                <a:ln>
                  <a:solidFill>
                    <a:schemeClr val="bg1"/>
                  </a:solidFill>
                </a:ln>
                <a:solidFill>
                  <a:srgbClr val="FFFF00"/>
                </a:solidFill>
                <a:effectLst/>
                <a:latin typeface="Arial Black" panose="020B0A04020102020204" pitchFamily="34" charset="0"/>
              </a:rPr>
              <a:t>2019 ,</a:t>
            </a:r>
            <a:r>
              <a:rPr lang="en-US" sz="3200" b="0" dirty="0" smtClean="0">
                <a:ln>
                  <a:solidFill>
                    <a:schemeClr val="bg1"/>
                  </a:solidFill>
                </a:ln>
                <a:solidFill>
                  <a:srgbClr val="FFFF00"/>
                </a:solidFill>
                <a:effectLst/>
                <a:latin typeface="Arial Black" panose="020B0A04020102020204" pitchFamily="34" charset="0"/>
              </a:rPr>
              <a:t> According to the Slavic calendar, many </a:t>
            </a:r>
            <a:r>
              <a:rPr lang="en-US" sz="3200" b="0" dirty="0">
                <a:ln>
                  <a:solidFill>
                    <a:schemeClr val="bg1"/>
                  </a:solidFill>
                </a:ln>
                <a:solidFill>
                  <a:srgbClr val="FFFF00"/>
                </a:solidFill>
                <a:effectLst/>
                <a:latin typeface="Arial Black" panose="020B0A04020102020204" pitchFamily="34" charset="0"/>
              </a:rPr>
              <a:t>people </a:t>
            </a:r>
            <a:r>
              <a:rPr lang="en-US" sz="3200" b="0" dirty="0" smtClean="0">
                <a:ln>
                  <a:solidFill>
                    <a:schemeClr val="bg1"/>
                  </a:solidFill>
                </a:ln>
                <a:solidFill>
                  <a:srgbClr val="FFFF00"/>
                </a:solidFill>
                <a:effectLst/>
                <a:latin typeface="Arial Black" panose="020B0A04020102020204" pitchFamily="34" charset="0"/>
              </a:rPr>
              <a:t> </a:t>
            </a:r>
            <a:r>
              <a:rPr lang="en-US" sz="3200" b="0" dirty="0">
                <a:ln>
                  <a:solidFill>
                    <a:schemeClr val="bg1"/>
                  </a:solidFill>
                </a:ln>
                <a:solidFill>
                  <a:srgbClr val="FFFF00"/>
                </a:solidFill>
                <a:effectLst/>
                <a:latin typeface="Arial Black" panose="020B0A04020102020204" pitchFamily="34" charset="0"/>
              </a:rPr>
              <a:t>will feel in themselves new </a:t>
            </a:r>
            <a:r>
              <a:rPr lang="en-US" sz="3200" b="0" dirty="0" smtClean="0">
                <a:ln>
                  <a:solidFill>
                    <a:schemeClr val="bg1"/>
                  </a:solidFill>
                </a:ln>
                <a:solidFill>
                  <a:srgbClr val="FFFF00"/>
                </a:solidFill>
                <a:effectLst/>
                <a:latin typeface="Arial Black" panose="020B0A04020102020204" pitchFamily="34" charset="0"/>
              </a:rPr>
              <a:t>strength </a:t>
            </a:r>
            <a:r>
              <a:rPr lang="en-US" sz="3200" b="0" dirty="0">
                <a:ln>
                  <a:solidFill>
                    <a:schemeClr val="bg1"/>
                  </a:solidFill>
                </a:ln>
                <a:solidFill>
                  <a:srgbClr val="FFFF00"/>
                </a:solidFill>
                <a:effectLst/>
                <a:latin typeface="Arial Black" panose="020B0A04020102020204" pitchFamily="34" charset="0"/>
              </a:rPr>
              <a:t>and </a:t>
            </a:r>
            <a:r>
              <a:rPr lang="en-US" sz="3200" b="0" dirty="0" smtClean="0">
                <a:ln>
                  <a:solidFill>
                    <a:schemeClr val="bg1"/>
                  </a:solidFill>
                </a:ln>
                <a:solidFill>
                  <a:srgbClr val="FFFF00"/>
                </a:solidFill>
                <a:effectLst/>
                <a:latin typeface="Arial Black" panose="020B0A04020102020204" pitchFamily="34" charset="0"/>
              </a:rPr>
              <a:t>inspirations </a:t>
            </a:r>
            <a:r>
              <a:rPr lang="en-US" sz="3200" b="0" dirty="0">
                <a:ln>
                  <a:solidFill>
                    <a:schemeClr val="bg1"/>
                  </a:solidFill>
                </a:ln>
                <a:solidFill>
                  <a:srgbClr val="FFFF00"/>
                </a:solidFill>
                <a:effectLst/>
                <a:latin typeface="Arial Black" panose="020B0A04020102020204" pitchFamily="34" charset="0"/>
              </a:rPr>
              <a:t>to go towards their achievements. </a:t>
            </a:r>
            <a:r>
              <a:rPr lang="en-US" sz="3200" b="0" dirty="0">
                <a:ln>
                  <a:solidFill>
                    <a:schemeClr val="bg1"/>
                  </a:solidFill>
                </a:ln>
                <a:solidFill>
                  <a:srgbClr val="66FFFF"/>
                </a:solidFill>
                <a:effectLst/>
                <a:latin typeface="Arial Black" panose="020B0A04020102020204" pitchFamily="34" charset="0"/>
              </a:rPr>
              <a:t>This period will be successful for the change of activity and career. </a:t>
            </a:r>
          </a:p>
        </p:txBody>
      </p:sp>
    </p:spTree>
    <p:extLst>
      <p:ext uri="{BB962C8B-B14F-4D97-AF65-F5344CB8AC3E}">
        <p14:creationId xmlns:p14="http://schemas.microsoft.com/office/powerpoint/2010/main" val="3663306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 y="-531440"/>
            <a:ext cx="9147136" cy="7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107504" y="4149080"/>
            <a:ext cx="655272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ln>
                  <a:solidFill>
                    <a:sysClr val="windowText" lastClr="000000"/>
                  </a:solidFill>
                </a:ln>
                <a:solidFill>
                  <a:schemeClr val="accent4">
                    <a:lumMod val="60000"/>
                    <a:lumOff val="40000"/>
                  </a:schemeClr>
                </a:solidFill>
                <a:effectLst/>
                <a:latin typeface="Arial Black" panose="020B0A04020102020204" pitchFamily="34" charset="0"/>
              </a:rPr>
              <a:t>The most important skill in the year of the Eagle 2019 will be the distribution of its forces. </a:t>
            </a:r>
            <a:r>
              <a:rPr lang="en-US" sz="3200" b="0" dirty="0" smtClean="0">
                <a:ln>
                  <a:solidFill>
                    <a:sysClr val="windowText" lastClr="000000"/>
                  </a:solidFill>
                </a:ln>
                <a:solidFill>
                  <a:schemeClr val="accent4">
                    <a:lumMod val="60000"/>
                    <a:lumOff val="40000"/>
                  </a:schemeClr>
                </a:solidFill>
                <a:effectLst/>
                <a:latin typeface="Arial Black" panose="020B0A04020102020204" pitchFamily="34" charset="0"/>
              </a:rPr>
              <a:t>Eagle </a:t>
            </a:r>
            <a:r>
              <a:rPr lang="en-US" sz="3200" b="0" dirty="0">
                <a:ln>
                  <a:solidFill>
                    <a:sysClr val="windowText" lastClr="000000"/>
                  </a:solidFill>
                </a:ln>
                <a:solidFill>
                  <a:schemeClr val="accent4">
                    <a:lumMod val="60000"/>
                    <a:lumOff val="40000"/>
                  </a:schemeClr>
                </a:solidFill>
                <a:effectLst/>
                <a:latin typeface="Arial Black" panose="020B0A04020102020204" pitchFamily="34" charset="0"/>
              </a:rPr>
              <a:t>appreciates hard work and dedication. Therefore,</a:t>
            </a:r>
            <a:r>
              <a:rPr lang="en-US" sz="3200" b="0" dirty="0">
                <a:ln>
                  <a:solidFill>
                    <a:sysClr val="windowText" lastClr="000000"/>
                  </a:solidFill>
                </a:ln>
                <a:solidFill>
                  <a:srgbClr val="FFFF00"/>
                </a:solidFill>
                <a:effectLst/>
                <a:latin typeface="Arial Black" panose="020B0A04020102020204" pitchFamily="34" charset="0"/>
              </a:rPr>
              <a:t> </a:t>
            </a:r>
            <a:r>
              <a:rPr lang="en-US" sz="3200" b="0" dirty="0" smtClean="0">
                <a:ln>
                  <a:solidFill>
                    <a:sysClr val="windowText" lastClr="000000"/>
                  </a:solidFill>
                </a:ln>
                <a:solidFill>
                  <a:srgbClr val="FFFF00"/>
                </a:solidFill>
                <a:effectLst/>
                <a:latin typeface="Arial Black" panose="020B0A04020102020204" pitchFamily="34" charset="0"/>
              </a:rPr>
              <a:t>The  eagle will </a:t>
            </a:r>
            <a:r>
              <a:rPr lang="en-US" sz="3200" b="0" dirty="0">
                <a:ln>
                  <a:solidFill>
                    <a:sysClr val="windowText" lastClr="000000"/>
                  </a:solidFill>
                </a:ln>
                <a:solidFill>
                  <a:srgbClr val="FFFF00"/>
                </a:solidFill>
                <a:effectLst/>
                <a:latin typeface="Arial Black" panose="020B0A04020102020204" pitchFamily="34" charset="0"/>
              </a:rPr>
              <a:t>not enjoy lazy people during his patronage. </a:t>
            </a:r>
          </a:p>
        </p:txBody>
      </p:sp>
    </p:spTree>
    <p:extLst>
      <p:ext uri="{BB962C8B-B14F-4D97-AF65-F5344CB8AC3E}">
        <p14:creationId xmlns:p14="http://schemas.microsoft.com/office/powerpoint/2010/main" val="4097024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ÐÐ°ÑÑÐ¸Ð½ÐºÐ¸ Ð¿Ð¾ Ð·Ð°Ð¿ÑÐ¾ÑÑ Ð³Ð¾Ð´ Ð¿Ð°ÑÑÑÐµÐ³Ð¾ Ð¾ÑÐ»Ð° Ð½Ð°ÑÐ¸Ð½Ð°ÐµÑÑÑ 20 Ð¼Ð°Ñ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61" y="-1"/>
            <a:ext cx="9876284" cy="68448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499992" y="3072084"/>
            <a:ext cx="450920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b="0" dirty="0" smtClean="0">
                <a:ln>
                  <a:solidFill>
                    <a:sysClr val="windowText" lastClr="000000"/>
                  </a:solidFill>
                </a:ln>
                <a:solidFill>
                  <a:srgbClr val="FFFF00"/>
                </a:solidFill>
                <a:effectLst/>
                <a:latin typeface="Arial Black" panose="020B0A04020102020204" pitchFamily="34" charset="0"/>
              </a:rPr>
              <a:t>Those </a:t>
            </a:r>
            <a:r>
              <a:rPr lang="en-US" sz="3200" b="0" dirty="0">
                <a:ln>
                  <a:solidFill>
                    <a:sysClr val="windowText" lastClr="000000"/>
                  </a:solidFill>
                </a:ln>
                <a:solidFill>
                  <a:srgbClr val="FFFF00"/>
                </a:solidFill>
                <a:effectLst/>
                <a:latin typeface="Arial Black" panose="020B0A04020102020204" pitchFamily="34" charset="0"/>
              </a:rPr>
              <a:t>who were born in the year of the Soaring Eagle </a:t>
            </a:r>
            <a:r>
              <a:rPr lang="en-US" sz="3200" b="0" dirty="0" smtClean="0">
                <a:ln>
                  <a:solidFill>
                    <a:sysClr val="windowText" lastClr="000000"/>
                  </a:solidFill>
                </a:ln>
                <a:solidFill>
                  <a:srgbClr val="FFFF00"/>
                </a:solidFill>
                <a:effectLst/>
                <a:latin typeface="Arial Black" panose="020B0A04020102020204" pitchFamily="34" charset="0"/>
              </a:rPr>
              <a:t>                                are                                    very </a:t>
            </a:r>
            <a:r>
              <a:rPr lang="en-US" sz="3200" b="0" dirty="0">
                <a:ln>
                  <a:solidFill>
                    <a:sysClr val="windowText" lastClr="000000"/>
                  </a:solidFill>
                </a:ln>
                <a:solidFill>
                  <a:srgbClr val="FFFF00"/>
                </a:solidFill>
                <a:effectLst/>
                <a:latin typeface="Arial Black" panose="020B0A04020102020204" pitchFamily="34" charset="0"/>
              </a:rPr>
              <a:t>lucky</a:t>
            </a:r>
            <a:r>
              <a:rPr lang="en-US" sz="3200" b="0" dirty="0" smtClean="0">
                <a:ln>
                  <a:solidFill>
                    <a:sysClr val="windowText" lastClr="000000"/>
                  </a:solidFill>
                </a:ln>
                <a:solidFill>
                  <a:srgbClr val="FFFF00"/>
                </a:solidFill>
                <a:effectLst/>
                <a:latin typeface="Arial Black" panose="020B0A04020102020204" pitchFamily="34" charset="0"/>
              </a:rPr>
              <a:t>.</a:t>
            </a:r>
          </a:p>
          <a:p>
            <a:pPr marL="45720" lvl="0" algn="r" eaLnBrk="1" fontAlgn="auto" hangingPunct="1">
              <a:spcBef>
                <a:spcPct val="20000"/>
              </a:spcBef>
              <a:spcAft>
                <a:spcPts val="300"/>
              </a:spcAft>
              <a:buClr>
                <a:srgbClr val="FA8D3D">
                  <a:lumMod val="75000"/>
                </a:srgbClr>
              </a:buClr>
              <a:buSzPct val="130000"/>
              <a:defRPr/>
            </a:pPr>
            <a:endParaRPr lang="en-US" sz="3200" b="0" dirty="0">
              <a:ln>
                <a:solidFill>
                  <a:sysClr val="windowText" lastClr="000000"/>
                </a:solidFill>
              </a:ln>
              <a:solidFill>
                <a:srgbClr val="FFFF00"/>
              </a:solidFill>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r>
              <a:rPr lang="en-US" sz="3600" b="0" dirty="0" smtClean="0">
                <a:ln>
                  <a:solidFill>
                    <a:sysClr val="windowText" lastClr="000000"/>
                  </a:solidFill>
                </a:ln>
                <a:solidFill>
                  <a:schemeClr val="accent4">
                    <a:lumMod val="60000"/>
                    <a:lumOff val="40000"/>
                  </a:schemeClr>
                </a:solidFill>
                <a:effectLst/>
                <a:latin typeface="Arial Black" panose="020B0A04020102020204" pitchFamily="34" charset="0"/>
              </a:rPr>
              <a:t>If someone was born in 1939, 1955, 1971, 1987, 2003,2019, they are … lucky! </a:t>
            </a:r>
            <a:endParaRPr lang="en-US" sz="3600" b="0" dirty="0">
              <a:ln>
                <a:solidFill>
                  <a:sysClr val="windowText" lastClr="000000"/>
                </a:solidFill>
              </a:ln>
              <a:solidFill>
                <a:schemeClr val="accent4">
                  <a:lumMod val="60000"/>
                  <a:lumOff val="40000"/>
                </a:schemeClr>
              </a:solidFill>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endParaRPr lang="en-US" sz="3600" b="0" dirty="0">
              <a:ln>
                <a:solidFill>
                  <a:sysClr val="windowText" lastClr="000000"/>
                </a:solidFill>
              </a:ln>
              <a:solidFill>
                <a:srgbClr val="FFFF00"/>
              </a:solidFill>
              <a:effectLst/>
              <a:latin typeface="Arial Black" panose="020B0A04020102020204" pitchFamily="34" charset="0"/>
            </a:endParaRPr>
          </a:p>
        </p:txBody>
      </p:sp>
    </p:spTree>
    <p:extLst>
      <p:ext uri="{BB962C8B-B14F-4D97-AF65-F5344CB8AC3E}">
        <p14:creationId xmlns:p14="http://schemas.microsoft.com/office/powerpoint/2010/main" val="5608974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lstStyle/>
          <a:p>
            <a:pPr marL="0" indent="0" algn="ctr">
              <a:buNone/>
            </a:pPr>
            <a:r>
              <a:rPr lang="ru-RU" sz="60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Проблема</a:t>
            </a:r>
            <a:endParaRPr lang="ru-RU" sz="6000" b="1" dirty="0">
              <a:solidFill>
                <a:srgbClr val="FFFF00"/>
              </a:solidFill>
            </a:endParaRPr>
          </a:p>
        </p:txBody>
      </p:sp>
      <p:sp>
        <p:nvSpPr>
          <p:cNvPr id="3" name="Прямоугольник 2"/>
          <p:cNvSpPr/>
          <p:nvPr/>
        </p:nvSpPr>
        <p:spPr>
          <a:xfrm>
            <a:off x="179512" y="1556792"/>
            <a:ext cx="5847184" cy="4893647"/>
          </a:xfrm>
          <a:prstGeom prst="rect">
            <a:avLst/>
          </a:prstGeom>
        </p:spPr>
        <p:txBody>
          <a:bodyPr wrap="square">
            <a:spAutoFit/>
          </a:bodyPr>
          <a:lstStyle/>
          <a:p>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Китайские </a:t>
            </a:r>
            <a:r>
              <a:rPr lang="ru-RU" sz="2400" b="1" dirty="0">
                <a:solidFill>
                  <a:srgbClr val="66FFFF"/>
                </a:solidFill>
                <a:effectLst>
                  <a:reflection blurRad="6350" stA="55000" endA="300" endPos="45500" dir="5400000" sy="-100000" algn="bl" rotWithShape="0"/>
                </a:effectLst>
                <a:latin typeface="Arial Black" pitchFamily="34" charset="0"/>
                <a:ea typeface="+mj-ea"/>
                <a:cs typeface="+mj-cs"/>
              </a:rPr>
              <a:t>символы встречи Нового года, гороскопы, атрибуты и прочее прочно вошли, а порой и полностью вытеснили из культур многих народов собственные новогодние традиции и обычаи</a:t>
            </a: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 Но на арене современности культура славян стала набирать темпы в своём развитии и теперь славянский календарь ждёт помощи в пропаганде своих идей.  </a:t>
            </a:r>
            <a:endParaRPr lang="ru-RU" dirty="0">
              <a:solidFill>
                <a:srgbClr val="66FFFF"/>
              </a:solidFill>
              <a:latin typeface="Arial Black" pitchFamily="34" charset="0"/>
            </a:endParaRPr>
          </a:p>
        </p:txBody>
      </p:sp>
      <p:pic>
        <p:nvPicPr>
          <p:cNvPr id="4" name="Picture 4"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000" l="382" r="100000"/>
                    </a14:imgEffect>
                  </a14:imgLayer>
                </a14:imgProps>
              </a:ext>
              <a:ext uri="{28A0092B-C50C-407E-A947-70E740481C1C}">
                <a14:useLocalDpi xmlns:a14="http://schemas.microsoft.com/office/drawing/2010/main" val="0"/>
              </a:ext>
            </a:extLst>
          </a:blip>
          <a:srcRect/>
          <a:stretch>
            <a:fillRect/>
          </a:stretch>
        </p:blipFill>
        <p:spPr bwMode="auto">
          <a:xfrm>
            <a:off x="5773268" y="1838689"/>
            <a:ext cx="3275482" cy="375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1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8618" y="1807565"/>
            <a:ext cx="841852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endParaRPr lang="en-US" sz="3600" dirty="0">
              <a:ln w="11430"/>
              <a:solidFill>
                <a:srgbClr val="FF66FF"/>
              </a:solidFill>
              <a:effectLst>
                <a:outerShdw blurRad="50800" dist="39000" dir="5460000" algn="tl">
                  <a:srgbClr val="000000">
                    <a:alpha val="38000"/>
                  </a:srgbClr>
                </a:outerShdw>
              </a:effectLst>
              <a:latin typeface="Arial Black" panose="020B0A04020102020204" pitchFamily="34" charset="0"/>
            </a:endParaRPr>
          </a:p>
        </p:txBody>
      </p:sp>
      <p:pic>
        <p:nvPicPr>
          <p:cNvPr id="1638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450776" y="1061864"/>
            <a:ext cx="8229600" cy="1143000"/>
          </a:xfrm>
        </p:spPr>
        <p:txBody>
          <a:bodyPr/>
          <a:lstStyle/>
          <a:p>
            <a:pPr marL="0" indent="0" algn="ctr">
              <a:buNone/>
            </a:pPr>
            <a:r>
              <a:rPr lang="en-US" sz="48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Conclusion</a:t>
            </a:r>
            <a:br>
              <a:rPr lang="en-US" sz="48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br>
            <a:r>
              <a:rPr lang="en-US" sz="28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The Year of the Soaring Eagle</a:t>
            </a:r>
            <a:r>
              <a:rPr lang="ru-RU" sz="28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 </a:t>
            </a:r>
            <a:r>
              <a:rPr lang="en-US" sz="28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is  even much more interesting </a:t>
            </a:r>
            <a:br>
              <a:rPr lang="en-US" sz="28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br>
            <a:r>
              <a:rPr lang="en-US" sz="28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than the Year of the Pig</a:t>
            </a:r>
            <a:endParaRPr lang="ru-RU" sz="2800" b="1" dirty="0">
              <a:solidFill>
                <a:srgbClr val="66FFFF"/>
              </a:solidFill>
            </a:endParaRPr>
          </a:p>
        </p:txBody>
      </p:sp>
    </p:spTree>
    <p:extLst>
      <p:ext uri="{BB962C8B-B14F-4D97-AF65-F5344CB8AC3E}">
        <p14:creationId xmlns:p14="http://schemas.microsoft.com/office/powerpoint/2010/main" val="1209870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925311_god_orla_paryashego (700x439, 457K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6483" y="1628800"/>
            <a:ext cx="7700872" cy="482954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36483" y="425417"/>
            <a:ext cx="7779309" cy="707886"/>
          </a:xfrm>
          <a:prstGeom prst="rect">
            <a:avLst/>
          </a:prstGeom>
        </p:spPr>
        <p:txBody>
          <a:bodyPr wrap="none">
            <a:spAutoFit/>
          </a:bodyPr>
          <a:lstStyle/>
          <a:p>
            <a:pPr algn="ctr"/>
            <a:r>
              <a:rPr lang="en-US" sz="40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Happy</a:t>
            </a:r>
            <a:r>
              <a:rPr lang="ru-RU" sz="40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 </a:t>
            </a:r>
            <a:r>
              <a:rPr lang="en-US" sz="40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Soaring Eagle Year!</a:t>
            </a:r>
            <a:r>
              <a:rPr lang="ru-RU" sz="4000" b="1" dirty="0" smtClean="0">
                <a:ln w="900" cmpd="sng">
                  <a:solidFill>
                    <a:schemeClr val="accent1">
                      <a:satMod val="190000"/>
                      <a:alpha val="55000"/>
                    </a:schemeClr>
                  </a:solidFill>
                  <a:prstDash val="solid"/>
                </a:ln>
                <a:solidFill>
                  <a:srgbClr val="66FFFF"/>
                </a:solidFill>
                <a:effectLst>
                  <a:innerShdw blurRad="101600" dist="76200" dir="5400000">
                    <a:schemeClr val="accent1">
                      <a:satMod val="190000"/>
                      <a:tint val="100000"/>
                      <a:alpha val="74000"/>
                    </a:schemeClr>
                  </a:innerShdw>
                </a:effectLst>
                <a:latin typeface="Arial Black" panose="020B0A04020102020204" pitchFamily="34" charset="0"/>
              </a:rPr>
              <a:t> </a:t>
            </a:r>
            <a:endParaRPr lang="ru-RU" sz="4000" dirty="0"/>
          </a:p>
        </p:txBody>
      </p:sp>
    </p:spTree>
    <p:extLst>
      <p:ext uri="{BB962C8B-B14F-4D97-AF65-F5344CB8AC3E}">
        <p14:creationId xmlns:p14="http://schemas.microsoft.com/office/powerpoint/2010/main" val="1698599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67544" y="2891170"/>
            <a:ext cx="828092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4000" b="0" dirty="0" smtClean="0">
                <a:solidFill>
                  <a:srgbClr val="66FFFF"/>
                </a:solidFill>
                <a:effectLst/>
                <a:latin typeface="Arial Black" panose="020B0A04020102020204" pitchFamily="34" charset="0"/>
              </a:rPr>
              <a:t>Thank You for Your Attention</a:t>
            </a:r>
          </a:p>
          <a:p>
            <a:pPr marL="45720" lvl="0" algn="l" eaLnBrk="1" fontAlgn="auto" hangingPunct="1">
              <a:spcBef>
                <a:spcPct val="20000"/>
              </a:spcBef>
              <a:spcAft>
                <a:spcPts val="300"/>
              </a:spcAft>
              <a:buClr>
                <a:srgbClr val="FA8D3D">
                  <a:lumMod val="75000"/>
                </a:srgbClr>
              </a:buClr>
              <a:buSzPct val="130000"/>
              <a:defRPr/>
            </a:pPr>
            <a:endParaRPr lang="en-US" sz="1800" b="0" dirty="0">
              <a:solidFill>
                <a:srgbClr val="66FF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1800" b="0" dirty="0" smtClean="0">
              <a:solidFill>
                <a:srgbClr val="66FF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1800" b="0" dirty="0">
              <a:solidFill>
                <a:srgbClr val="66FF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1800" b="0" dirty="0" smtClean="0">
              <a:solidFill>
                <a:srgbClr val="66FF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1800" b="0" dirty="0">
              <a:solidFill>
                <a:srgbClr val="66FF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1800" b="0" dirty="0" smtClean="0">
                <a:solidFill>
                  <a:srgbClr val="66FFFF"/>
                </a:solidFill>
                <a:effectLst/>
                <a:latin typeface="Arial Black" panose="020B0A04020102020204" pitchFamily="34" charset="0"/>
              </a:rPr>
              <a:t>Sources:</a:t>
            </a:r>
          </a:p>
          <a:p>
            <a:pPr marL="45720" lvl="0" algn="l" eaLnBrk="1" fontAlgn="auto" hangingPunct="1">
              <a:spcBef>
                <a:spcPct val="20000"/>
              </a:spcBef>
              <a:spcAft>
                <a:spcPts val="300"/>
              </a:spcAft>
              <a:buClr>
                <a:srgbClr val="FA8D3D">
                  <a:lumMod val="75000"/>
                </a:srgbClr>
              </a:buClr>
              <a:buSzPct val="130000"/>
              <a:defRPr/>
            </a:pPr>
            <a:r>
              <a:rPr lang="en-US" sz="1800" b="0" dirty="0">
                <a:solidFill>
                  <a:srgbClr val="66FFFF"/>
                </a:solidFill>
                <a:effectLst/>
                <a:latin typeface="Arial Black" panose="020B0A04020102020204" pitchFamily="34" charset="0"/>
              </a:rPr>
              <a:t>Slavic traditions of the New Year </a:t>
            </a:r>
            <a:r>
              <a:rPr lang="en-US" sz="1800" b="0" dirty="0" smtClean="0">
                <a:solidFill>
                  <a:srgbClr val="66FFFF"/>
                </a:solidFill>
                <a:effectLst/>
                <a:latin typeface="Arial Black" panose="020B0A04020102020204" pitchFamily="34" charset="0"/>
              </a:rPr>
              <a:t>2019 </a:t>
            </a:r>
            <a:r>
              <a:rPr lang="en-US" sz="1800" b="0" dirty="0" smtClean="0">
                <a:solidFill>
                  <a:srgbClr val="66FFFF"/>
                </a:solidFill>
                <a:effectLst/>
                <a:latin typeface="Arial Black" panose="020B0A04020102020204" pitchFamily="34" charset="0"/>
                <a:hlinkClick r:id="rId2"/>
              </a:rPr>
              <a:t>https</a:t>
            </a:r>
            <a:r>
              <a:rPr lang="en-US" sz="1800" b="0" dirty="0">
                <a:solidFill>
                  <a:srgbClr val="66FFFF"/>
                </a:solidFill>
                <a:effectLst/>
                <a:latin typeface="Arial Black" panose="020B0A04020102020204" pitchFamily="34" charset="0"/>
                <a:hlinkClick r:id="rId2"/>
              </a:rPr>
              <a:t>://girlday.ru/en/articles/842</a:t>
            </a:r>
            <a:r>
              <a:rPr lang="en-US" sz="1800" b="0" dirty="0" smtClean="0">
                <a:solidFill>
                  <a:srgbClr val="66FFFF"/>
                </a:solidFill>
                <a:effectLst/>
                <a:latin typeface="Arial Black" panose="020B0A04020102020204" pitchFamily="34" charset="0"/>
                <a:hlinkClick r:id="rId2"/>
              </a:rPr>
              <a:t>/</a:t>
            </a:r>
            <a:r>
              <a:rPr lang="en-US" sz="1800" b="0" dirty="0" smtClean="0">
                <a:solidFill>
                  <a:srgbClr val="66FFFF"/>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1800" dirty="0">
                <a:solidFill>
                  <a:schemeClr val="tx1"/>
                </a:solidFill>
                <a:latin typeface="Times New Roman" pitchFamily="18" charset="0"/>
                <a:cs typeface="Times New Roman" pitchFamily="18" charset="0"/>
              </a:rPr>
              <a:t>Изображения взяты на сайте    </a:t>
            </a:r>
            <a:r>
              <a:rPr lang="en-US" sz="1800" dirty="0">
                <a:solidFill>
                  <a:schemeClr val="tx1"/>
                </a:solidFill>
                <a:latin typeface="Times New Roman" pitchFamily="18" charset="0"/>
                <a:cs typeface="Times New Roman" pitchFamily="18" charset="0"/>
                <a:hlinkClick r:id="rId3"/>
              </a:rPr>
              <a:t>http://</a:t>
            </a:r>
            <a:r>
              <a:rPr lang="ru-RU" sz="1800" dirty="0">
                <a:solidFill>
                  <a:schemeClr val="tx1"/>
                </a:solidFill>
                <a:latin typeface="Times New Roman" pitchFamily="18" charset="0"/>
                <a:cs typeface="Times New Roman" pitchFamily="18" charset="0"/>
                <a:hlinkClick r:id="rId3"/>
              </a:rPr>
              <a:t>yandex.ru</a:t>
            </a:r>
            <a:r>
              <a:rPr lang="en-US" sz="1800" dirty="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Условия использования сайта </a:t>
            </a:r>
            <a:r>
              <a:rPr lang="en-US" sz="1800" dirty="0">
                <a:solidFill>
                  <a:schemeClr val="tx1"/>
                </a:solidFill>
                <a:latin typeface="Times New Roman" pitchFamily="18" charset="0"/>
                <a:cs typeface="Times New Roman" pitchFamily="18" charset="0"/>
                <a:hlinkClick r:id="rId4"/>
              </a:rPr>
              <a:t>http://</a:t>
            </a:r>
            <a:r>
              <a:rPr lang="ru-RU" sz="1800" dirty="0">
                <a:solidFill>
                  <a:schemeClr val="tx1"/>
                </a:solidFill>
                <a:latin typeface="Times New Roman" pitchFamily="18" charset="0"/>
                <a:cs typeface="Times New Roman" pitchFamily="18" charset="0"/>
                <a:hlinkClick r:id="rId4"/>
              </a:rPr>
              <a:t>yandex.ru/</a:t>
            </a:r>
            <a:r>
              <a:rPr lang="ru-RU" sz="1800" dirty="0" err="1">
                <a:solidFill>
                  <a:schemeClr val="tx1"/>
                </a:solidFill>
                <a:latin typeface="Times New Roman" pitchFamily="18" charset="0"/>
                <a:cs typeface="Times New Roman" pitchFamily="18" charset="0"/>
                <a:hlinkClick r:id="rId4"/>
              </a:rPr>
              <a:t>legal</a:t>
            </a:r>
            <a:r>
              <a:rPr lang="ru-RU" sz="1800" dirty="0">
                <a:solidFill>
                  <a:schemeClr val="tx1"/>
                </a:solidFill>
                <a:latin typeface="Times New Roman" pitchFamily="18" charset="0"/>
                <a:cs typeface="Times New Roman" pitchFamily="18" charset="0"/>
                <a:hlinkClick r:id="rId4"/>
              </a:rPr>
              <a:t>/</a:t>
            </a:r>
            <a:r>
              <a:rPr lang="ru-RU" sz="1800" dirty="0" err="1">
                <a:solidFill>
                  <a:schemeClr val="tx1"/>
                </a:solidFill>
                <a:latin typeface="Times New Roman" pitchFamily="18" charset="0"/>
                <a:cs typeface="Times New Roman" pitchFamily="18" charset="0"/>
                <a:hlinkClick r:id="rId4"/>
              </a:rPr>
              <a:t>fotki_termsofuse</a:t>
            </a:r>
            <a:r>
              <a:rPr lang="ru-RU" sz="1800" dirty="0">
                <a:solidFill>
                  <a:schemeClr val="tx1"/>
                </a:solidFill>
                <a:latin typeface="Times New Roman" pitchFamily="18" charset="0"/>
                <a:cs typeface="Times New Roman" pitchFamily="18" charset="0"/>
                <a:hlinkClick r:id="rId4"/>
              </a:rPr>
              <a:t>/</a:t>
            </a:r>
            <a:r>
              <a:rPr lang="en-US" sz="1800" dirty="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Фотографии взяты из личного архива ученика и публикуются с согласия автора.</a:t>
            </a:r>
            <a:endParaRPr lang="en-US" sz="1800" b="0" dirty="0">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lstStyle/>
          <a:p>
            <a:pPr marL="0" indent="0" algn="ctr">
              <a:buNone/>
            </a:pPr>
            <a:r>
              <a:rPr lang="ru-RU" sz="60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гипотеза</a:t>
            </a:r>
            <a:endParaRPr lang="ru-RU" sz="6000" b="1" dirty="0">
              <a:solidFill>
                <a:srgbClr val="FFFF00"/>
              </a:solidFill>
            </a:endParaRPr>
          </a:p>
        </p:txBody>
      </p:sp>
      <p:sp>
        <p:nvSpPr>
          <p:cNvPr id="3" name="Прямоугольник 2"/>
          <p:cNvSpPr/>
          <p:nvPr/>
        </p:nvSpPr>
        <p:spPr>
          <a:xfrm>
            <a:off x="395536" y="4005064"/>
            <a:ext cx="5847184" cy="1938992"/>
          </a:xfrm>
          <a:prstGeom prst="rect">
            <a:avLst/>
          </a:prstGeom>
        </p:spPr>
        <p:txBody>
          <a:bodyPr wrap="square">
            <a:spAutoFit/>
          </a:bodyPr>
          <a:lstStyle/>
          <a:p>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Славянский календарь смело может претендовать на трон вместо китайского </a:t>
            </a:r>
          </a:p>
          <a:p>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(на примере 2019 года – года Парящего Орла)</a:t>
            </a:r>
            <a:endParaRPr lang="ru-RU" dirty="0">
              <a:solidFill>
                <a:srgbClr val="66FFFF"/>
              </a:solidFill>
              <a:latin typeface="Arial Black" pitchFamily="34" charset="0"/>
            </a:endParaRPr>
          </a:p>
        </p:txBody>
      </p:sp>
      <p:pic>
        <p:nvPicPr>
          <p:cNvPr id="4" name="Picture 4"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000" l="382" r="100000"/>
                    </a14:imgEffect>
                  </a14:imgLayer>
                </a14:imgProps>
              </a:ext>
              <a:ext uri="{28A0092B-C50C-407E-A947-70E740481C1C}">
                <a14:useLocalDpi xmlns:a14="http://schemas.microsoft.com/office/drawing/2010/main" val="0"/>
              </a:ext>
            </a:extLst>
          </a:blip>
          <a:srcRect/>
          <a:stretch>
            <a:fillRect/>
          </a:stretch>
        </p:blipFill>
        <p:spPr bwMode="auto">
          <a:xfrm>
            <a:off x="6026696" y="2924944"/>
            <a:ext cx="3275482" cy="3750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ÐÐ¾ÑÐ¾Ð¶ÐµÐµ Ð¸Ð·Ð¾Ð±ÑÐ°Ð¶ÐµÐ½Ð¸Ðµ"/>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0066" t="14833" r="14814" b="17769"/>
          <a:stretch/>
        </p:blipFill>
        <p:spPr bwMode="auto">
          <a:xfrm>
            <a:off x="107504" y="192123"/>
            <a:ext cx="4504284" cy="381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64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lstStyle/>
          <a:p>
            <a:pPr marL="0" indent="0" algn="r">
              <a:buNone/>
            </a:pPr>
            <a:r>
              <a:rPr lang="ru-RU" sz="5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Цель проекта</a:t>
            </a:r>
            <a:endParaRPr lang="ru-RU" sz="5400" b="1" dirty="0">
              <a:solidFill>
                <a:srgbClr val="FFFF00"/>
              </a:solidFill>
            </a:endParaRPr>
          </a:p>
        </p:txBody>
      </p:sp>
      <p:sp>
        <p:nvSpPr>
          <p:cNvPr id="3" name="Прямоугольник 2"/>
          <p:cNvSpPr/>
          <p:nvPr/>
        </p:nvSpPr>
        <p:spPr>
          <a:xfrm>
            <a:off x="1907704" y="4293096"/>
            <a:ext cx="5847184" cy="954107"/>
          </a:xfrm>
          <a:prstGeom prst="rect">
            <a:avLst/>
          </a:prstGeom>
        </p:spPr>
        <p:txBody>
          <a:bodyPr wrap="square">
            <a:spAutoFit/>
          </a:bodyPr>
          <a:lstStyle/>
          <a:p>
            <a:r>
              <a:rPr lang="ru-RU" sz="2800" b="1" dirty="0" smtClean="0">
                <a:solidFill>
                  <a:srgbClr val="66FFFF"/>
                </a:solidFill>
                <a:effectLst>
                  <a:reflection blurRad="6350" stA="55000" endA="300" endPos="45500" dir="5400000" sy="-100000" algn="bl" rotWithShape="0"/>
                </a:effectLst>
                <a:latin typeface="Arial Black" pitchFamily="34" charset="0"/>
                <a:ea typeface="+mj-ea"/>
                <a:cs typeface="+mj-cs"/>
              </a:rPr>
              <a:t>Пропагандировать славянский календарь</a:t>
            </a:r>
            <a:endParaRPr lang="ru-RU" sz="2000" dirty="0">
              <a:solidFill>
                <a:srgbClr val="66FFFF"/>
              </a:solidFill>
              <a:latin typeface="Arial Black" pitchFamily="34" charset="0"/>
            </a:endParaRPr>
          </a:p>
        </p:txBody>
      </p:sp>
      <p:pic>
        <p:nvPicPr>
          <p:cNvPr id="5" name="Picture 2"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0066" t="14833" r="14814" b="17769"/>
          <a:stretch/>
        </p:blipFill>
        <p:spPr bwMode="auto">
          <a:xfrm>
            <a:off x="107504" y="192123"/>
            <a:ext cx="4504284" cy="381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836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0066" t="14833" r="14814" b="17769"/>
          <a:stretch/>
        </p:blipFill>
        <p:spPr bwMode="auto">
          <a:xfrm flipH="1">
            <a:off x="4788024" y="293129"/>
            <a:ext cx="3960440" cy="353543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9552" y="332656"/>
            <a:ext cx="8229600" cy="1143000"/>
          </a:xfrm>
        </p:spPr>
        <p:txBody>
          <a:bodyPr/>
          <a:lstStyle/>
          <a:p>
            <a:pPr marL="0" indent="0" algn="r">
              <a:buNone/>
            </a:pPr>
            <a:r>
              <a:rPr lang="ru-RU" sz="5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задачи проекта:</a:t>
            </a:r>
            <a:endParaRPr lang="ru-RU" sz="5400" b="1" dirty="0">
              <a:solidFill>
                <a:srgbClr val="FFFF00"/>
              </a:solidFill>
            </a:endParaRPr>
          </a:p>
        </p:txBody>
      </p:sp>
      <p:sp>
        <p:nvSpPr>
          <p:cNvPr id="3" name="Прямоугольник 2"/>
          <p:cNvSpPr/>
          <p:nvPr/>
        </p:nvSpPr>
        <p:spPr>
          <a:xfrm>
            <a:off x="251520" y="1916832"/>
            <a:ext cx="5328592" cy="4154984"/>
          </a:xfrm>
          <a:prstGeom prst="rect">
            <a:avLst/>
          </a:prstGeom>
        </p:spPr>
        <p:txBody>
          <a:bodyPr wrap="square">
            <a:spAutoFit/>
          </a:bodyPr>
          <a:lstStyle/>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Рассказать про 2019 год как про год Парящего Орла </a:t>
            </a:r>
          </a:p>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Выявить </a:t>
            </a:r>
            <a:r>
              <a:rPr lang="ru-RU" sz="2400" b="1" dirty="0">
                <a:solidFill>
                  <a:srgbClr val="66FFFF"/>
                </a:solidFill>
                <a:effectLst>
                  <a:reflection blurRad="6350" stA="55000" endA="300" endPos="45500" dir="5400000" sy="-100000" algn="bl" rotWithShape="0"/>
                </a:effectLst>
                <a:latin typeface="Arial Black" pitchFamily="34" charset="0"/>
                <a:ea typeface="+mj-ea"/>
                <a:cs typeface="+mj-cs"/>
              </a:rPr>
              <a:t>интересные факты </a:t>
            </a: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про год Парящего Орла</a:t>
            </a:r>
          </a:p>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Составить рекламный проспект  про год Парящего Орла на английском языке с целью пропаганды славянского календаря </a:t>
            </a:r>
          </a:p>
        </p:txBody>
      </p:sp>
    </p:spTree>
    <p:extLst>
      <p:ext uri="{BB962C8B-B14F-4D97-AF65-F5344CB8AC3E}">
        <p14:creationId xmlns:p14="http://schemas.microsoft.com/office/powerpoint/2010/main" val="2610970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0066" t="14833" r="14814" b="17769"/>
          <a:stretch/>
        </p:blipFill>
        <p:spPr bwMode="auto">
          <a:xfrm>
            <a:off x="539552" y="82683"/>
            <a:ext cx="2213537" cy="176771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18864" y="476672"/>
            <a:ext cx="8229600" cy="1143000"/>
          </a:xfrm>
        </p:spPr>
        <p:txBody>
          <a:bodyPr/>
          <a:lstStyle/>
          <a:p>
            <a:pPr marL="0" indent="0" algn="r">
              <a:buNone/>
            </a:pPr>
            <a:r>
              <a:rPr lang="ru-RU" sz="4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Методы работы </a:t>
            </a:r>
            <a:br>
              <a:rPr lang="ru-RU" sz="4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br>
            <a:r>
              <a:rPr lang="ru-RU" sz="4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над проектом</a:t>
            </a:r>
            <a:endParaRPr lang="ru-RU" sz="4400" b="1" dirty="0">
              <a:solidFill>
                <a:srgbClr val="FFFF00"/>
              </a:solidFill>
            </a:endParaRPr>
          </a:p>
        </p:txBody>
      </p:sp>
      <p:sp>
        <p:nvSpPr>
          <p:cNvPr id="3" name="Прямоугольник 2"/>
          <p:cNvSpPr/>
          <p:nvPr/>
        </p:nvSpPr>
        <p:spPr>
          <a:xfrm>
            <a:off x="539552" y="2204864"/>
            <a:ext cx="8171490" cy="3416320"/>
          </a:xfrm>
          <a:prstGeom prst="rect">
            <a:avLst/>
          </a:prstGeom>
        </p:spPr>
        <p:txBody>
          <a:bodyPr wrap="square">
            <a:spAutoFit/>
          </a:bodyPr>
          <a:lstStyle/>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Изучение литературы на данную тему</a:t>
            </a:r>
          </a:p>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Интернет поиск материала на представленную тему</a:t>
            </a:r>
          </a:p>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Социологический опрос по данной теме</a:t>
            </a:r>
            <a:endParaRPr lang="ru-RU" sz="2400" b="1" dirty="0">
              <a:solidFill>
                <a:srgbClr val="66FFFF"/>
              </a:solidFill>
              <a:effectLst>
                <a:reflection blurRad="6350" stA="55000" endA="300" endPos="45500" dir="5400000" sy="-100000" algn="bl" rotWithShape="0"/>
              </a:effectLst>
              <a:latin typeface="Arial Black" pitchFamily="34" charset="0"/>
              <a:ea typeface="+mj-ea"/>
              <a:cs typeface="+mj-cs"/>
            </a:endParaRPr>
          </a:p>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Анализ полученных результатов по опросу</a:t>
            </a:r>
          </a:p>
          <a:p>
            <a:pPr marL="342900" indent="-342900">
              <a:buFont typeface="Arial" pitchFamily="34" charset="0"/>
              <a:buChar char="•"/>
            </a:pPr>
            <a:r>
              <a:rPr lang="ru-RU" sz="2400" b="1" dirty="0" err="1" smtClean="0">
                <a:solidFill>
                  <a:srgbClr val="66FFFF"/>
                </a:solidFill>
                <a:effectLst>
                  <a:reflection blurRad="6350" stA="55000" endA="300" endPos="45500" dir="5400000" sy="-100000" algn="bl" rotWithShape="0"/>
                </a:effectLst>
                <a:latin typeface="Arial Black" pitchFamily="34" charset="0"/>
                <a:ea typeface="+mj-ea"/>
                <a:cs typeface="+mj-cs"/>
              </a:rPr>
              <a:t>Предьявление</a:t>
            </a: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 материала на английском языке в формате презентации</a:t>
            </a:r>
          </a:p>
          <a:p>
            <a:pPr marL="342900" indent="-342900">
              <a:buFont typeface="Arial" pitchFamily="34" charset="0"/>
              <a:buChar char="•"/>
            </a:pPr>
            <a:r>
              <a:rPr lang="ru-RU" sz="2400" b="1" dirty="0" smtClean="0">
                <a:solidFill>
                  <a:srgbClr val="66FFFF"/>
                </a:solidFill>
                <a:effectLst>
                  <a:reflection blurRad="6350" stA="55000" endA="300" endPos="45500" dir="5400000" sy="-100000" algn="bl" rotWithShape="0"/>
                </a:effectLst>
                <a:latin typeface="Arial Black" pitchFamily="34" charset="0"/>
                <a:ea typeface="+mj-ea"/>
                <a:cs typeface="+mj-cs"/>
              </a:rPr>
              <a:t>Создание рекламного проспект а  про Год Парящего Орла на английском языке</a:t>
            </a:r>
            <a:endParaRPr lang="ru-RU" sz="2400" b="1" dirty="0">
              <a:solidFill>
                <a:srgbClr val="66FFFF"/>
              </a:solidFill>
              <a:effectLst>
                <a:reflection blurRad="6350" stA="55000" endA="300" endPos="45500" dir="5400000" sy="-100000" algn="bl" rotWithShape="0"/>
              </a:effectLst>
              <a:latin typeface="Arial Black" pitchFamily="34" charset="0"/>
              <a:ea typeface="+mj-ea"/>
              <a:cs typeface="+mj-cs"/>
            </a:endParaRPr>
          </a:p>
        </p:txBody>
      </p:sp>
    </p:spTree>
    <p:extLst>
      <p:ext uri="{BB962C8B-B14F-4D97-AF65-F5344CB8AC3E}">
        <p14:creationId xmlns:p14="http://schemas.microsoft.com/office/powerpoint/2010/main" val="2719246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17845" y="908720"/>
            <a:ext cx="841852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The original Slavic traditions today are rarely observed or honored by anyone. Oriental calendars and horoscopes have long supplanted them from the life of modern people. </a:t>
            </a:r>
          </a:p>
        </p:txBody>
      </p:sp>
      <p:pic>
        <p:nvPicPr>
          <p:cNvPr id="3074" name="Picture 2" descr="ÐÐ°ÑÑÐ¸Ð½ÐºÐ¸ Ð¿Ð¾ Ð·Ð°Ð¿ÑÐ¾ÑÑ oriental calend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18128"/>
            <a:ext cx="4307632" cy="27353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ÐÐ¾ÑÐ¾Ð¶ÐµÐµ Ð¸Ð·Ð¾Ð±ÑÐ°Ð¶ÐµÐ½Ð¸Ðµ"/>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99592" y="3039796"/>
            <a:ext cx="2973710" cy="295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459" y="559605"/>
            <a:ext cx="841852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And so it happened that by generally accepted standards, 2019 belongs to the Yellow Earth Pig. </a:t>
            </a:r>
          </a:p>
        </p:txBody>
      </p:sp>
      <p:pic>
        <p:nvPicPr>
          <p:cNvPr id="14342" name="Picture 6" descr="http://jewel1067.com/wp-content/uploads/Yellow-Pigs-D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36404"/>
            <a:ext cx="6360887" cy="298961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ÐÐ°ÑÑÐ¸Ð½ÐºÐ¸ Ð¿Ð¾ Ð·Ð°Ð¿ÑÐ¾ÑÑ yellow pi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09" b="89977" l="9961" r="100000">
                        <a14:foregroundMark x1="53418" y1="19818" x2="42676" y2="17654"/>
                        <a14:foregroundMark x1="84375" y1="22437" x2="71289" y2="21185"/>
                      </a14:backgroundRemoval>
                    </a14:imgEffect>
                  </a14:imgLayer>
                </a14:imgProps>
              </a:ext>
              <a:ext uri="{28A0092B-C50C-407E-A947-70E740481C1C}">
                <a14:useLocalDpi xmlns:a14="http://schemas.microsoft.com/office/drawing/2010/main" val="0"/>
              </a:ext>
            </a:extLst>
          </a:blip>
          <a:srcRect/>
          <a:stretch>
            <a:fillRect/>
          </a:stretch>
        </p:blipFill>
        <p:spPr bwMode="auto">
          <a:xfrm>
            <a:off x="5555375" y="1714509"/>
            <a:ext cx="3584669" cy="307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10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458" y="1195368"/>
            <a:ext cx="841852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ru-RU"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А</a:t>
            </a:r>
            <a:r>
              <a:rPr lang="en-US" sz="3200" dirty="0" err="1" smtClean="0">
                <a:ln w="11430"/>
                <a:solidFill>
                  <a:srgbClr val="FFFF00"/>
                </a:solidFill>
                <a:effectLst>
                  <a:outerShdw blurRad="50800" dist="39000" dir="5460000" algn="tl">
                    <a:srgbClr val="000000">
                      <a:alpha val="38000"/>
                    </a:srgbClr>
                  </a:outerShdw>
                </a:effectLst>
                <a:latin typeface="Arial Black" panose="020B0A04020102020204" pitchFamily="34" charset="0"/>
              </a:rPr>
              <a:t>ccording</a:t>
            </a:r>
            <a:r>
              <a:rPr lang="en-US"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to </a:t>
            </a:r>
            <a:r>
              <a:rPr lang="en-US" sz="3200"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 </a:t>
            </a:r>
            <a:r>
              <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rPr>
              <a:t>Slavic customs, the symbol of the year 2019 is the soaring Eagle. </a:t>
            </a:r>
            <a:r>
              <a:rPr lang="en-US" sz="3200" dirty="0">
                <a:ln w="11430"/>
                <a:solidFill>
                  <a:schemeClr val="tx2">
                    <a:lumMod val="60000"/>
                    <a:lumOff val="40000"/>
                  </a:schemeClr>
                </a:solidFill>
                <a:effectLst>
                  <a:outerShdw blurRad="50800" dist="39000" dir="5460000" algn="tl">
                    <a:srgbClr val="000000">
                      <a:alpha val="38000"/>
                    </a:srgbClr>
                  </a:outerShdw>
                </a:effectLst>
                <a:latin typeface="Arial Black" panose="020B0A04020102020204" pitchFamily="34" charset="0"/>
              </a:rPr>
              <a:t>A proud bird will replace the 2018th year of the curled hedgehog. </a:t>
            </a:r>
          </a:p>
          <a:p>
            <a:pPr marL="45720" lvl="0" algn="r" eaLnBrk="1" fontAlgn="auto" hangingPunct="1">
              <a:spcBef>
                <a:spcPct val="20000"/>
              </a:spcBef>
              <a:spcAft>
                <a:spcPts val="300"/>
              </a:spcAft>
              <a:buClr>
                <a:srgbClr val="FA8D3D">
                  <a:lumMod val="75000"/>
                </a:srgbClr>
              </a:buClr>
              <a:buSzPct val="130000"/>
              <a:defRPr/>
            </a:pPr>
            <a:endParaRPr lang="en-US" sz="32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p:txBody>
      </p:sp>
      <p:pic>
        <p:nvPicPr>
          <p:cNvPr id="15362" name="Picture 2"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0066" t="14833" r="14814" b="17769"/>
          <a:stretch/>
        </p:blipFill>
        <p:spPr bwMode="auto">
          <a:xfrm>
            <a:off x="328799" y="1556792"/>
            <a:ext cx="5518855" cy="467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39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1125</TotalTime>
  <Words>708</Words>
  <Application>Microsoft Office PowerPoint</Application>
  <PresentationFormat>Экран (4:3)</PresentationFormat>
  <Paragraphs>66</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Горизонт</vt:lpstr>
      <vt:lpstr>Презентация PowerPoint</vt:lpstr>
      <vt:lpstr>Проблема</vt:lpstr>
      <vt:lpstr>гипотеза</vt:lpstr>
      <vt:lpstr>Цель проекта</vt:lpstr>
      <vt:lpstr>задачи проекта:</vt:lpstr>
      <vt:lpstr>Методы работы  над проектом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 The Year of the Soaring Eagle is  even much more interesting  than the Year of the Pig</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122</cp:revision>
  <dcterms:created xsi:type="dcterms:W3CDTF">2016-01-10T12:56:23Z</dcterms:created>
  <dcterms:modified xsi:type="dcterms:W3CDTF">2019-03-07T00:06:05Z</dcterms:modified>
</cp:coreProperties>
</file>