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58"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hyperlink" Target="https://yandex.ru/legal/fotki_termsofu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68412"/>
          </a:xfrm>
        </p:spPr>
        <p:txBody>
          <a:bodyPr>
            <a:noAutofit/>
          </a:bodyPr>
          <a:lstStyle/>
          <a:p>
            <a:r>
              <a:rPr lang="en-US" sz="8000" b="1" dirty="0" smtClean="0">
                <a:solidFill>
                  <a:schemeClr val="bg1"/>
                </a:solidFill>
              </a:rPr>
              <a:t>Malta</a:t>
            </a:r>
            <a:endParaRPr lang="ru-RU" sz="8000" b="1" dirty="0">
              <a:solidFill>
                <a:schemeClr val="bg1"/>
              </a:solidFill>
            </a:endParaRPr>
          </a:p>
        </p:txBody>
      </p:sp>
      <p:sp>
        <p:nvSpPr>
          <p:cNvPr id="4" name="Блок-схема: процесс 3"/>
          <p:cNvSpPr/>
          <p:nvPr/>
        </p:nvSpPr>
        <p:spPr>
          <a:xfrm>
            <a:off x="1142976" y="4786322"/>
            <a:ext cx="7143800" cy="1643061"/>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i="1" dirty="0">
                <a:solidFill>
                  <a:schemeClr val="tx2">
                    <a:lumMod val="75000"/>
                  </a:schemeClr>
                </a:solidFill>
              </a:rPr>
              <a:t>Хабарова Любовь Викторовна, </a:t>
            </a:r>
            <a:endParaRPr lang="en-US" sz="2000" b="1" i="1" dirty="0">
              <a:solidFill>
                <a:schemeClr val="tx2">
                  <a:lumMod val="75000"/>
                </a:schemeClr>
              </a:solidFill>
            </a:endParaRPr>
          </a:p>
          <a:p>
            <a:pPr algn="ctr">
              <a:defRPr/>
            </a:pPr>
            <a:r>
              <a:rPr lang="ru-RU" sz="2000" b="1" i="1" dirty="0">
                <a:solidFill>
                  <a:schemeClr val="tx2">
                    <a:lumMod val="75000"/>
                  </a:schemeClr>
                </a:solidFill>
              </a:rPr>
              <a:t>учитель английского языка, </a:t>
            </a:r>
            <a:endParaRPr lang="en-US" sz="2000" b="1" i="1" dirty="0">
              <a:solidFill>
                <a:schemeClr val="tx2">
                  <a:lumMod val="75000"/>
                </a:schemeClr>
              </a:solidFill>
            </a:endParaRPr>
          </a:p>
          <a:p>
            <a:pPr algn="ctr">
              <a:defRPr/>
            </a:pPr>
            <a:r>
              <a:rPr lang="ru-RU" sz="2000" b="1" i="1" dirty="0">
                <a:solidFill>
                  <a:schemeClr val="tx2">
                    <a:lumMod val="75000"/>
                  </a:schemeClr>
                </a:solidFill>
              </a:rPr>
              <a:t>высшая квалификационная категория,</a:t>
            </a:r>
          </a:p>
          <a:p>
            <a:pPr algn="ctr">
              <a:defRPr/>
            </a:pPr>
            <a:r>
              <a:rPr lang="ru-RU" sz="2000" b="1" i="1" dirty="0">
                <a:solidFill>
                  <a:schemeClr val="tx2">
                    <a:lumMod val="75000"/>
                  </a:schemeClr>
                </a:solidFill>
              </a:rPr>
              <a:t> МБОУ «</a:t>
            </a:r>
            <a:r>
              <a:rPr lang="ru-RU" sz="2000" b="1" i="1" dirty="0" err="1">
                <a:solidFill>
                  <a:schemeClr val="tx2">
                    <a:lumMod val="75000"/>
                  </a:schemeClr>
                </a:solidFill>
              </a:rPr>
              <a:t>Белослудская</a:t>
            </a:r>
            <a:r>
              <a:rPr lang="ru-RU" sz="2000" b="1" i="1" dirty="0">
                <a:solidFill>
                  <a:schemeClr val="tx2">
                    <a:lumMod val="75000"/>
                  </a:schemeClr>
                </a:solidFill>
              </a:rPr>
              <a:t> школа» </a:t>
            </a:r>
            <a:r>
              <a:rPr lang="ru-RU" sz="2000" b="1" i="1" dirty="0" err="1" smtClean="0">
                <a:solidFill>
                  <a:schemeClr val="tx2">
                    <a:lumMod val="75000"/>
                  </a:schemeClr>
                </a:solidFill>
              </a:rPr>
              <a:t>Красноборский</a:t>
            </a:r>
            <a:r>
              <a:rPr lang="ru-RU" sz="2000" b="1" i="1" dirty="0" smtClean="0">
                <a:solidFill>
                  <a:schemeClr val="tx2">
                    <a:lumMod val="75000"/>
                  </a:schemeClr>
                </a:solidFill>
              </a:rPr>
              <a:t> </a:t>
            </a:r>
            <a:r>
              <a:rPr lang="ru-RU" sz="2000" b="1" i="1" dirty="0">
                <a:solidFill>
                  <a:schemeClr val="tx2">
                    <a:lumMod val="75000"/>
                  </a:schemeClr>
                </a:solidFill>
              </a:rPr>
              <a:t>район </a:t>
            </a:r>
          </a:p>
          <a:p>
            <a:pPr algn="ctr">
              <a:defRPr/>
            </a:pPr>
            <a:r>
              <a:rPr lang="ru-RU" sz="2000" b="1" i="1" dirty="0">
                <a:solidFill>
                  <a:schemeClr val="tx2">
                    <a:lumMod val="75000"/>
                  </a:schemeClr>
                </a:solidFill>
              </a:rPr>
              <a:t>Архангельская область</a:t>
            </a:r>
          </a:p>
        </p:txBody>
      </p:sp>
      <p:sp>
        <p:nvSpPr>
          <p:cNvPr id="6" name="Заголовок 1"/>
          <p:cNvSpPr txBox="1">
            <a:spLocks/>
          </p:cNvSpPr>
          <p:nvPr/>
        </p:nvSpPr>
        <p:spPr>
          <a:xfrm>
            <a:off x="500034" y="2786058"/>
            <a:ext cx="8229600" cy="185738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mj-lt"/>
                <a:ea typeface="+mj-ea"/>
                <a:cs typeface="+mj-cs"/>
              </a:rPr>
              <a:t>You will</a:t>
            </a:r>
            <a:r>
              <a:rPr kumimoji="0" lang="en-US" sz="4400" b="1" i="0" u="none" strike="noStrike" kern="1200" cap="none" spc="0" normalizeH="0" noProof="0" dirty="0" smtClean="0">
                <a:ln>
                  <a:noFill/>
                </a:ln>
                <a:solidFill>
                  <a:schemeClr val="bg1"/>
                </a:solidFill>
                <a:effectLst/>
                <a:uLnTx/>
                <a:uFillTx/>
                <a:latin typeface="+mj-lt"/>
                <a:ea typeface="+mj-ea"/>
                <a:cs typeface="+mj-cs"/>
              </a:rPr>
              <a:t> not</a:t>
            </a:r>
            <a:r>
              <a:rPr kumimoji="0" lang="en-US" sz="4400" b="1" i="0" u="none" strike="noStrike" kern="1200" cap="none" spc="0" normalizeH="0" baseline="0" noProof="0" dirty="0" smtClean="0">
                <a:ln>
                  <a:noFill/>
                </a:ln>
                <a:solidFill>
                  <a:schemeClr val="bg1"/>
                </a:solidFill>
                <a:effectLst/>
                <a:uLnTx/>
                <a:uFillTx/>
                <a:latin typeface="+mj-lt"/>
                <a:ea typeface="+mj-ea"/>
                <a:cs typeface="+mj-cs"/>
              </a:rPr>
              <a:t> have more than 2 minutes for reading aloud.</a:t>
            </a:r>
            <a:endParaRPr kumimoji="0" lang="ru-RU"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8" name="Заголовок 1"/>
          <p:cNvSpPr txBox="1">
            <a:spLocks/>
          </p:cNvSpPr>
          <p:nvPr/>
        </p:nvSpPr>
        <p:spPr>
          <a:xfrm>
            <a:off x="500034" y="1571612"/>
            <a:ext cx="8229600" cy="157163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4400" b="1" dirty="0" smtClean="0">
                <a:solidFill>
                  <a:srgbClr val="FFFF00"/>
                </a:solidFill>
                <a:latin typeface="+mj-lt"/>
                <a:ea typeface="+mj-ea"/>
                <a:cs typeface="+mj-cs"/>
              </a:rPr>
              <a:t>ОГЭ. Задание </a:t>
            </a:r>
            <a:r>
              <a:rPr lang="ru-RU" sz="4400" b="1" dirty="0" smtClean="0">
                <a:solidFill>
                  <a:srgbClr val="FFFF00"/>
                </a:solidFill>
                <a:latin typeface="+mj-lt"/>
                <a:ea typeface="+mj-ea"/>
                <a:cs typeface="+mj-cs"/>
              </a:rPr>
              <a:t>34. </a:t>
            </a:r>
            <a:endParaRPr lang="en-US" sz="4400" b="1" smtClean="0">
              <a:solidFill>
                <a:srgbClr val="FFFF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smtClean="0">
                <a:solidFill>
                  <a:srgbClr val="FFFF00"/>
                </a:solidFill>
                <a:latin typeface="+mj-lt"/>
                <a:ea typeface="+mj-ea"/>
                <a:cs typeface="+mj-cs"/>
              </a:rPr>
              <a:t>Read </a:t>
            </a:r>
            <a:r>
              <a:rPr lang="en-US" sz="4400" b="1" dirty="0" smtClean="0">
                <a:solidFill>
                  <a:srgbClr val="FFFF00"/>
                </a:solidFill>
                <a:latin typeface="+mj-lt"/>
                <a:ea typeface="+mj-ea"/>
                <a:cs typeface="+mj-cs"/>
              </a:rPr>
              <a:t>aloud. Form 9</a:t>
            </a:r>
            <a:endParaRPr kumimoji="0" lang="ru-RU" sz="4400" b="1" i="0" u="none" strike="noStrike" kern="1200" cap="none" spc="0" normalizeH="0" baseline="0" noProof="0" dirty="0">
              <a:ln>
                <a:noFill/>
              </a:ln>
              <a:solidFill>
                <a:srgbClr val="FFFF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71934" y="285729"/>
            <a:ext cx="4714908" cy="6215106"/>
          </a:xfrm>
        </p:spPr>
        <p:txBody>
          <a:bodyPr>
            <a:noAutofit/>
          </a:bodyPr>
          <a:lstStyle/>
          <a:p>
            <a:pPr algn="just"/>
            <a:r>
              <a:rPr lang="en-US" sz="3200" dirty="0" smtClean="0">
                <a:solidFill>
                  <a:schemeClr val="bg1"/>
                </a:solidFill>
              </a:rPr>
              <a:t>	Malta is not one island, as most people think, but five. The country has no rivers or lakes. People rely on rain, which does not come every summer, but may cause flood in winter. If you are in Malta during the summer month, there is no need for an umbrella. </a:t>
            </a:r>
            <a:endParaRPr lang="ru-RU" sz="3200" dirty="0">
              <a:solidFill>
                <a:schemeClr val="bg1"/>
              </a:solidFill>
            </a:endParaRPr>
          </a:p>
        </p:txBody>
      </p:sp>
      <p:pic>
        <p:nvPicPr>
          <p:cNvPr id="2050" name="Picture 2" descr="C:\Users\Кирилл\Desktop\RAMLA_BAY_RESORT2.jpg"/>
          <p:cNvPicPr>
            <a:picLocks noChangeAspect="1" noChangeArrowheads="1"/>
          </p:cNvPicPr>
          <p:nvPr/>
        </p:nvPicPr>
        <p:blipFill>
          <a:blip r:embed="rId2"/>
          <a:srcRect/>
          <a:stretch>
            <a:fillRect/>
          </a:stretch>
        </p:blipFill>
        <p:spPr bwMode="auto">
          <a:xfrm>
            <a:off x="357158" y="142852"/>
            <a:ext cx="3436662" cy="2286016"/>
          </a:xfrm>
          <a:prstGeom prst="rect">
            <a:avLst/>
          </a:prstGeom>
          <a:noFill/>
        </p:spPr>
      </p:pic>
      <p:pic>
        <p:nvPicPr>
          <p:cNvPr id="2051" name="Picture 3" descr="C:\Users\Кирилл\Desktop\1407496335.jpg"/>
          <p:cNvPicPr>
            <a:picLocks noChangeAspect="1" noChangeArrowheads="1"/>
          </p:cNvPicPr>
          <p:nvPr/>
        </p:nvPicPr>
        <p:blipFill>
          <a:blip r:embed="rId3"/>
          <a:srcRect/>
          <a:stretch>
            <a:fillRect/>
          </a:stretch>
        </p:blipFill>
        <p:spPr bwMode="auto">
          <a:xfrm flipH="1">
            <a:off x="357158" y="4429132"/>
            <a:ext cx="3437618" cy="2286016"/>
          </a:xfrm>
          <a:prstGeom prst="rect">
            <a:avLst/>
          </a:prstGeom>
          <a:noFill/>
        </p:spPr>
      </p:pic>
      <p:pic>
        <p:nvPicPr>
          <p:cNvPr id="2052" name="Picture 4" descr="C:\Users\Кирилл\Desktop\3075937_original.jpg"/>
          <p:cNvPicPr>
            <a:picLocks noChangeAspect="1" noChangeArrowheads="1"/>
          </p:cNvPicPr>
          <p:nvPr/>
        </p:nvPicPr>
        <p:blipFill>
          <a:blip r:embed="rId4" cstate="print"/>
          <a:srcRect/>
          <a:stretch>
            <a:fillRect/>
          </a:stretch>
        </p:blipFill>
        <p:spPr bwMode="auto">
          <a:xfrm>
            <a:off x="785786" y="2500306"/>
            <a:ext cx="2743200" cy="18161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85729"/>
            <a:ext cx="5000660" cy="6215106"/>
          </a:xfrm>
        </p:spPr>
        <p:txBody>
          <a:bodyPr>
            <a:noAutofit/>
          </a:bodyPr>
          <a:lstStyle/>
          <a:p>
            <a:pPr algn="just"/>
            <a:r>
              <a:rPr lang="en-US" sz="3200" dirty="0" smtClean="0">
                <a:solidFill>
                  <a:schemeClr val="bg1"/>
                </a:solidFill>
              </a:rPr>
              <a:t>But come in October and the islands are flooded with rain. Shortage of water has stimulated the building of special factories that remove salt from the sea water. Nowadays they provide more than half of the country’s freshwater needs. Officially, the tap water is safe to drink in Malta, but it doesn’t taste good.</a:t>
            </a:r>
            <a:endParaRPr lang="ru-RU" sz="3200" dirty="0">
              <a:solidFill>
                <a:schemeClr val="bg1"/>
              </a:solidFill>
            </a:endParaRPr>
          </a:p>
        </p:txBody>
      </p:sp>
      <p:pic>
        <p:nvPicPr>
          <p:cNvPr id="1027" name="Picture 3" descr="C:\Users\Кирилл\Desktop\49883558.jpg"/>
          <p:cNvPicPr>
            <a:picLocks noChangeAspect="1" noChangeArrowheads="1"/>
          </p:cNvPicPr>
          <p:nvPr/>
        </p:nvPicPr>
        <p:blipFill>
          <a:blip r:embed="rId2"/>
          <a:srcRect/>
          <a:stretch>
            <a:fillRect/>
          </a:stretch>
        </p:blipFill>
        <p:spPr bwMode="auto">
          <a:xfrm>
            <a:off x="5572132" y="4786322"/>
            <a:ext cx="3369176" cy="1857366"/>
          </a:xfrm>
          <a:prstGeom prst="rect">
            <a:avLst/>
          </a:prstGeom>
          <a:noFill/>
        </p:spPr>
      </p:pic>
      <p:pic>
        <p:nvPicPr>
          <p:cNvPr id="1028" name="Picture 4" descr="C:\Users\Кирилл\Desktop\fcd84c01.jpg"/>
          <p:cNvPicPr>
            <a:picLocks noChangeAspect="1" noChangeArrowheads="1"/>
          </p:cNvPicPr>
          <p:nvPr/>
        </p:nvPicPr>
        <p:blipFill>
          <a:blip r:embed="rId3"/>
          <a:srcRect/>
          <a:stretch>
            <a:fillRect/>
          </a:stretch>
        </p:blipFill>
        <p:spPr bwMode="auto">
          <a:xfrm>
            <a:off x="5572132" y="2510360"/>
            <a:ext cx="3357586" cy="2080686"/>
          </a:xfrm>
          <a:prstGeom prst="rect">
            <a:avLst/>
          </a:prstGeom>
          <a:noFill/>
        </p:spPr>
      </p:pic>
      <p:pic>
        <p:nvPicPr>
          <p:cNvPr id="1029" name="Picture 5" descr="C:\Users\Кирилл\Desktop\DSC_2616.jpg"/>
          <p:cNvPicPr>
            <a:picLocks noChangeAspect="1" noChangeArrowheads="1"/>
          </p:cNvPicPr>
          <p:nvPr/>
        </p:nvPicPr>
        <p:blipFill>
          <a:blip r:embed="rId4"/>
          <a:srcRect/>
          <a:stretch>
            <a:fillRect/>
          </a:stretch>
        </p:blipFill>
        <p:spPr bwMode="auto">
          <a:xfrm>
            <a:off x="5572132" y="175397"/>
            <a:ext cx="3357586" cy="222964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buNone/>
              <a:defRPr/>
            </a:pPr>
            <a:r>
              <a:rPr lang="ru-RU" b="1" dirty="0" smtClean="0">
                <a:solidFill>
                  <a:schemeClr val="bg1"/>
                </a:solidFill>
              </a:rPr>
              <a:t>Источники:</a:t>
            </a:r>
            <a:br>
              <a:rPr lang="ru-RU" b="1" dirty="0" smtClean="0">
                <a:solidFill>
                  <a:schemeClr val="bg1"/>
                </a:solidFill>
              </a:rPr>
            </a:br>
            <a:r>
              <a:rPr lang="ru-RU" b="1" dirty="0" smtClean="0">
                <a:solidFill>
                  <a:schemeClr val="bg1"/>
                </a:solidFill>
              </a:rPr>
              <a:t>ОГЭ. Английский язык. Типовые экзаменационные варианты </a:t>
            </a:r>
            <a:endParaRPr lang="en-US" b="1" dirty="0" smtClean="0">
              <a:solidFill>
                <a:schemeClr val="bg1"/>
              </a:solidFill>
            </a:endParaRPr>
          </a:p>
          <a:p>
            <a:pPr>
              <a:buNone/>
              <a:defRPr/>
            </a:pPr>
            <a:r>
              <a:rPr lang="ru-RU" b="1" dirty="0" smtClean="0">
                <a:solidFill>
                  <a:schemeClr val="bg1"/>
                </a:solidFill>
              </a:rPr>
              <a:t>	Под редакцией Н.Н. </a:t>
            </a:r>
            <a:r>
              <a:rPr lang="ru-RU" b="1" dirty="0" err="1" smtClean="0">
                <a:solidFill>
                  <a:schemeClr val="bg1"/>
                </a:solidFill>
              </a:rPr>
              <a:t>Трубаневой</a:t>
            </a:r>
            <a:r>
              <a:rPr lang="ru-RU" b="1" dirty="0" smtClean="0">
                <a:solidFill>
                  <a:schemeClr val="bg1"/>
                </a:solidFill>
              </a:rPr>
              <a:t>. 2018г.</a:t>
            </a:r>
          </a:p>
          <a:p>
            <a:pPr>
              <a:buNone/>
              <a:defRPr/>
            </a:pPr>
            <a:r>
              <a:rPr lang="ru-RU" b="1" dirty="0" smtClean="0">
                <a:solidFill>
                  <a:schemeClr val="bg1"/>
                </a:solidFill>
              </a:rPr>
              <a:t/>
            </a:r>
            <a:br>
              <a:rPr lang="ru-RU" b="1" dirty="0" smtClean="0">
                <a:solidFill>
                  <a:schemeClr val="bg1"/>
                </a:solidFill>
              </a:rPr>
            </a:br>
            <a:r>
              <a:rPr lang="ru-RU" dirty="0" smtClean="0">
                <a:solidFill>
                  <a:schemeClr val="bg1"/>
                </a:solidFill>
              </a:rPr>
              <a:t>Изображения взяты на сайте    http://yandex.ru</a:t>
            </a:r>
            <a:br>
              <a:rPr lang="ru-RU" dirty="0" smtClean="0">
                <a:solidFill>
                  <a:schemeClr val="bg1"/>
                </a:solidFill>
              </a:rPr>
            </a:br>
            <a:r>
              <a:rPr lang="ru-RU" dirty="0" smtClean="0">
                <a:solidFill>
                  <a:schemeClr val="bg1"/>
                </a:solidFill>
              </a:rPr>
              <a:t>Условия использования сайта </a:t>
            </a:r>
            <a:r>
              <a:rPr lang="ru-RU" dirty="0" smtClean="0">
                <a:solidFill>
                  <a:schemeClr val="bg1"/>
                </a:solidFill>
                <a:hlinkClick r:id="rId2"/>
              </a:rPr>
              <a:t>https://yandex.ru/legal/fotki_termsofuse/</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107</Words>
  <Application>Microsoft Office PowerPoint</Application>
  <PresentationFormat>Экран (4:3)</PresentationFormat>
  <Paragraphs>14</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Malta</vt:lpstr>
      <vt:lpstr> Malta is not one island, as most people think, but five. The country has no rivers or lakes. People rely on rain, which does not come every summer, but may cause flood in winter. If you are in Malta during the summer month, there is no need for an umbrella. </vt:lpstr>
      <vt:lpstr>But come in October and the islands are flooded with rain. Shortage of water has stimulated the building of special factories that remove salt from the sea water. Nowadays they provide more than half of the country’s freshwater needs. Officially, the tap water is safe to drink in Malta, but it doesn’t taste good.</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Хабарова</dc:creator>
  <cp:lastModifiedBy>Кирилл</cp:lastModifiedBy>
  <cp:revision>11</cp:revision>
  <dcterms:created xsi:type="dcterms:W3CDTF">2019-03-15T11:30:14Z</dcterms:created>
  <dcterms:modified xsi:type="dcterms:W3CDTF">2019-03-15T19:58:49Z</dcterms:modified>
</cp:coreProperties>
</file>