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80" r:id="rId2"/>
    <p:sldId id="258" r:id="rId3"/>
    <p:sldId id="297" r:id="rId4"/>
    <p:sldId id="292" r:id="rId5"/>
    <p:sldId id="293" r:id="rId6"/>
    <p:sldId id="294" r:id="rId7"/>
    <p:sldId id="295" r:id="rId8"/>
    <p:sldId id="290" r:id="rId9"/>
    <p:sldId id="259" r:id="rId10"/>
    <p:sldId id="262" r:id="rId11"/>
    <p:sldId id="265" r:id="rId12"/>
    <p:sldId id="266" r:id="rId13"/>
    <p:sldId id="287" r:id="rId14"/>
    <p:sldId id="284" r:id="rId15"/>
    <p:sldId id="282" r:id="rId16"/>
    <p:sldId id="300" r:id="rId17"/>
    <p:sldId id="299" r:id="rId18"/>
    <p:sldId id="264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00CC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58" d="100"/>
          <a:sy n="58" d="100"/>
        </p:scale>
        <p:origin x="-14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ldsky.com/fashion/facts/fashion-fact-the-birth-of-the-pencil-and-a-line-skirts-089081.html" TargetMode="External"/><Relationship Id="rId2" Type="http://schemas.openxmlformats.org/officeDocument/2006/relationships/hyperlink" Target="https://en.wikipedia.org/wiki/Skirt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andex.ru/legal/fotki_termsofuse/" TargetMode="External"/><Relationship Id="rId4" Type="http://schemas.openxmlformats.org/officeDocument/2006/relationships/hyperlink" Target="http://yandex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ÐÐ°ÑÑÐ¸Ð½ÐºÐ¸ Ð¿Ð¾ Ð·Ð°Ð¿ÑÐ¾ÑÑ skirt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06701" y="1"/>
            <a:ext cx="129396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8323" y="188640"/>
            <a:ext cx="8664677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/>
            <a:r>
              <a:rPr lang="en-US" sz="6000" b="1" cap="all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anose="020B0A04020102020204" pitchFamily="34" charset="0"/>
              </a:rPr>
              <a:t>Skirt </a:t>
            </a:r>
          </a:p>
          <a:p>
            <a:pPr algn="r"/>
            <a:r>
              <a:rPr lang="en-US" sz="6000" b="1" cap="all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anose="020B0A04020102020204" pitchFamily="34" charset="0"/>
              </a:rPr>
              <a:t>empire</a:t>
            </a:r>
            <a:endParaRPr lang="ru-RU" sz="6000" b="1" cap="all" dirty="0">
              <a:ln>
                <a:solidFill>
                  <a:srgbClr val="FFFF00"/>
                </a:solidFill>
              </a:ln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31459" y="4149080"/>
            <a:ext cx="4428343" cy="233910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Степанова, </a:t>
            </a:r>
            <a:r>
              <a:rPr lang="en-US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                   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английского языка </a:t>
            </a:r>
          </a:p>
          <a:p>
            <a:pPr algn="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6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16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</a:t>
            </a:r>
            <a:r>
              <a:rPr lang="ru-RU" sz="16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СоюзаМ.В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 Силантьева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                 Чувашской Республики</a:t>
            </a:r>
            <a:endParaRPr lang="ru-RU" sz="16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63744" y="2682194"/>
            <a:ext cx="45637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rgbClr val="FF66FF"/>
                </a:solidFill>
                <a:latin typeface="Arial Black" panose="020B0A04020102020204" pitchFamily="34" charset="0"/>
              </a:rPr>
              <a:t>Интерактивная викторина                  </a:t>
            </a: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rgbClr val="FF66FF"/>
                </a:solidFill>
                <a:latin typeface="Arial Black" panose="020B0A04020102020204" pitchFamily="34" charset="0"/>
              </a:rPr>
              <a:t>в галерее империи юбок </a:t>
            </a:r>
          </a:p>
          <a:p>
            <a:pPr algn="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rgbClr val="FF66FF"/>
                </a:solidFill>
                <a:latin typeface="Arial Black" panose="020B0A04020102020204" pitchFamily="34" charset="0"/>
              </a:rPr>
              <a:t>для </a:t>
            </a: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rgbClr val="FF66FF"/>
                </a:solidFill>
                <a:latin typeface="Arial Black" panose="020B0A04020102020204" pitchFamily="34" charset="0"/>
              </a:rPr>
              <a:t>учащихся  </a:t>
            </a: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rgbClr val="FF66FF"/>
                </a:solidFill>
                <a:latin typeface="Arial Black" panose="020B0A04020102020204" pitchFamily="34" charset="0"/>
              </a:rPr>
              <a:t>7- 11</a:t>
            </a:r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rgbClr val="FF66FF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rgbClr val="FF66FF"/>
                </a:solidFill>
                <a:latin typeface="Arial Black" panose="020B0A04020102020204" pitchFamily="34" charset="0"/>
              </a:rPr>
              <a:t>классов</a:t>
            </a:r>
            <a:endParaRPr lang="ru-RU" sz="2000" dirty="0" smtClean="0">
              <a:ln>
                <a:solidFill>
                  <a:sysClr val="windowText" lastClr="000000"/>
                </a:solidFill>
              </a:ln>
              <a:solidFill>
                <a:srgbClr val="FF66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659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ÐÐ°ÑÑÐ¸Ð½ÐºÐ¸ Ð¿Ð¾ Ð·Ð°Ð¿ÑÐ¾ÑÑ pencil skirt young gir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8" r="17351"/>
          <a:stretch/>
        </p:blipFill>
        <p:spPr bwMode="auto">
          <a:xfrm>
            <a:off x="455811" y="337079"/>
            <a:ext cx="3363685" cy="532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078694" y="1628800"/>
            <a:ext cx="468896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 pencil skirt </a:t>
            </a:r>
            <a:r>
              <a:rPr lang="en-US" sz="32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 different </a:t>
            </a:r>
            <a:r>
              <a:rPr lang="en-US" sz="32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from looser skirts, and impacts the wearer's movements and posture.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2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AutoShape 2" descr="0_12b998_4062c094_orig (700x687, 676Kb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AutoShape 4" descr="0_12b998_4062c094_orig (700x687, 676Kb)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076055" y="620688"/>
            <a:ext cx="3296447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FF66FF"/>
                </a:solidFill>
                <a:latin typeface="Arial Black" panose="020B0A04020102020204" pitchFamily="34" charset="0"/>
              </a:rPr>
              <a:t>feels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732240" y="4610375"/>
            <a:ext cx="116756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pc="50" dirty="0" smtClean="0">
                <a:ln w="11430"/>
                <a:latin typeface="Arial Black" panose="020B0A04020102020204" pitchFamily="34" charset="0"/>
              </a:rPr>
              <a:t>falls</a:t>
            </a:r>
          </a:p>
          <a:p>
            <a:r>
              <a:rPr lang="en-US" sz="2800" spc="50" dirty="0">
                <a:ln w="11430"/>
                <a:latin typeface="Arial Black" panose="020B0A04020102020204" pitchFamily="34" charset="0"/>
              </a:rPr>
              <a:t>feels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Ð²ÐµÑÐµÐ½Ð½Ð¸Ðµ ÑÐ±ÐºÐ¸ Ð² Ð¿Ð¾Ð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47"/>
          <a:stretch/>
        </p:blipFill>
        <p:spPr bwMode="auto">
          <a:xfrm>
            <a:off x="5748266" y="404129"/>
            <a:ext cx="2953259" cy="540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7504" y="1834137"/>
            <a:ext cx="52565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An A-line skirt is a skirt that is fitted at the hips and waist and gradually flares out towards the hem, giving the impression of the </a:t>
            </a:r>
            <a:r>
              <a:rPr lang="en-US" sz="32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 of </a:t>
            </a:r>
            <a:r>
              <a:rPr lang="en-US" sz="32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 capital letter A.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2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490686" y="3105664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66FF"/>
                </a:solidFill>
                <a:latin typeface="Arial Black" panose="020B0A04020102020204" pitchFamily="34" charset="0"/>
              </a:rPr>
              <a:t> </a:t>
            </a:r>
            <a:r>
              <a:rPr lang="en-US" b="1" kern="0" dirty="0">
                <a:solidFill>
                  <a:srgbClr val="FF66FF"/>
                </a:solidFill>
                <a:latin typeface="Arial Black" panose="020B0A04020102020204" pitchFamily="34" charset="0"/>
              </a:rPr>
              <a:t>shape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2189" y="4616093"/>
            <a:ext cx="280831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pc="50" dirty="0">
                <a:ln w="11430"/>
                <a:latin typeface="Arial Black" panose="020B0A04020102020204" pitchFamily="34" charset="0"/>
              </a:rPr>
              <a:t>s</a:t>
            </a:r>
            <a:r>
              <a:rPr lang="en-US" sz="2800" spc="50" dirty="0" smtClean="0">
                <a:ln w="11430"/>
                <a:latin typeface="Arial Black" panose="020B0A04020102020204" pitchFamily="34" charset="0"/>
              </a:rPr>
              <a:t>hape</a:t>
            </a:r>
          </a:p>
          <a:p>
            <a:r>
              <a:rPr lang="en-US" sz="2800" spc="50" dirty="0" smtClean="0">
                <a:ln w="11430"/>
                <a:latin typeface="Arial Black" panose="020B0A04020102020204" pitchFamily="34" charset="0"/>
              </a:rPr>
              <a:t>size</a:t>
            </a:r>
            <a:endParaRPr lang="ru-RU" sz="2800" spc="50" dirty="0" smtClean="0">
              <a:ln w="11430"/>
              <a:latin typeface="Arial Black" panose="020B0A040201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Ð²ÐµÑÐµÐ½Ð½Ð¸Ðµ ÑÐ±ÐºÐ¸ Ð² Ð¿Ð¾Ð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07975" y="332656"/>
            <a:ext cx="3070037" cy="534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556686" y="1916832"/>
            <a:ext cx="543567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2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 </a:t>
            </a:r>
            <a:r>
              <a:rPr lang="en-US" sz="32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term A-line  </a:t>
            </a:r>
            <a:r>
              <a:rPr lang="en-US" sz="32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was first used by the same French </a:t>
            </a:r>
            <a:r>
              <a:rPr lang="en-US" sz="32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 designer </a:t>
            </a:r>
            <a:r>
              <a:rPr lang="en-US" sz="32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Christian Dior who fathered the pencil skirt, as the label for his collection of spring 1955.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2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AutoShape 2" descr="0_12b9d8_90c0536b_orig (700x688, 544Kb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043029" y="1213570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FF66FF"/>
                </a:solidFill>
                <a:latin typeface="Arial Black" panose="020B0A04020102020204" pitchFamily="34" charset="0"/>
              </a:rPr>
              <a:t>couture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32240" y="4610375"/>
            <a:ext cx="181171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pc="50" dirty="0">
                <a:ln w="11430"/>
                <a:latin typeface="Arial Black" panose="020B0A04020102020204" pitchFamily="34" charset="0"/>
              </a:rPr>
              <a:t>c</a:t>
            </a:r>
            <a:r>
              <a:rPr lang="en-US" sz="2800" spc="50" dirty="0" smtClean="0">
                <a:ln w="11430"/>
                <a:latin typeface="Arial Black" panose="020B0A04020102020204" pitchFamily="34" charset="0"/>
              </a:rPr>
              <a:t>outure</a:t>
            </a:r>
          </a:p>
          <a:p>
            <a:r>
              <a:rPr lang="en-US" sz="2800" spc="50" dirty="0">
                <a:ln w="11430"/>
                <a:latin typeface="Arial Black" panose="020B0A04020102020204" pitchFamily="34" charset="0"/>
              </a:rPr>
              <a:t>c</a:t>
            </a:r>
            <a:r>
              <a:rPr lang="en-US" sz="2800" spc="50" dirty="0" smtClean="0">
                <a:ln w="11430"/>
                <a:latin typeface="Arial Black" panose="020B0A04020102020204" pitchFamily="34" charset="0"/>
              </a:rPr>
              <a:t>uisine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385250" y="1879296"/>
            <a:ext cx="547260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The hemline of skirts can vary from micro to floor-length and can vary according to cultural conceptions of modesty and aesthetics as well as the wearer’s </a:t>
            </a:r>
            <a:r>
              <a:rPr lang="en-US" sz="32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personal ________ . </a:t>
            </a:r>
            <a:endParaRPr lang="en-US" sz="3200" b="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2" name="AutoShape 2" descr="0_12b9d8_90c0536b_orig (700x688, 544Kb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939671" y="4149080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FF66FF"/>
                </a:solidFill>
                <a:latin typeface="Arial Black" panose="020B0A04020102020204" pitchFamily="34" charset="0"/>
              </a:rPr>
              <a:t>taste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84979" y="4852342"/>
            <a:ext cx="1231427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pc="50" dirty="0">
                <a:ln w="11430"/>
                <a:latin typeface="Arial Black" panose="020B0A04020102020204" pitchFamily="34" charset="0"/>
              </a:rPr>
              <a:t>t</a:t>
            </a:r>
            <a:r>
              <a:rPr lang="en-US" sz="2800" spc="50" dirty="0" smtClean="0">
                <a:ln w="11430"/>
                <a:latin typeface="Arial Black" panose="020B0A04020102020204" pitchFamily="34" charset="0"/>
              </a:rPr>
              <a:t>aste</a:t>
            </a:r>
          </a:p>
          <a:p>
            <a:r>
              <a:rPr lang="en-US" sz="2800" spc="50" dirty="0" smtClean="0">
                <a:ln w="11430"/>
                <a:latin typeface="Arial Black" panose="020B0A04020102020204" pitchFamily="34" charset="0"/>
              </a:rPr>
              <a:t>color</a:t>
            </a:r>
            <a:endParaRPr lang="ru-RU" sz="2800" spc="50" dirty="0" smtClean="0">
              <a:ln w="11430"/>
              <a:latin typeface="Arial Black" panose="020B0A04020102020204" pitchFamily="34" charset="0"/>
            </a:endParaRPr>
          </a:p>
          <a:p>
            <a:endParaRPr lang="ru-RU" dirty="0"/>
          </a:p>
        </p:txBody>
      </p:sp>
      <p:pic>
        <p:nvPicPr>
          <p:cNvPr id="9" name="Picture 2" descr="Pencil &amp; A-line Skir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0" r="36092"/>
          <a:stretch/>
        </p:blipFill>
        <p:spPr bwMode="auto">
          <a:xfrm>
            <a:off x="307973" y="404664"/>
            <a:ext cx="3204071" cy="521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802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851920" y="1390527"/>
            <a:ext cx="500396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Skirt is a part of uniform for girls in many schools across the world, with length of skirt varying as per </a:t>
            </a:r>
            <a:r>
              <a:rPr lang="en-US" sz="32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local _________ .</a:t>
            </a:r>
            <a:endParaRPr lang="ru-RU" sz="32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AutoShape 2" descr="0_12b9d8_90c0536b_orig (700x688, 544Kb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635651" y="3212976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FF66FF"/>
                </a:solidFill>
                <a:latin typeface="Arial Black" panose="020B0A04020102020204" pitchFamily="34" charset="0"/>
              </a:rPr>
              <a:t>culture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635651" y="4499037"/>
            <a:ext cx="203389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pc="50" dirty="0" smtClean="0">
                <a:ln w="11430"/>
                <a:latin typeface="Arial Black" panose="020B0A04020102020204" pitchFamily="34" charset="0"/>
              </a:rPr>
              <a:t>language</a:t>
            </a:r>
            <a:endParaRPr lang="ru-RU" sz="2800" spc="50" dirty="0" smtClean="0">
              <a:ln w="11430"/>
              <a:latin typeface="Arial Black" panose="020B0A04020102020204" pitchFamily="34" charset="0"/>
            </a:endParaRPr>
          </a:p>
          <a:p>
            <a:r>
              <a:rPr lang="en-US" sz="2800" spc="50" dirty="0">
                <a:ln w="11430"/>
                <a:latin typeface="Arial Black" panose="020B0A04020102020204" pitchFamily="34" charset="0"/>
              </a:rPr>
              <a:t>culture</a:t>
            </a:r>
            <a:endParaRPr lang="ru-RU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8" r="24339"/>
          <a:stretch/>
        </p:blipFill>
        <p:spPr bwMode="auto">
          <a:xfrm>
            <a:off x="460375" y="332655"/>
            <a:ext cx="3135085" cy="539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042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32245" y="2132856"/>
            <a:ext cx="491498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 rah-rah (or </a:t>
            </a:r>
            <a:r>
              <a:rPr lang="en-US" sz="3200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ra-ra</a:t>
            </a:r>
            <a:r>
              <a:rPr lang="en-US" sz="32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) skirt is a short flounced layered skirt that originated in cheerleading and became a popular fashion trend </a:t>
            </a:r>
            <a:r>
              <a:rPr lang="en-US" sz="32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 teenage </a:t>
            </a:r>
            <a:r>
              <a:rPr lang="en-US" sz="32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girls in the early 1980s. </a:t>
            </a:r>
            <a:endParaRPr lang="ru-RU" sz="32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860032" y="3645024"/>
            <a:ext cx="3394304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FF66FF"/>
                </a:solidFill>
                <a:latin typeface="Arial Black" panose="020B0A04020102020204" pitchFamily="34" charset="0"/>
              </a:rPr>
              <a:t>among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1828" y="5013176"/>
            <a:ext cx="1916679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pc="50" dirty="0" smtClean="0">
                <a:ln w="11430"/>
                <a:latin typeface="Arial Black" panose="020B0A04020102020204" pitchFamily="34" charset="0"/>
              </a:rPr>
              <a:t>among</a:t>
            </a:r>
          </a:p>
          <a:p>
            <a:r>
              <a:rPr lang="en-US" sz="2800" spc="50" dirty="0" smtClean="0">
                <a:ln w="11430"/>
                <a:latin typeface="Arial Black" panose="020B0A04020102020204" pitchFamily="34" charset="0"/>
              </a:rPr>
              <a:t>between</a:t>
            </a:r>
            <a:endParaRPr lang="ru-RU" sz="2800" spc="50" dirty="0" smtClean="0">
              <a:ln w="11430"/>
              <a:latin typeface="Arial Black" panose="020B0A04020102020204" pitchFamily="34" charset="0"/>
            </a:endParaRPr>
          </a:p>
          <a:p>
            <a:endParaRPr lang="ru-RU" dirty="0"/>
          </a:p>
        </p:txBody>
      </p:sp>
      <p:pic>
        <p:nvPicPr>
          <p:cNvPr id="13318" name="Picture 6" descr="https://upload.wikimedia.org/wikipedia/commons/thumb/7/73/Woman_in_rah-rah_skirt.jpg/220px-Woman_in_rah-rah_skir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 bwMode="auto">
          <a:xfrm>
            <a:off x="395536" y="406746"/>
            <a:ext cx="3528392" cy="541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719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283968" y="1624290"/>
            <a:ext cx="455494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Rah-rah is a </a:t>
            </a:r>
            <a:r>
              <a:rPr lang="en-US" sz="32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reduplication of </a:t>
            </a:r>
            <a:r>
              <a:rPr lang="en-US" sz="32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an abbreviation for </a:t>
            </a:r>
            <a:r>
              <a:rPr lang="en-US" sz="32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“_________",  </a:t>
            </a:r>
            <a:r>
              <a:rPr lang="en-US" sz="32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which is used as a synonym for "cheering".</a:t>
            </a:r>
            <a:endParaRPr lang="ru-RU" sz="32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167638" y="1908422"/>
            <a:ext cx="3394304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FF66FF"/>
                </a:solidFill>
                <a:latin typeface="Arial Black" panose="020B0A04020102020204" pitchFamily="34" charset="0"/>
              </a:rPr>
              <a:t>hurrah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660231" y="5013176"/>
            <a:ext cx="1517147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pc="50" dirty="0">
                <a:ln w="11430"/>
                <a:latin typeface="Arial Black" panose="020B0A04020102020204" pitchFamily="34" charset="0"/>
              </a:rPr>
              <a:t>h</a:t>
            </a:r>
            <a:r>
              <a:rPr lang="en-US" sz="2800" spc="50" dirty="0" smtClean="0">
                <a:ln w="11430"/>
                <a:latin typeface="Arial Black" panose="020B0A04020102020204" pitchFamily="34" charset="0"/>
              </a:rPr>
              <a:t>urrah</a:t>
            </a:r>
          </a:p>
          <a:p>
            <a:r>
              <a:rPr lang="en-US" sz="2800" spc="50" dirty="0" smtClean="0">
                <a:ln w="11430"/>
                <a:latin typeface="Arial Black" panose="020B0A04020102020204" pitchFamily="34" charset="0"/>
              </a:rPr>
              <a:t>hurry</a:t>
            </a:r>
            <a:endParaRPr lang="ru-RU" sz="2800" spc="50" dirty="0" smtClean="0">
              <a:ln w="11430"/>
              <a:latin typeface="Arial Black" panose="020B0A04020102020204" pitchFamily="34" charset="0"/>
            </a:endParaRPr>
          </a:p>
          <a:p>
            <a:endParaRPr lang="ru-RU" dirty="0"/>
          </a:p>
        </p:txBody>
      </p:sp>
      <p:pic>
        <p:nvPicPr>
          <p:cNvPr id="15362" name="Picture 2" descr="ÐÐ°ÑÑÐ¸Ð½ÐºÐ¸ Ð¿Ð¾ Ð·Ð°Ð¿ÑÐ¾ÑÑ ra ra ski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324"/>
            <a:ext cx="3888432" cy="540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70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222868" y="2132856"/>
            <a:ext cx="475714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Don't be </a:t>
            </a:r>
            <a:r>
              <a:rPr lang="en-US" sz="32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 to </a:t>
            </a:r>
            <a:r>
              <a:rPr lang="en-US" sz="32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mix things up by pairing a military-style jacket with a velvet skirt, vintage with modern, off-the-rack with couture, formal with casual. </a:t>
            </a:r>
            <a:endParaRPr lang="en-US" sz="320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Nina </a:t>
            </a:r>
            <a:r>
              <a:rPr lang="en-US" sz="32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Garcia</a:t>
            </a:r>
            <a:endParaRPr lang="ru-RU" sz="32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30003" y="188640"/>
            <a:ext cx="3394304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FF66FF"/>
                </a:solidFill>
                <a:latin typeface="Arial Black" panose="020B0A04020102020204" pitchFamily="34" charset="0"/>
              </a:rPr>
              <a:t>afraid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380312" y="5402361"/>
            <a:ext cx="1364220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pc="50" dirty="0">
                <a:ln w="11430"/>
                <a:latin typeface="Arial Black" panose="020B0A04020102020204" pitchFamily="34" charset="0"/>
              </a:rPr>
              <a:t>a</a:t>
            </a:r>
            <a:r>
              <a:rPr lang="en-US" sz="2800" spc="50" dirty="0" smtClean="0">
                <a:ln w="11430"/>
                <a:latin typeface="Arial Black" panose="020B0A04020102020204" pitchFamily="34" charset="0"/>
              </a:rPr>
              <a:t>fraid</a:t>
            </a:r>
          </a:p>
          <a:p>
            <a:r>
              <a:rPr lang="en-US" sz="2800" spc="50" dirty="0" smtClean="0">
                <a:ln w="11430"/>
                <a:latin typeface="Arial Black" panose="020B0A04020102020204" pitchFamily="34" charset="0"/>
              </a:rPr>
              <a:t>angry</a:t>
            </a:r>
            <a:endParaRPr lang="ru-RU" sz="2800" spc="50" dirty="0" smtClean="0">
              <a:ln w="11430"/>
              <a:latin typeface="Arial Black" panose="020B0A04020102020204" pitchFamily="34" charset="0"/>
            </a:endParaRPr>
          </a:p>
          <a:p>
            <a:endParaRPr lang="ru-RU" dirty="0"/>
          </a:p>
        </p:txBody>
      </p:sp>
      <p:pic>
        <p:nvPicPr>
          <p:cNvPr id="13316" name="Picture 4" descr="Gradient Tie-dyed Elastic Waist Skirt Botto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4027833" cy="535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401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7446" y="5229200"/>
            <a:ext cx="8598197" cy="1415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 smtClean="0">
                <a:ln w="11430"/>
                <a:solidFill>
                  <a:srgbClr val="FF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Do wear </a:t>
            </a:r>
            <a:r>
              <a:rPr lang="en-US" sz="3200" dirty="0">
                <a:ln w="11430"/>
                <a:solidFill>
                  <a:srgbClr val="FF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skirts! It's trendy! </a:t>
            </a:r>
            <a:endParaRPr lang="en-US" sz="3200" dirty="0" smtClean="0">
              <a:ln w="11430"/>
              <a:solidFill>
                <a:srgbClr val="FF66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 smtClean="0">
                <a:ln w="11430"/>
                <a:solidFill>
                  <a:srgbClr val="FF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It's trendier </a:t>
            </a:r>
            <a:r>
              <a:rPr lang="en-US" sz="3200" dirty="0">
                <a:ln w="11430"/>
                <a:solidFill>
                  <a:srgbClr val="FF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than the jeans!</a:t>
            </a:r>
            <a:endParaRPr lang="ru-RU" sz="3200" dirty="0">
              <a:ln w="11430"/>
              <a:solidFill>
                <a:srgbClr val="FF66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AutoShape 2" descr="0_12b9a6_8a5716a3_orig (700x435, 298Kb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2292" name="Picture 4" descr="Pretty Falbala Split-front Skirt Botto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208" y="177827"/>
            <a:ext cx="3500674" cy="466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11561" y="2996952"/>
            <a:ext cx="828092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Источник: </a:t>
            </a:r>
            <a:r>
              <a:rPr lang="en-US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Skirt </a:t>
            </a:r>
            <a:r>
              <a:rPr lang="en-US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2"/>
              </a:rPr>
              <a:t>https://</a:t>
            </a:r>
            <a:r>
              <a:rPr lang="en-US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2"/>
              </a:rPr>
              <a:t>en.wikipedia.org/wiki/Skirt</a:t>
            </a:r>
            <a:r>
              <a:rPr lang="en-US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en-US" sz="20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Peter J </a:t>
            </a:r>
            <a:r>
              <a:rPr lang="en-US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Fashion Fact </a:t>
            </a:r>
            <a:r>
              <a:rPr lang="en-US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3"/>
              </a:rPr>
              <a:t>https://</a:t>
            </a:r>
            <a:r>
              <a:rPr lang="en-US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3"/>
              </a:rPr>
              <a:t>www.boldsky.com/fashion/facts/fashion-fact-the-birth-of-the-pencil-and-a-line-skirts-089081.html</a:t>
            </a:r>
            <a:r>
              <a:rPr lang="en-US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000" b="0" dirty="0" smtClean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Изображения </a:t>
            </a: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взяты на сайте    </a:t>
            </a: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4"/>
              </a:rPr>
              <a:t>http://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4"/>
              </a:rPr>
              <a:t>yandex.ru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	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Условия использования сайта </a:t>
            </a: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5"/>
              </a:rPr>
              <a:t>https://yandex.ru/legal/fotki_termsofuse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5"/>
              </a:rPr>
              <a:t>/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20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20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1520" y="1196751"/>
            <a:ext cx="517792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 skirt is a tube- or cone-shaped garment that hangs from the </a:t>
            </a:r>
            <a:r>
              <a:rPr lang="en-US" sz="32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 or </a:t>
            </a:r>
            <a:r>
              <a:rPr lang="en-US" sz="32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hips and covers all or part of the legs.</a:t>
            </a:r>
            <a:endParaRPr lang="ru-RU" sz="32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046685"/>
            <a:ext cx="128830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pc="50" dirty="0" smtClean="0">
                <a:ln w="11430"/>
                <a:latin typeface="Arial Black" panose="020B0A04020102020204" pitchFamily="34" charset="0"/>
              </a:rPr>
              <a:t>neck</a:t>
            </a:r>
            <a:endParaRPr lang="ru-RU" sz="2800" spc="50" dirty="0" smtClean="0">
              <a:ln w="11430"/>
              <a:latin typeface="Arial Black" panose="020B0A04020102020204" pitchFamily="34" charset="0"/>
            </a:endParaRPr>
          </a:p>
          <a:p>
            <a:r>
              <a:rPr lang="en-US" sz="2800" spc="50" dirty="0">
                <a:ln w="11430"/>
                <a:latin typeface="Arial Black" panose="020B0A04020102020204" pitchFamily="34" charset="0"/>
              </a:rPr>
              <a:t>waist</a:t>
            </a:r>
            <a:endParaRPr lang="ru-RU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1520" y="1765016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FF66FF"/>
                </a:solidFill>
                <a:latin typeface="Arial Black" panose="020B0A04020102020204" pitchFamily="34" charset="0"/>
              </a:rPr>
              <a:t> waist</a:t>
            </a:r>
            <a:endParaRPr lang="ru-RU" b="1" kern="0" dirty="0">
              <a:solidFill>
                <a:srgbClr val="FF66FF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Picture 2" descr="ÑÐ°ÑÐºÐ»ÐµÑÐµÐ½Ð½Ð°Ñ ÑÐ±ÐºÐ° ÐºÐ¾Ð¼Ñ Ð¸Ð´ÐµÑ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44"/>
          <a:stretch/>
        </p:blipFill>
        <p:spPr bwMode="auto">
          <a:xfrm>
            <a:off x="5508104" y="276165"/>
            <a:ext cx="3138738" cy="565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ÑÐ°ÑÐºÐ»ÐµÑÐµÐ½Ð½Ð°Ñ ÑÐ±ÐºÐ° Ð² Ð¿Ð¾Ð»Ð¾ÑÐºÑ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738631" y="568050"/>
            <a:ext cx="2985120" cy="519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729" y="1294436"/>
            <a:ext cx="511256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Different skirts have been </a:t>
            </a:r>
            <a:r>
              <a:rPr lang="en-US" sz="32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 in </a:t>
            </a:r>
            <a:r>
              <a:rPr lang="en-US" sz="32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many different cultures at different times.</a:t>
            </a:r>
            <a:endParaRPr lang="ru-RU" sz="32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4531054"/>
            <a:ext cx="1196674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pc="50" dirty="0" smtClean="0">
                <a:ln w="11430"/>
                <a:latin typeface="Arial Black" panose="020B0A04020102020204" pitchFamily="34" charset="0"/>
              </a:rPr>
              <a:t>worn</a:t>
            </a:r>
          </a:p>
          <a:p>
            <a:r>
              <a:rPr lang="en-US" sz="2800" spc="50" dirty="0" smtClean="0">
                <a:ln w="11430"/>
                <a:latin typeface="Arial Black" panose="020B0A04020102020204" pitchFamily="34" charset="0"/>
              </a:rPr>
              <a:t>wear</a:t>
            </a:r>
            <a:endParaRPr lang="ru-RU" sz="2800" spc="50" dirty="0" smtClean="0">
              <a:ln w="11430"/>
              <a:latin typeface="Arial Black" panose="020B0A04020102020204" pitchFamily="34" charset="0"/>
            </a:endParaRPr>
          </a:p>
          <a:p>
            <a:endParaRPr lang="ru-RU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12205" y="1412776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FF66FF"/>
                </a:solidFill>
                <a:latin typeface="Arial Black" panose="020B0A04020102020204" pitchFamily="34" charset="0"/>
              </a:rPr>
              <a:t> worn</a:t>
            </a:r>
            <a:endParaRPr lang="ru-RU" b="1" kern="0" dirty="0">
              <a:solidFill>
                <a:srgbClr val="FF66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874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98091" y="896411"/>
            <a:ext cx="513800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There are skirts that are </a:t>
            </a:r>
            <a:r>
              <a:rPr lang="en-US" sz="32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____________ for </a:t>
            </a:r>
            <a:r>
              <a:rPr lang="en-US" sz="32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women, for men, or for both.</a:t>
            </a:r>
            <a:endParaRPr lang="ru-RU" sz="32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245148" y="896411"/>
            <a:ext cx="3911537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FF66FF"/>
                </a:solidFill>
                <a:latin typeface="Arial Black" panose="020B0A04020102020204" pitchFamily="34" charset="0"/>
              </a:rPr>
              <a:t> clothing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9511" y="4831670"/>
            <a:ext cx="4320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pc="50" dirty="0">
                <a:ln w="11430"/>
                <a:latin typeface="Arial Black" panose="020B0A04020102020204" pitchFamily="34" charset="0"/>
              </a:rPr>
              <a:t>clothing </a:t>
            </a:r>
            <a:endParaRPr lang="en-US" sz="2800" spc="50" dirty="0" smtClean="0">
              <a:ln w="11430"/>
              <a:latin typeface="Arial Black" panose="020B0A04020102020204" pitchFamily="34" charset="0"/>
            </a:endParaRPr>
          </a:p>
          <a:p>
            <a:r>
              <a:rPr lang="en-US" sz="2800" spc="50" dirty="0">
                <a:ln w="11430"/>
                <a:latin typeface="Arial Black" panose="020B0A04020102020204" pitchFamily="34" charset="0"/>
              </a:rPr>
              <a:t>jewelry</a:t>
            </a:r>
            <a:endParaRPr lang="ru-RU" dirty="0"/>
          </a:p>
        </p:txBody>
      </p:sp>
      <p:pic>
        <p:nvPicPr>
          <p:cNvPr id="4098" name="Picture 2" descr="ÑÐ°ÑÐºÐ»ÐµÑÐµÐ½Ð½Ð°Ñ ÑÐ±ÐºÐ° Ð´Ð¾ ÐºÐ¾Ð»ÐµÐ½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6"/>
          <a:stretch/>
        </p:blipFill>
        <p:spPr bwMode="auto">
          <a:xfrm>
            <a:off x="5652120" y="332655"/>
            <a:ext cx="3069367" cy="546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599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ÑÐ°ÑÐºÐ»ÐµÑÐµÐ½Ð½Ð°Ñ ÑÐ±ÐºÐ° Ð´Ð¾ ÐºÐ¾Ð»ÐµÐ½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72"/>
          <a:stretch/>
        </p:blipFill>
        <p:spPr bwMode="auto">
          <a:xfrm>
            <a:off x="5796136" y="316700"/>
            <a:ext cx="2950198" cy="529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69395" y="898961"/>
            <a:ext cx="521071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Modern skirts </a:t>
            </a:r>
            <a:r>
              <a:rPr lang="en-US" sz="32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 usually </a:t>
            </a:r>
            <a:r>
              <a:rPr lang="en-US" sz="32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made of light to mid-weight fabrics, such as denim, jersey, worsted, or poplin.</a:t>
            </a:r>
            <a:endParaRPr lang="ru-RU" sz="32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846808" y="195699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FF66FF"/>
                </a:solidFill>
                <a:latin typeface="Arial Black" panose="020B0A04020102020204" pitchFamily="34" charset="0"/>
              </a:rPr>
              <a:t> are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391303"/>
            <a:ext cx="846065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pc="50" dirty="0">
                <a:ln w="11430"/>
                <a:latin typeface="Arial Black" panose="020B0A04020102020204" pitchFamily="34" charset="0"/>
              </a:rPr>
              <a:t>a</a:t>
            </a:r>
            <a:r>
              <a:rPr lang="en-US" sz="2800" spc="50" dirty="0" smtClean="0">
                <a:ln w="11430"/>
                <a:latin typeface="Arial Black" panose="020B0A04020102020204" pitchFamily="34" charset="0"/>
              </a:rPr>
              <a:t>re</a:t>
            </a:r>
          </a:p>
          <a:p>
            <a:r>
              <a:rPr lang="en-US" sz="2800" spc="50" dirty="0" smtClean="0">
                <a:ln w="11430"/>
                <a:latin typeface="Arial Black" panose="020B0A04020102020204" pitchFamily="34" charset="0"/>
              </a:rPr>
              <a:t>is</a:t>
            </a:r>
            <a:endParaRPr lang="ru-RU" sz="2800" spc="50" dirty="0" smtClean="0">
              <a:ln w="11430"/>
              <a:latin typeface="Arial Black" panose="020B0A040201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356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396564" y="2116037"/>
            <a:ext cx="538303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In the western world, skirts are more commonly worn by women; with some exceptions such as the </a:t>
            </a:r>
            <a:r>
              <a:rPr lang="en-US" sz="3200" b="0" dirty="0" err="1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izaar</a:t>
            </a:r>
            <a:r>
              <a:rPr lang="en-US" sz="32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which is worn by Muslim cultures and the kilt which is a traditional men’s garment in </a:t>
            </a:r>
            <a:r>
              <a:rPr lang="en-US" sz="32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____________ and </a:t>
            </a:r>
            <a:r>
              <a:rPr lang="en-US" sz="32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Ireland.</a:t>
            </a:r>
            <a:endParaRPr lang="ru-RU" sz="32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228184" y="4437112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FF66FF"/>
                </a:solidFill>
                <a:latin typeface="Arial Black" panose="020B0A04020102020204" pitchFamily="34" charset="0"/>
              </a:rPr>
              <a:t>Scotland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40275" y="5539185"/>
            <a:ext cx="1968809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pc="50" dirty="0" smtClean="0">
                <a:ln w="11430"/>
                <a:latin typeface="Arial Black" panose="020B0A04020102020204" pitchFamily="34" charset="0"/>
              </a:rPr>
              <a:t>Scotland</a:t>
            </a:r>
          </a:p>
          <a:p>
            <a:r>
              <a:rPr lang="en-US" sz="2800" spc="50" dirty="0" smtClean="0">
                <a:ln w="11430"/>
                <a:latin typeface="Arial Black" panose="020B0A04020102020204" pitchFamily="34" charset="0"/>
              </a:rPr>
              <a:t>Wales</a:t>
            </a:r>
            <a:endParaRPr lang="ru-RU" sz="2800" spc="50" dirty="0" smtClean="0">
              <a:ln w="11430"/>
              <a:latin typeface="Arial Black" panose="020B0A04020102020204" pitchFamily="34" charset="0"/>
            </a:endParaRPr>
          </a:p>
          <a:p>
            <a:endParaRPr lang="ru-RU" dirty="0"/>
          </a:p>
        </p:txBody>
      </p:sp>
      <p:pic>
        <p:nvPicPr>
          <p:cNvPr id="6146" name="Picture 2" descr="ÑÐ°ÑÐºÐ»ÐµÑÐµÐ½Ð½Ð°Ñ Ð´Ð²ÑÑÑÐ¾Ð²Ð½Ð°Ñ ÑÐ±ÐºÐ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97"/>
          <a:stretch/>
        </p:blipFill>
        <p:spPr bwMode="auto">
          <a:xfrm>
            <a:off x="395536" y="332656"/>
            <a:ext cx="3001027" cy="540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053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842285" y="764704"/>
            <a:ext cx="510615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Skirts are worn at semi-formal occasions, and sometimes at </a:t>
            </a:r>
            <a:r>
              <a:rPr lang="en-US" sz="28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formal_________ , </a:t>
            </a:r>
            <a:r>
              <a:rPr lang="en-US" sz="28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although a dress is more common.</a:t>
            </a:r>
            <a:endParaRPr lang="ru-RU" sz="2800" b="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121325" y="1332969"/>
            <a:ext cx="2022675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2800" b="1" kern="0" dirty="0">
                <a:solidFill>
                  <a:srgbClr val="FF66FF"/>
                </a:solidFill>
                <a:latin typeface="Arial Black" panose="020B0A04020102020204" pitchFamily="34" charset="0"/>
              </a:rPr>
              <a:t>events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732240" y="4610375"/>
            <a:ext cx="172515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pc="50" dirty="0" smtClean="0">
                <a:ln w="11430"/>
                <a:latin typeface="Arial Black" panose="020B0A04020102020204" pitchFamily="34" charset="0"/>
              </a:rPr>
              <a:t>lessons</a:t>
            </a:r>
          </a:p>
          <a:p>
            <a:r>
              <a:rPr lang="en-US" sz="2800" spc="50" dirty="0">
                <a:ln w="11430"/>
                <a:latin typeface="Arial Black" panose="020B0A04020102020204" pitchFamily="34" charset="0"/>
              </a:rPr>
              <a:t>events</a:t>
            </a:r>
            <a:endParaRPr lang="ru-RU" dirty="0"/>
          </a:p>
        </p:txBody>
      </p:sp>
      <p:pic>
        <p:nvPicPr>
          <p:cNvPr id="7170" name="Picture 2" descr="ÑÐ°ÑÐºÐ»ÐµÑÐµÐ½Ð½Ð°Ñ Ð´Ð²ÑÑÑÐ¾Ð²Ð½Ð°Ñ ÑÐ±ÐºÐ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84"/>
          <a:stretch/>
        </p:blipFill>
        <p:spPr bwMode="auto">
          <a:xfrm>
            <a:off x="323528" y="260648"/>
            <a:ext cx="3040509" cy="547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36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ÑÐ±ÐºÐ° ÑÐ°ÑÐºÐ»ÐµÑÐµÐ½Ð½Ð°Ñ Ð²Ð½Ð¸Ð·Ñ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2"/>
          <a:stretch/>
        </p:blipFill>
        <p:spPr bwMode="auto">
          <a:xfrm>
            <a:off x="5785873" y="332656"/>
            <a:ext cx="3020858" cy="550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7382" y="1412776"/>
            <a:ext cx="518247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It was in his 1954 Autumn Winter collection did the </a:t>
            </a:r>
            <a:r>
              <a:rPr lang="en-US" sz="28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8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French designer Christian Dior introduce the classic modern </a:t>
            </a:r>
            <a:r>
              <a:rPr lang="en-US" sz="28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 skirt</a:t>
            </a:r>
            <a:r>
              <a:rPr lang="en-US" sz="28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8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21398" y="2564904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2800" b="1" kern="0" dirty="0">
                <a:solidFill>
                  <a:srgbClr val="FF66FF"/>
                </a:solidFill>
                <a:latin typeface="Arial Black" panose="020B0A04020102020204" pitchFamily="34" charset="0"/>
              </a:rPr>
              <a:t>pencil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4610375"/>
            <a:ext cx="2380780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pc="50" dirty="0">
                <a:ln w="11430"/>
                <a:latin typeface="Arial Black" panose="020B0A04020102020204" pitchFamily="34" charset="0"/>
              </a:rPr>
              <a:t>p</a:t>
            </a:r>
            <a:r>
              <a:rPr lang="en-US" sz="2800" spc="50" dirty="0" smtClean="0">
                <a:ln w="11430"/>
                <a:latin typeface="Arial Black" panose="020B0A04020102020204" pitchFamily="34" charset="0"/>
              </a:rPr>
              <a:t>encil</a:t>
            </a:r>
          </a:p>
          <a:p>
            <a:r>
              <a:rPr lang="en-US" sz="2800" spc="50" dirty="0" err="1" smtClean="0">
                <a:ln w="11430"/>
                <a:latin typeface="Arial Black" panose="020B0A04020102020204" pitchFamily="34" charset="0"/>
              </a:rPr>
              <a:t>pencilcase</a:t>
            </a:r>
            <a:endParaRPr lang="ru-RU" sz="2800" spc="50" dirty="0" smtClean="0">
              <a:ln w="11430"/>
              <a:latin typeface="Arial Black" panose="020B0A040201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2016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644008" y="1302577"/>
            <a:ext cx="434826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The pencil skirt quickly became very popular, especially for </a:t>
            </a:r>
            <a:r>
              <a:rPr lang="en-US" sz="32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 wear</a:t>
            </a:r>
            <a:r>
              <a:rPr lang="en-US" sz="32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2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724127" y="2340871"/>
            <a:ext cx="3735675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FF66FF"/>
                </a:solidFill>
                <a:latin typeface="Arial Black" panose="020B0A04020102020204" pitchFamily="34" charset="0"/>
              </a:rPr>
              <a:t>office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4610375"/>
            <a:ext cx="4211961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pc="50" dirty="0">
                <a:ln w="11430"/>
                <a:latin typeface="Arial Black" panose="020B0A04020102020204" pitchFamily="34" charset="0"/>
              </a:rPr>
              <a:t>o</a:t>
            </a:r>
            <a:r>
              <a:rPr lang="en-US" sz="2800" spc="50" dirty="0" smtClean="0">
                <a:ln w="11430"/>
                <a:latin typeface="Arial Black" panose="020B0A04020102020204" pitchFamily="34" charset="0"/>
              </a:rPr>
              <a:t>ffice </a:t>
            </a:r>
          </a:p>
          <a:p>
            <a:r>
              <a:rPr lang="en-US" sz="2800" spc="50" dirty="0" smtClean="0">
                <a:ln w="11430"/>
                <a:latin typeface="Arial Black" panose="020B0A04020102020204" pitchFamily="34" charset="0"/>
              </a:rPr>
              <a:t>beach</a:t>
            </a:r>
            <a:endParaRPr lang="ru-RU" sz="2800" spc="50" dirty="0" smtClean="0">
              <a:ln w="11430"/>
              <a:latin typeface="Arial Black" panose="020B0A04020102020204" pitchFamily="34" charset="0"/>
            </a:endParaRPr>
          </a:p>
          <a:p>
            <a:endParaRPr lang="ru-RU" dirty="0"/>
          </a:p>
        </p:txBody>
      </p:sp>
      <p:pic>
        <p:nvPicPr>
          <p:cNvPr id="17410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2" t="23394" r="25622"/>
          <a:stretch/>
        </p:blipFill>
        <p:spPr bwMode="auto">
          <a:xfrm>
            <a:off x="467544" y="358247"/>
            <a:ext cx="3127581" cy="537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1072</TotalTime>
  <Words>514</Words>
  <Application>Microsoft Office PowerPoint</Application>
  <PresentationFormat>Экран (4:3)</PresentationFormat>
  <Paragraphs>84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Горизонт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117</cp:revision>
  <dcterms:created xsi:type="dcterms:W3CDTF">2016-01-10T12:56:23Z</dcterms:created>
  <dcterms:modified xsi:type="dcterms:W3CDTF">2019-03-17T08:59:51Z</dcterms:modified>
</cp:coreProperties>
</file>