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80" r:id="rId2"/>
    <p:sldId id="258" r:id="rId3"/>
    <p:sldId id="297" r:id="rId4"/>
    <p:sldId id="292" r:id="rId5"/>
    <p:sldId id="293" r:id="rId6"/>
    <p:sldId id="294" r:id="rId7"/>
    <p:sldId id="301" r:id="rId8"/>
    <p:sldId id="302" r:id="rId9"/>
    <p:sldId id="303" r:id="rId10"/>
    <p:sldId id="304" r:id="rId11"/>
    <p:sldId id="305" r:id="rId12"/>
    <p:sldId id="306" r:id="rId13"/>
    <p:sldId id="307" r:id="rId14"/>
    <p:sldId id="27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58" d="100"/>
          <a:sy n="58" d="100"/>
        </p:scale>
        <p:origin x="-14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17.03.2019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17.03.2019</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yandex.ru/" TargetMode="External"/><Relationship Id="rId2" Type="http://schemas.openxmlformats.org/officeDocument/2006/relationships/hyperlink" Target="https://www.whowhatwear.co.uk/history-of-the-skirt" TargetMode="External"/><Relationship Id="rId1" Type="http://schemas.openxmlformats.org/officeDocument/2006/relationships/slideLayout" Target="../slideLayouts/slideLayout1.xml"/><Relationship Id="rId4" Type="http://schemas.openxmlformats.org/officeDocument/2006/relationships/hyperlink" Target="https://yandex.ru/legal/fotki_termsofu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ÐÐ°ÑÑÐ¸Ð½ÐºÐ¸ Ð¿Ð¾ Ð·Ð°Ð¿ÑÐ¾ÑÑ skirt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06701" y="1"/>
            <a:ext cx="129396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323" y="188640"/>
            <a:ext cx="8664677" cy="2862322"/>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6000" b="1" cap="all" dirty="0" smtClean="0">
                <a:ln>
                  <a:solidFill>
                    <a:srgbClr val="FF66FF"/>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Skirt </a:t>
            </a:r>
          </a:p>
          <a:p>
            <a:pPr algn="r"/>
            <a:r>
              <a:rPr lang="en-US" sz="6000" b="1" cap="all" dirty="0" smtClean="0">
                <a:ln>
                  <a:solidFill>
                    <a:srgbClr val="FF66FF"/>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Style </a:t>
            </a:r>
          </a:p>
          <a:p>
            <a:pPr algn="r"/>
            <a:r>
              <a:rPr lang="en-US" sz="6000" b="1" cap="all" dirty="0" smtClean="0">
                <a:ln>
                  <a:solidFill>
                    <a:srgbClr val="FF66FF"/>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history</a:t>
            </a:r>
            <a:endParaRPr lang="ru-RU" sz="6000" b="1" cap="all" dirty="0">
              <a:ln>
                <a:solidFill>
                  <a:srgbClr val="FF66FF"/>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
        <p:nvSpPr>
          <p:cNvPr id="5" name="Прямоугольник 4"/>
          <p:cNvSpPr/>
          <p:nvPr/>
        </p:nvSpPr>
        <p:spPr>
          <a:xfrm>
            <a:off x="4231459" y="4149080"/>
            <a:ext cx="4428343" cy="233910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Степанова, </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английского языка </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a:t>
            </a:r>
            <a:r>
              <a:rPr lang="ru-RU" sz="1600" b="1" spc="50" dirty="0" err="1"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СоюзаМ.В</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Чувашской 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9</a:t>
            </a:r>
          </a:p>
        </p:txBody>
      </p:sp>
      <p:sp>
        <p:nvSpPr>
          <p:cNvPr id="6" name="Прямоугольник 5"/>
          <p:cNvSpPr/>
          <p:nvPr/>
        </p:nvSpPr>
        <p:spPr>
          <a:xfrm>
            <a:off x="4110534" y="3212976"/>
            <a:ext cx="4563771" cy="707886"/>
          </a:xfrm>
          <a:prstGeom prst="rect">
            <a:avLst/>
          </a:prstGeom>
        </p:spPr>
        <p:txBody>
          <a:bodyPr wrap="square">
            <a:spAutoFit/>
          </a:bodyPr>
          <a:lstStyle/>
          <a:p>
            <a:pPr algn="r"/>
            <a:r>
              <a:rPr lang="ru-RU" sz="2000" dirty="0" smtClean="0">
                <a:ln>
                  <a:solidFill>
                    <a:sysClr val="windowText" lastClr="000000"/>
                  </a:solidFill>
                </a:ln>
                <a:solidFill>
                  <a:srgbClr val="FF66FF"/>
                </a:solidFill>
                <a:latin typeface="Arial Black" panose="020B0A04020102020204" pitchFamily="34" charset="0"/>
              </a:rPr>
              <a:t>Интерактивное чтение </a:t>
            </a:r>
            <a:endParaRPr lang="ru-RU" sz="2000" dirty="0" smtClean="0">
              <a:ln>
                <a:solidFill>
                  <a:sysClr val="windowText" lastClr="000000"/>
                </a:solidFill>
              </a:ln>
              <a:solidFill>
                <a:srgbClr val="FF66FF"/>
              </a:solidFill>
              <a:latin typeface="Arial Black" panose="020B0A04020102020204" pitchFamily="34" charset="0"/>
            </a:endParaRPr>
          </a:p>
          <a:p>
            <a:pPr algn="r"/>
            <a:r>
              <a:rPr lang="ru-RU" sz="2000" dirty="0">
                <a:ln>
                  <a:solidFill>
                    <a:sysClr val="windowText" lastClr="000000"/>
                  </a:solidFill>
                </a:ln>
                <a:solidFill>
                  <a:srgbClr val="FF66FF"/>
                </a:solidFill>
                <a:latin typeface="Arial Black" panose="020B0A04020102020204" pitchFamily="34" charset="0"/>
              </a:rPr>
              <a:t>д</a:t>
            </a:r>
            <a:r>
              <a:rPr lang="ru-RU" sz="2000" dirty="0" smtClean="0">
                <a:ln>
                  <a:solidFill>
                    <a:sysClr val="windowText" lastClr="000000"/>
                  </a:solidFill>
                </a:ln>
                <a:solidFill>
                  <a:srgbClr val="FF66FF"/>
                </a:solidFill>
                <a:latin typeface="Arial Black" panose="020B0A04020102020204" pitchFamily="34" charset="0"/>
              </a:rPr>
              <a:t>ля учащихся 7- </a:t>
            </a:r>
            <a:r>
              <a:rPr lang="ru-RU" sz="2000" dirty="0" smtClean="0">
                <a:ln>
                  <a:solidFill>
                    <a:sysClr val="windowText" lastClr="000000"/>
                  </a:solidFill>
                </a:ln>
                <a:solidFill>
                  <a:srgbClr val="FF66FF"/>
                </a:solidFill>
                <a:latin typeface="Arial Black" panose="020B0A04020102020204" pitchFamily="34" charset="0"/>
              </a:rPr>
              <a:t>11</a:t>
            </a:r>
            <a:r>
              <a:rPr lang="en-US" sz="2000" dirty="0" smtClean="0">
                <a:ln>
                  <a:solidFill>
                    <a:sysClr val="windowText" lastClr="000000"/>
                  </a:solidFill>
                </a:ln>
                <a:solidFill>
                  <a:srgbClr val="FF66FF"/>
                </a:solidFill>
                <a:latin typeface="Arial Black" panose="020B0A04020102020204" pitchFamily="34" charset="0"/>
              </a:rPr>
              <a:t> </a:t>
            </a:r>
            <a:r>
              <a:rPr lang="ru-RU" sz="2000" dirty="0" smtClean="0">
                <a:ln>
                  <a:solidFill>
                    <a:sysClr val="windowText" lastClr="000000"/>
                  </a:solidFill>
                </a:ln>
                <a:solidFill>
                  <a:srgbClr val="FF66FF"/>
                </a:solidFill>
                <a:latin typeface="Arial Black" panose="020B0A04020102020204" pitchFamily="34" charset="0"/>
              </a:rPr>
              <a:t>классов</a:t>
            </a:r>
          </a:p>
        </p:txBody>
      </p:sp>
    </p:spTree>
    <p:extLst>
      <p:ext uri="{BB962C8B-B14F-4D97-AF65-F5344CB8AC3E}">
        <p14:creationId xmlns:p14="http://schemas.microsoft.com/office/powerpoint/2010/main" val="746659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3878" y="2780928"/>
            <a:ext cx="482453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solidFill>
                  <a:srgbClr val="002060"/>
                </a:solidFill>
                <a:effectLst/>
                <a:latin typeface="Arial Black" panose="020B0A04020102020204" pitchFamily="34" charset="0"/>
              </a:rPr>
              <a:t>The 1980s turned fashion on its head with bold new silhouettes, flashy materials, and an outrageous decadence unlike anything that preceded it. Ruffles, tulle, and bright colors were in favor, especially on skirts and dresses.</a:t>
            </a:r>
          </a:p>
        </p:txBody>
      </p:sp>
      <p:sp>
        <p:nvSpPr>
          <p:cNvPr id="5" name="Rectangle 3"/>
          <p:cNvSpPr txBox="1">
            <a:spLocks noChangeArrowheads="1"/>
          </p:cNvSpPr>
          <p:nvPr/>
        </p:nvSpPr>
        <p:spPr bwMode="auto">
          <a:xfrm>
            <a:off x="4883676" y="1637344"/>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a:solidFill>
                  <a:srgbClr val="FF66FF"/>
                </a:solidFill>
                <a:latin typeface="Arial Black" panose="020B0A04020102020204" pitchFamily="34" charset="0"/>
              </a:rPr>
              <a:t>Ruffles, tulle, and bright </a:t>
            </a:r>
            <a:r>
              <a:rPr lang="en-US" b="1" kern="0" dirty="0" smtClean="0">
                <a:solidFill>
                  <a:srgbClr val="FF66FF"/>
                </a:solidFill>
                <a:latin typeface="Arial Black" panose="020B0A04020102020204" pitchFamily="34" charset="0"/>
              </a:rPr>
              <a:t>colors!</a:t>
            </a:r>
            <a:endParaRPr lang="en-US" b="1" kern="0" dirty="0">
              <a:solidFill>
                <a:srgbClr val="FF66FF"/>
              </a:solidFill>
              <a:latin typeface="Arial Black" panose="020B0A04020102020204" pitchFamily="34" charset="0"/>
            </a:endParaRPr>
          </a:p>
        </p:txBody>
      </p:sp>
      <p:sp>
        <p:nvSpPr>
          <p:cNvPr id="6" name="Прямоугольник 5"/>
          <p:cNvSpPr/>
          <p:nvPr/>
        </p:nvSpPr>
        <p:spPr>
          <a:xfrm>
            <a:off x="4788024" y="236860"/>
            <a:ext cx="4176464" cy="1384995"/>
          </a:xfrm>
          <a:prstGeom prst="rect">
            <a:avLst/>
          </a:prstGeom>
        </p:spPr>
        <p:txBody>
          <a:bodyPr wrap="square">
            <a:spAutoFit/>
          </a:bodyPr>
          <a:lstStyle/>
          <a:p>
            <a:pPr algn="r"/>
            <a:r>
              <a:rPr lang="en-US" sz="2800" spc="50" dirty="0" smtClean="0">
                <a:ln w="11430"/>
                <a:latin typeface="Arial Black" panose="020B0A04020102020204" pitchFamily="34" charset="0"/>
              </a:rPr>
              <a:t>What details decorated the 1900s skirt style? </a:t>
            </a:r>
            <a:endParaRPr lang="ru-RU" dirty="0"/>
          </a:p>
        </p:txBody>
      </p:sp>
      <p:pic>
        <p:nvPicPr>
          <p:cNvPr id="9218" name="Picture 2" descr="https://cdn.cliqueinc.com/cache/posts/228766/history-of-the-skirt-228766-1499473468363-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03" b="3672"/>
          <a:stretch/>
        </p:blipFill>
        <p:spPr bwMode="auto">
          <a:xfrm>
            <a:off x="5018414" y="2924944"/>
            <a:ext cx="3763918" cy="35898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4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dn.cliqueinc.com/cache/posts/228766/history-of-the-skirt-228766-1499473468850-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7634" b="5722"/>
          <a:stretch/>
        </p:blipFill>
        <p:spPr bwMode="auto">
          <a:xfrm>
            <a:off x="5284818" y="2780928"/>
            <a:ext cx="3772261" cy="38535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93878" y="2780928"/>
            <a:ext cx="581828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solidFill>
                  <a:srgbClr val="002060"/>
                </a:solidFill>
                <a:effectLst/>
                <a:latin typeface="Arial Black" panose="020B0A04020102020204" pitchFamily="34" charset="0"/>
              </a:rPr>
              <a:t>Super-short hemlines were certainly favored </a:t>
            </a:r>
            <a:r>
              <a:rPr lang="en-US" sz="3200" b="0" dirty="0" smtClean="0">
                <a:solidFill>
                  <a:srgbClr val="002060"/>
                </a:solidFill>
                <a:effectLst/>
                <a:latin typeface="Arial Black" panose="020B0A04020102020204" pitchFamily="34" charset="0"/>
              </a:rPr>
              <a:t>          in </a:t>
            </a:r>
            <a:r>
              <a:rPr lang="en-US" sz="3200" b="0" dirty="0">
                <a:solidFill>
                  <a:srgbClr val="002060"/>
                </a:solidFill>
                <a:effectLst/>
                <a:latin typeface="Arial Black" panose="020B0A04020102020204" pitchFamily="34" charset="0"/>
              </a:rPr>
              <a:t>the 1990s, whether they were pleated plaid like the one Britney Spears wore in her "...Baby One More Time" </a:t>
            </a:r>
            <a:r>
              <a:rPr lang="en-US" sz="3200" b="0" dirty="0" smtClean="0">
                <a:solidFill>
                  <a:srgbClr val="002060"/>
                </a:solidFill>
                <a:effectLst/>
                <a:latin typeface="Arial Black" panose="020B0A04020102020204" pitchFamily="34" charset="0"/>
              </a:rPr>
              <a:t>video… the </a:t>
            </a:r>
            <a:r>
              <a:rPr lang="en-US" sz="3200" b="0" dirty="0">
                <a:solidFill>
                  <a:srgbClr val="002060"/>
                </a:solidFill>
                <a:effectLst/>
                <a:latin typeface="Arial Black" panose="020B0A04020102020204" pitchFamily="34" charset="0"/>
              </a:rPr>
              <a:t>yellow plaid schoolgirl skirt has become something of a signifier of '90s sartorial sensibilities and an enduring pop culture icon of the era.</a:t>
            </a:r>
          </a:p>
        </p:txBody>
      </p:sp>
      <p:sp>
        <p:nvSpPr>
          <p:cNvPr id="5" name="Rectangle 3"/>
          <p:cNvSpPr txBox="1">
            <a:spLocks noChangeArrowheads="1"/>
          </p:cNvSpPr>
          <p:nvPr/>
        </p:nvSpPr>
        <p:spPr bwMode="auto">
          <a:xfrm>
            <a:off x="5098039" y="2276872"/>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a:solidFill>
                  <a:srgbClr val="FF66FF"/>
                </a:solidFill>
                <a:latin typeface="Arial Black" panose="020B0A04020102020204" pitchFamily="34" charset="0"/>
              </a:rPr>
              <a:t>Super-short </a:t>
            </a:r>
            <a:r>
              <a:rPr lang="en-US" b="1" kern="0" dirty="0" smtClean="0">
                <a:solidFill>
                  <a:srgbClr val="FF66FF"/>
                </a:solidFill>
                <a:latin typeface="Arial Black" panose="020B0A04020102020204" pitchFamily="34" charset="0"/>
              </a:rPr>
              <a:t>hemlines! </a:t>
            </a:r>
            <a:endParaRPr lang="en-US" b="1" kern="0" dirty="0">
              <a:solidFill>
                <a:srgbClr val="FF66FF"/>
              </a:solidFill>
              <a:latin typeface="Arial Black" panose="020B0A04020102020204" pitchFamily="34" charset="0"/>
            </a:endParaRPr>
          </a:p>
        </p:txBody>
      </p:sp>
      <p:sp>
        <p:nvSpPr>
          <p:cNvPr id="6" name="Прямоугольник 5"/>
          <p:cNvSpPr/>
          <p:nvPr/>
        </p:nvSpPr>
        <p:spPr>
          <a:xfrm>
            <a:off x="5871413" y="236860"/>
            <a:ext cx="3120920" cy="2246769"/>
          </a:xfrm>
          <a:prstGeom prst="rect">
            <a:avLst/>
          </a:prstGeom>
        </p:spPr>
        <p:txBody>
          <a:bodyPr wrap="square">
            <a:spAutoFit/>
          </a:bodyPr>
          <a:lstStyle/>
          <a:p>
            <a:pPr algn="r"/>
            <a:r>
              <a:rPr lang="en-US" sz="2800" spc="50" dirty="0" smtClean="0">
                <a:ln w="11430"/>
                <a:latin typeface="Arial Black" panose="020B0A04020102020204" pitchFamily="34" charset="0"/>
              </a:rPr>
              <a:t>What hemlines </a:t>
            </a:r>
            <a:r>
              <a:rPr lang="en-US" sz="2800" spc="50" dirty="0">
                <a:ln w="11430"/>
                <a:latin typeface="Arial Black" panose="020B0A04020102020204" pitchFamily="34" charset="0"/>
              </a:rPr>
              <a:t>were certainly favored in the </a:t>
            </a:r>
            <a:r>
              <a:rPr lang="en-US" sz="2800" spc="50" dirty="0" smtClean="0">
                <a:ln w="11430"/>
                <a:latin typeface="Arial Black" panose="020B0A04020102020204" pitchFamily="34" charset="0"/>
              </a:rPr>
              <a:t>1990s?</a:t>
            </a:r>
            <a:endParaRPr lang="ru-RU" dirty="0"/>
          </a:p>
        </p:txBody>
      </p:sp>
    </p:spTree>
    <p:extLst>
      <p:ext uri="{BB962C8B-B14F-4D97-AF65-F5344CB8AC3E}">
        <p14:creationId xmlns:p14="http://schemas.microsoft.com/office/powerpoint/2010/main" val="3841655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3878" y="2780928"/>
            <a:ext cx="243390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solidFill>
                  <a:srgbClr val="002060"/>
                </a:solidFill>
                <a:effectLst/>
                <a:latin typeface="Arial Black" panose="020B0A04020102020204" pitchFamily="34" charset="0"/>
              </a:rPr>
              <a:t>The denim miniskirt was the reigning style of the early </a:t>
            </a:r>
            <a:r>
              <a:rPr lang="en-US" sz="3200" b="0" dirty="0" smtClean="0">
                <a:solidFill>
                  <a:srgbClr val="002060"/>
                </a:solidFill>
                <a:effectLst/>
                <a:latin typeface="Arial Black" panose="020B0A04020102020204" pitchFamily="34" charset="0"/>
              </a:rPr>
              <a:t>2000s.</a:t>
            </a:r>
            <a:endParaRPr lang="en-US" sz="3200" b="0" dirty="0">
              <a:solidFill>
                <a:srgbClr val="002060"/>
              </a:solidFill>
              <a:effectLst/>
              <a:latin typeface="Arial Black" panose="020B0A04020102020204" pitchFamily="34" charset="0"/>
            </a:endParaRPr>
          </a:p>
        </p:txBody>
      </p:sp>
      <p:sp>
        <p:nvSpPr>
          <p:cNvPr id="5" name="Rectangle 3"/>
          <p:cNvSpPr txBox="1">
            <a:spLocks noChangeArrowheads="1"/>
          </p:cNvSpPr>
          <p:nvPr/>
        </p:nvSpPr>
        <p:spPr bwMode="auto">
          <a:xfrm>
            <a:off x="3779913" y="1969755"/>
            <a:ext cx="505687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a:solidFill>
                  <a:srgbClr val="FF66FF"/>
                </a:solidFill>
                <a:latin typeface="Arial Black" panose="020B0A04020102020204" pitchFamily="34" charset="0"/>
              </a:rPr>
              <a:t>The denim </a:t>
            </a:r>
            <a:r>
              <a:rPr lang="en-US" b="1" kern="0" dirty="0" smtClean="0">
                <a:solidFill>
                  <a:srgbClr val="FF66FF"/>
                </a:solidFill>
                <a:latin typeface="Arial Black" panose="020B0A04020102020204" pitchFamily="34" charset="0"/>
              </a:rPr>
              <a:t>miniskirts! </a:t>
            </a:r>
            <a:endParaRPr lang="en-US" b="1" kern="0" dirty="0">
              <a:solidFill>
                <a:srgbClr val="FF66FF"/>
              </a:solidFill>
              <a:latin typeface="Arial Black" panose="020B0A04020102020204" pitchFamily="34" charset="0"/>
            </a:endParaRPr>
          </a:p>
        </p:txBody>
      </p:sp>
      <p:sp>
        <p:nvSpPr>
          <p:cNvPr id="6" name="Прямоугольник 5"/>
          <p:cNvSpPr/>
          <p:nvPr/>
        </p:nvSpPr>
        <p:spPr>
          <a:xfrm>
            <a:off x="3563888" y="332656"/>
            <a:ext cx="5272901" cy="1384995"/>
          </a:xfrm>
          <a:prstGeom prst="rect">
            <a:avLst/>
          </a:prstGeom>
        </p:spPr>
        <p:txBody>
          <a:bodyPr wrap="square">
            <a:spAutoFit/>
          </a:bodyPr>
          <a:lstStyle/>
          <a:p>
            <a:pPr algn="r"/>
            <a:r>
              <a:rPr lang="en-US" sz="2800" spc="50" dirty="0" smtClean="0">
                <a:ln w="11430"/>
                <a:latin typeface="Arial Black" panose="020B0A04020102020204" pitchFamily="34" charset="0"/>
              </a:rPr>
              <a:t>What skirts were the </a:t>
            </a:r>
            <a:r>
              <a:rPr lang="en-US" sz="2800" spc="50" dirty="0">
                <a:ln w="11430"/>
                <a:latin typeface="Arial Black" panose="020B0A04020102020204" pitchFamily="34" charset="0"/>
              </a:rPr>
              <a:t>reigning style of the early 2000s.</a:t>
            </a:r>
            <a:endParaRPr lang="ru-RU" dirty="0"/>
          </a:p>
        </p:txBody>
      </p:sp>
      <p:pic>
        <p:nvPicPr>
          <p:cNvPr id="11266" name="Picture 2" descr="https://cdn.cliqueinc.com/cache/posts/228766/history-of-the-skirt-228766-1499473469813-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l="7997" t="15750" r="5363" b="5903"/>
          <a:stretch/>
        </p:blipFill>
        <p:spPr bwMode="auto">
          <a:xfrm>
            <a:off x="5342474" y="2348880"/>
            <a:ext cx="3494315" cy="39498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24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http://www.thenewpotato.com/wp-content/uploads/2016/06/cute-skirts-for-summer-2016-620x360.jpg"/>
          <p:cNvPicPr>
            <a:picLocks noChangeAspect="1" noChangeArrowheads="1"/>
          </p:cNvPicPr>
          <p:nvPr/>
        </p:nvPicPr>
        <p:blipFill rotWithShape="1">
          <a:blip r:embed="rId2">
            <a:extLst>
              <a:ext uri="{28A0092B-C50C-407E-A947-70E740481C1C}">
                <a14:useLocalDpi xmlns:a14="http://schemas.microsoft.com/office/drawing/2010/main" val="0"/>
              </a:ext>
            </a:extLst>
          </a:blip>
          <a:srcRect l="8110" r="5298"/>
          <a:stretch/>
        </p:blipFill>
        <p:spPr bwMode="auto">
          <a:xfrm>
            <a:off x="2685103" y="2348880"/>
            <a:ext cx="3687098" cy="24724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394576" y="480571"/>
            <a:ext cx="841057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3200" b="0" dirty="0" smtClean="0">
                <a:solidFill>
                  <a:srgbClr val="002060"/>
                </a:solidFill>
                <a:effectLst/>
                <a:latin typeface="Arial Black" panose="020B0A04020102020204" pitchFamily="34" charset="0"/>
              </a:rPr>
              <a:t>Skirts are especially welcomed </a:t>
            </a:r>
          </a:p>
          <a:p>
            <a:pPr marL="45720" lvl="0" eaLnBrk="1" fontAlgn="auto" hangingPunct="1">
              <a:spcBef>
                <a:spcPct val="20000"/>
              </a:spcBef>
              <a:spcAft>
                <a:spcPts val="300"/>
              </a:spcAft>
              <a:buClr>
                <a:srgbClr val="FA8D3D">
                  <a:lumMod val="75000"/>
                </a:srgbClr>
              </a:buClr>
              <a:buSzPct val="130000"/>
              <a:defRPr/>
            </a:pPr>
            <a:r>
              <a:rPr lang="en-US" sz="3200" b="0" dirty="0" smtClean="0">
                <a:solidFill>
                  <a:srgbClr val="002060"/>
                </a:solidFill>
                <a:effectLst/>
                <a:latin typeface="Arial Black" panose="020B0A04020102020204" pitchFamily="34" charset="0"/>
              </a:rPr>
              <a:t>in summer!</a:t>
            </a:r>
            <a:endParaRPr lang="en-US" sz="3200" b="0" dirty="0">
              <a:solidFill>
                <a:srgbClr val="002060"/>
              </a:solidFill>
              <a:effectLst/>
              <a:latin typeface="Arial Black" panose="020B0A04020102020204" pitchFamily="34" charset="0"/>
            </a:endParaRPr>
          </a:p>
        </p:txBody>
      </p:sp>
      <p:sp>
        <p:nvSpPr>
          <p:cNvPr id="5" name="Rectangle 3"/>
          <p:cNvSpPr txBox="1">
            <a:spLocks noChangeArrowheads="1"/>
          </p:cNvSpPr>
          <p:nvPr/>
        </p:nvSpPr>
        <p:spPr bwMode="auto">
          <a:xfrm>
            <a:off x="2685102" y="5280814"/>
            <a:ext cx="3687097"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eaLnBrk="1" hangingPunct="1">
              <a:buClr>
                <a:srgbClr val="A50021"/>
              </a:buClr>
              <a:buNone/>
              <a:defRPr/>
            </a:pPr>
            <a:r>
              <a:rPr lang="en-US" b="1" kern="0" dirty="0" smtClean="0">
                <a:solidFill>
                  <a:srgbClr val="FF66FF"/>
                </a:solidFill>
                <a:latin typeface="Arial Black" panose="020B0A04020102020204" pitchFamily="34" charset="0"/>
              </a:rPr>
              <a:t>Enjoy </a:t>
            </a:r>
          </a:p>
          <a:p>
            <a:pPr algn="ctr" eaLnBrk="1" hangingPunct="1">
              <a:buClr>
                <a:srgbClr val="A50021"/>
              </a:buClr>
              <a:buNone/>
              <a:defRPr/>
            </a:pPr>
            <a:r>
              <a:rPr lang="en-US" b="1" kern="0" dirty="0" smtClean="0">
                <a:solidFill>
                  <a:srgbClr val="FF66FF"/>
                </a:solidFill>
                <a:latin typeface="Arial Black" panose="020B0A04020102020204" pitchFamily="34" charset="0"/>
              </a:rPr>
              <a:t>your skirts!</a:t>
            </a:r>
            <a:endParaRPr lang="en-US" b="1" kern="0" dirty="0">
              <a:solidFill>
                <a:srgbClr val="FF66FF"/>
              </a:solidFill>
              <a:latin typeface="Arial Black" panose="020B0A04020102020204" pitchFamily="34" charset="0"/>
            </a:endParaRPr>
          </a:p>
        </p:txBody>
      </p:sp>
      <p:pic>
        <p:nvPicPr>
          <p:cNvPr id="12290"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576" y="3356992"/>
            <a:ext cx="2290527" cy="308618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345861"/>
            <a:ext cx="2340993" cy="309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89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11561" y="2996952"/>
            <a:ext cx="828092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Источник: </a:t>
            </a:r>
            <a:r>
              <a:rPr lang="en-US" sz="2000" b="0" dirty="0" smtClean="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en-US" sz="2000" b="0" dirty="0">
                <a:solidFill>
                  <a:schemeClr val="tx1"/>
                </a:solidFill>
                <a:effectLst/>
                <a:latin typeface="Arial Black" panose="020B0A04020102020204" pitchFamily="34" charset="0"/>
              </a:rPr>
              <a:t>An Abridged History of the </a:t>
            </a:r>
            <a:r>
              <a:rPr lang="en-US" sz="2000" b="0" dirty="0" smtClean="0">
                <a:solidFill>
                  <a:schemeClr val="tx1"/>
                </a:solidFill>
                <a:effectLst/>
                <a:latin typeface="Arial Black" panose="020B0A04020102020204" pitchFamily="34" charset="0"/>
              </a:rPr>
              <a:t>Skirt</a:t>
            </a:r>
            <a:r>
              <a:rPr lang="ru-RU" sz="2000" b="0" dirty="0" smtClean="0">
                <a:solidFill>
                  <a:schemeClr val="tx1"/>
                </a:solidFill>
                <a:effectLst/>
                <a:latin typeface="Arial Black" panose="020B0A04020102020204" pitchFamily="34" charset="0"/>
              </a:rPr>
              <a:t>  </a:t>
            </a:r>
            <a:r>
              <a:rPr lang="en-US" sz="2000" b="0" dirty="0">
                <a:solidFill>
                  <a:schemeClr val="tx1"/>
                </a:solidFill>
                <a:effectLst/>
                <a:latin typeface="Arial Black" panose="020B0A04020102020204" pitchFamily="34" charset="0"/>
                <a:hlinkClick r:id="rId2"/>
              </a:rPr>
              <a:t>https://</a:t>
            </a:r>
            <a:r>
              <a:rPr lang="en-US" sz="2000" b="0" dirty="0" smtClean="0">
                <a:solidFill>
                  <a:schemeClr val="tx1"/>
                </a:solidFill>
                <a:effectLst/>
                <a:latin typeface="Arial Black" panose="020B0A04020102020204" pitchFamily="34" charset="0"/>
                <a:hlinkClick r:id="rId2"/>
              </a:rPr>
              <a:t>www.whowhatwear.co.uk/history-of-the-skirt</a:t>
            </a:r>
            <a:r>
              <a:rPr lang="ru-RU" sz="2000" b="0" dirty="0" smtClean="0">
                <a:solidFill>
                  <a:schemeClr val="tx1"/>
                </a:solidFill>
                <a:effectLst/>
                <a:latin typeface="Arial Black" panose="020B0A04020102020204" pitchFamily="34" charset="0"/>
              </a:rPr>
              <a:t> </a:t>
            </a:r>
            <a:endParaRPr lang="en-US" sz="2000" b="0" dirty="0" smtClean="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Изображения </a:t>
            </a:r>
            <a:r>
              <a:rPr lang="ru-RU" sz="2000" b="0" dirty="0">
                <a:solidFill>
                  <a:schemeClr val="tx1"/>
                </a:solidFill>
                <a:effectLst/>
                <a:latin typeface="Arial Black" panose="020B0A04020102020204" pitchFamily="34" charset="0"/>
              </a:rPr>
              <a:t>взяты на сайте    </a:t>
            </a:r>
            <a:r>
              <a:rPr lang="ru-RU" sz="2000" b="0" dirty="0">
                <a:solidFill>
                  <a:schemeClr val="tx1"/>
                </a:solidFill>
                <a:effectLst/>
                <a:latin typeface="Arial Black" panose="020B0A04020102020204" pitchFamily="34" charset="0"/>
                <a:hlinkClick r:id="rId3"/>
              </a:rPr>
              <a:t>http://</a:t>
            </a:r>
            <a:r>
              <a:rPr lang="ru-RU" sz="2000" b="0" dirty="0" smtClean="0">
                <a:solidFill>
                  <a:schemeClr val="tx1"/>
                </a:solidFill>
                <a:effectLst/>
                <a:latin typeface="Arial Black" panose="020B0A04020102020204" pitchFamily="34" charset="0"/>
                <a:hlinkClick r:id="rId3"/>
              </a:rPr>
              <a:t>yandex.ru</a:t>
            </a:r>
            <a:r>
              <a:rPr lang="ru-RU" sz="2000" b="0" dirty="0" smtClean="0">
                <a:solidFill>
                  <a:schemeClr val="tx1"/>
                </a:solidFill>
                <a:effectLst/>
                <a:latin typeface="Arial Black" panose="020B0A04020102020204" pitchFamily="34" charset="0"/>
              </a:rPr>
              <a:t> </a:t>
            </a:r>
            <a:r>
              <a:rPr lang="ru-RU" sz="2000" b="0" dirty="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2000" b="0" dirty="0">
                <a:solidFill>
                  <a:schemeClr val="tx1"/>
                </a:solidFill>
                <a:effectLst/>
                <a:latin typeface="Arial Black" panose="020B0A04020102020204" pitchFamily="34" charset="0"/>
              </a:rPr>
              <a:t>Условия использования сайта </a:t>
            </a:r>
            <a:r>
              <a:rPr lang="ru-RU" sz="2000" b="0" dirty="0">
                <a:solidFill>
                  <a:schemeClr val="tx1"/>
                </a:solidFill>
                <a:effectLst/>
                <a:latin typeface="Arial Black" panose="020B0A04020102020204" pitchFamily="34" charset="0"/>
                <a:hlinkClick r:id="rId4"/>
              </a:rPr>
              <a:t>https://yandex.ru/legal/fotki_termsofuse</a:t>
            </a:r>
            <a:r>
              <a:rPr lang="ru-RU" sz="2000" b="0" dirty="0" smtClean="0">
                <a:solidFill>
                  <a:schemeClr val="tx1"/>
                </a:solidFill>
                <a:effectLst/>
                <a:latin typeface="Arial Black" panose="020B0A04020102020204" pitchFamily="34" charset="0"/>
                <a:hlinkClick r:id="rId4"/>
              </a:rPr>
              <a:t>/</a:t>
            </a:r>
            <a:r>
              <a:rPr lang="ru-RU" sz="2000" b="0" dirty="0" smtClean="0">
                <a:solidFill>
                  <a:schemeClr val="tx1"/>
                </a:solidFill>
                <a:effectLst/>
                <a:latin typeface="Arial Black" panose="020B0A04020102020204" pitchFamily="34" charset="0"/>
              </a:rPr>
              <a:t> </a:t>
            </a:r>
            <a:endParaRPr lang="ru-RU" sz="2000" b="0" dirty="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 </a:t>
            </a:r>
            <a:endParaRPr lang="ru-RU" sz="2000" b="0" dirty="0">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cliqueinc.com/cache/posts/228766/history-of-the-skirt-228766-1499473469548-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2825" b="7119"/>
          <a:stretch/>
        </p:blipFill>
        <p:spPr bwMode="auto">
          <a:xfrm>
            <a:off x="4932040" y="2468278"/>
            <a:ext cx="4113989" cy="43897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231439" y="2708920"/>
            <a:ext cx="520465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dirty="0">
                <a:ln w="11430"/>
                <a:solidFill>
                  <a:srgbClr val="002060"/>
                </a:solidFill>
                <a:effectLst>
                  <a:outerShdw blurRad="50800" dist="39000" dir="5460000" algn="tl">
                    <a:srgbClr val="000000">
                      <a:alpha val="38000"/>
                    </a:srgbClr>
                  </a:outerShdw>
                </a:effectLst>
                <a:latin typeface="Arial Black" panose="020B0A04020102020204" pitchFamily="34" charset="0"/>
              </a:rPr>
              <a:t>The early 1900s, much like the decades before it, saw modest hemlines that hit the floor. As opposed to donning full-length dresses that dominated the Victorian era, it became popular in the Edwardian era to wear skirts and blouses as separates.</a:t>
            </a:r>
            <a:endParaRPr lang="ru-RU" sz="3200" dirty="0">
              <a:ln w="11430"/>
              <a:solidFill>
                <a:srgbClr val="002060"/>
              </a:solidFill>
              <a:effectLst>
                <a:outerShdw blurRad="50800" dist="39000" dir="5460000" algn="tl">
                  <a:srgbClr val="000000">
                    <a:alpha val="38000"/>
                  </a:srgbClr>
                </a:outerShdw>
              </a:effectLst>
              <a:latin typeface="Arial Black" panose="020B0A04020102020204" pitchFamily="34" charset="0"/>
            </a:endParaRPr>
          </a:p>
        </p:txBody>
      </p:sp>
      <p:sp>
        <p:nvSpPr>
          <p:cNvPr id="5" name="Прямоугольник 4"/>
          <p:cNvSpPr/>
          <p:nvPr/>
        </p:nvSpPr>
        <p:spPr>
          <a:xfrm>
            <a:off x="5292080" y="260648"/>
            <a:ext cx="3528392" cy="1384995"/>
          </a:xfrm>
          <a:prstGeom prst="rect">
            <a:avLst/>
          </a:prstGeom>
        </p:spPr>
        <p:txBody>
          <a:bodyPr wrap="square">
            <a:spAutoFit/>
          </a:bodyPr>
          <a:lstStyle/>
          <a:p>
            <a:pPr algn="r"/>
            <a:r>
              <a:rPr lang="en-US" sz="2800" spc="50" dirty="0" smtClean="0">
                <a:ln w="11430"/>
                <a:latin typeface="Arial Black" panose="020B0A04020102020204" pitchFamily="34" charset="0"/>
              </a:rPr>
              <a:t>What hemlines did the </a:t>
            </a:r>
            <a:r>
              <a:rPr lang="en-US" sz="2800" spc="50" dirty="0">
                <a:ln w="11430"/>
                <a:latin typeface="Arial Black" panose="020B0A04020102020204" pitchFamily="34" charset="0"/>
              </a:rPr>
              <a:t>early </a:t>
            </a:r>
            <a:r>
              <a:rPr lang="en-US" sz="2800" spc="50" dirty="0" smtClean="0">
                <a:ln w="11430"/>
                <a:latin typeface="Arial Black" panose="020B0A04020102020204" pitchFamily="34" charset="0"/>
              </a:rPr>
              <a:t>1900s see? </a:t>
            </a:r>
            <a:endParaRPr lang="ru-RU" dirty="0"/>
          </a:p>
        </p:txBody>
      </p:sp>
      <p:sp>
        <p:nvSpPr>
          <p:cNvPr id="6" name="Rectangle 3"/>
          <p:cNvSpPr txBox="1">
            <a:spLocks noChangeArrowheads="1"/>
          </p:cNvSpPr>
          <p:nvPr/>
        </p:nvSpPr>
        <p:spPr bwMode="auto">
          <a:xfrm>
            <a:off x="4932040" y="1765016"/>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a:solidFill>
                  <a:srgbClr val="FF66FF"/>
                </a:solidFill>
                <a:latin typeface="Arial Black" panose="020B0A04020102020204" pitchFamily="34" charset="0"/>
              </a:rPr>
              <a:t> </a:t>
            </a:r>
            <a:r>
              <a:rPr lang="en-US" b="1" kern="0" dirty="0" smtClean="0">
                <a:solidFill>
                  <a:srgbClr val="FF66FF"/>
                </a:solidFill>
                <a:latin typeface="Arial Black" panose="020B0A04020102020204" pitchFamily="34" charset="0"/>
              </a:rPr>
              <a:t>Modest hemlines!</a:t>
            </a:r>
            <a:endParaRPr lang="en-US" b="1" kern="0" dirty="0">
              <a:solidFill>
                <a:srgbClr val="FF66FF"/>
              </a:solidFill>
              <a:latin typeface="Arial Black" panose="020B0A04020102020204" pitchFamily="34" charset="0"/>
            </a:endParaRP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dn.cliqueinc.com/cache/posts/228766/history-of-the-skirt-228766-1499473465601-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4701" b="6424"/>
          <a:stretch/>
        </p:blipFill>
        <p:spPr bwMode="auto">
          <a:xfrm>
            <a:off x="4831663" y="2276873"/>
            <a:ext cx="3922769" cy="41239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227225" y="2708920"/>
            <a:ext cx="460443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dirty="0">
                <a:ln w="11430"/>
                <a:solidFill>
                  <a:srgbClr val="002060"/>
                </a:solidFill>
                <a:effectLst>
                  <a:outerShdw blurRad="50800" dist="39000" dir="5460000" algn="tl">
                    <a:srgbClr val="000000">
                      <a:alpha val="38000"/>
                    </a:srgbClr>
                  </a:outerShdw>
                </a:effectLst>
                <a:latin typeface="Arial Black" panose="020B0A04020102020204" pitchFamily="34" charset="0"/>
              </a:rPr>
              <a:t>The 1910s bid adieu to some of the more somber styles before it, maintaining a floor-length hemline (that toward the latter half of the decade would be on the rise) but adopting softer, more fluid silhouettes.</a:t>
            </a:r>
            <a:endParaRPr lang="ru-RU" sz="3200" dirty="0">
              <a:ln w="11430"/>
              <a:solidFill>
                <a:srgbClr val="002060"/>
              </a:solidFill>
              <a:effectLst>
                <a:outerShdw blurRad="50800" dist="39000" dir="5460000" algn="tl">
                  <a:srgbClr val="000000">
                    <a:alpha val="38000"/>
                  </a:srgbClr>
                </a:outerShdw>
              </a:effectLst>
              <a:latin typeface="Arial Black" panose="020B0A04020102020204" pitchFamily="34" charset="0"/>
            </a:endParaRPr>
          </a:p>
        </p:txBody>
      </p:sp>
      <p:sp>
        <p:nvSpPr>
          <p:cNvPr id="5" name="Прямоугольник 4"/>
          <p:cNvSpPr/>
          <p:nvPr/>
        </p:nvSpPr>
        <p:spPr>
          <a:xfrm>
            <a:off x="4572001" y="181670"/>
            <a:ext cx="4320480" cy="1661993"/>
          </a:xfrm>
          <a:prstGeom prst="rect">
            <a:avLst/>
          </a:prstGeom>
        </p:spPr>
        <p:txBody>
          <a:bodyPr wrap="square">
            <a:spAutoFit/>
          </a:bodyPr>
          <a:lstStyle/>
          <a:p>
            <a:pPr algn="r"/>
            <a:r>
              <a:rPr lang="en-US" sz="2800" spc="50" dirty="0" smtClean="0">
                <a:ln w="11430"/>
                <a:latin typeface="Arial Black" panose="020B0A04020102020204" pitchFamily="34" charset="0"/>
              </a:rPr>
              <a:t>What silhouettes </a:t>
            </a:r>
            <a:r>
              <a:rPr lang="en-US" sz="2800" spc="50" dirty="0">
                <a:ln w="11430"/>
                <a:latin typeface="Arial Black" panose="020B0A04020102020204" pitchFamily="34" charset="0"/>
              </a:rPr>
              <a:t>did </a:t>
            </a:r>
            <a:r>
              <a:rPr lang="en-US" sz="2800" spc="50" dirty="0" smtClean="0">
                <a:ln w="11430"/>
                <a:latin typeface="Arial Black" panose="020B0A04020102020204" pitchFamily="34" charset="0"/>
              </a:rPr>
              <a:t>adopt the 1910s?</a:t>
            </a:r>
          </a:p>
          <a:p>
            <a:pPr algn="r"/>
            <a:r>
              <a:rPr lang="en-US" sz="2800" spc="50" dirty="0" smtClean="0">
                <a:ln w="11430"/>
                <a:latin typeface="Arial Black" panose="020B0A04020102020204" pitchFamily="34" charset="0"/>
              </a:rPr>
              <a:t>   </a:t>
            </a:r>
            <a:endParaRPr lang="ru-RU" sz="2800" spc="50" dirty="0" smtClean="0">
              <a:ln w="11430"/>
              <a:latin typeface="Arial Black" panose="020B0A04020102020204" pitchFamily="34" charset="0"/>
            </a:endParaRPr>
          </a:p>
          <a:p>
            <a:pPr algn="r"/>
            <a:endParaRPr lang="ru-RU" dirty="0"/>
          </a:p>
        </p:txBody>
      </p:sp>
      <p:sp>
        <p:nvSpPr>
          <p:cNvPr id="6" name="Rectangle 3"/>
          <p:cNvSpPr txBox="1">
            <a:spLocks noChangeArrowheads="1"/>
          </p:cNvSpPr>
          <p:nvPr/>
        </p:nvSpPr>
        <p:spPr bwMode="auto">
          <a:xfrm>
            <a:off x="4572002" y="1268760"/>
            <a:ext cx="4320480"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a:solidFill>
                  <a:srgbClr val="FF66FF"/>
                </a:solidFill>
                <a:latin typeface="Arial Black" panose="020B0A04020102020204" pitchFamily="34" charset="0"/>
              </a:rPr>
              <a:t> </a:t>
            </a:r>
            <a:r>
              <a:rPr lang="en-US" b="1" kern="0" dirty="0" smtClean="0">
                <a:solidFill>
                  <a:srgbClr val="FF66FF"/>
                </a:solidFill>
                <a:latin typeface="Arial Black" panose="020B0A04020102020204" pitchFamily="34" charset="0"/>
              </a:rPr>
              <a:t>Softer</a:t>
            </a:r>
            <a:r>
              <a:rPr lang="en-US" b="1" kern="0" dirty="0">
                <a:solidFill>
                  <a:srgbClr val="FF66FF"/>
                </a:solidFill>
                <a:latin typeface="Arial Black" panose="020B0A04020102020204" pitchFamily="34" charset="0"/>
              </a:rPr>
              <a:t>, more fluid </a:t>
            </a:r>
            <a:r>
              <a:rPr lang="en-US" b="1" kern="0" dirty="0" smtClean="0">
                <a:solidFill>
                  <a:srgbClr val="FF66FF"/>
                </a:solidFill>
                <a:latin typeface="Arial Black" panose="020B0A04020102020204" pitchFamily="34" charset="0"/>
              </a:rPr>
              <a:t>silhouettes!</a:t>
            </a:r>
            <a:endParaRPr lang="ru-RU" b="1" kern="0" dirty="0">
              <a:solidFill>
                <a:srgbClr val="FF66FF"/>
              </a:solidFill>
              <a:latin typeface="Arial Black" panose="020B0A04020102020204" pitchFamily="34" charset="0"/>
            </a:endParaRPr>
          </a:p>
        </p:txBody>
      </p:sp>
    </p:spTree>
    <p:extLst>
      <p:ext uri="{BB962C8B-B14F-4D97-AF65-F5344CB8AC3E}">
        <p14:creationId xmlns:p14="http://schemas.microsoft.com/office/powerpoint/2010/main" val="2135874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1" y="2780928"/>
            <a:ext cx="350910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dirty="0">
                <a:ln w="11430"/>
                <a:solidFill>
                  <a:srgbClr val="002060"/>
                </a:solidFill>
                <a:effectLst>
                  <a:outerShdw blurRad="50800" dist="39000" dir="5460000" algn="tl">
                    <a:srgbClr val="000000">
                      <a:alpha val="38000"/>
                    </a:srgbClr>
                  </a:outerShdw>
                </a:effectLst>
                <a:latin typeface="Arial Black" panose="020B0A04020102020204" pitchFamily="34" charset="0"/>
              </a:rPr>
              <a:t>Hemlines began to rise during the Roaring Twenties with the emergence of the flapper, redefining the modern look for women of the Western world.</a:t>
            </a:r>
            <a:endParaRPr lang="ru-RU" sz="3200" dirty="0">
              <a:ln w="11430"/>
              <a:solidFill>
                <a:srgbClr val="002060"/>
              </a:solidFill>
              <a:effectLst>
                <a:outerShdw blurRad="50800" dist="39000" dir="5460000" algn="tl">
                  <a:srgbClr val="000000">
                    <a:alpha val="38000"/>
                  </a:srgbClr>
                </a:outerShdw>
              </a:effectLst>
              <a:latin typeface="Arial Black" panose="020B0A04020102020204" pitchFamily="34" charset="0"/>
            </a:endParaRPr>
          </a:p>
        </p:txBody>
      </p:sp>
      <p:sp>
        <p:nvSpPr>
          <p:cNvPr id="6" name="Rectangle 3"/>
          <p:cNvSpPr txBox="1">
            <a:spLocks noChangeArrowheads="1"/>
          </p:cNvSpPr>
          <p:nvPr/>
        </p:nvSpPr>
        <p:spPr bwMode="auto">
          <a:xfrm>
            <a:off x="3851920" y="2168651"/>
            <a:ext cx="5190845" cy="720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a:solidFill>
                  <a:srgbClr val="FF66FF"/>
                </a:solidFill>
                <a:latin typeface="Arial Black" panose="020B0A04020102020204" pitchFamily="34" charset="0"/>
              </a:rPr>
              <a:t> </a:t>
            </a:r>
            <a:r>
              <a:rPr lang="en-US" b="1" kern="0" dirty="0" smtClean="0">
                <a:solidFill>
                  <a:srgbClr val="FF66FF"/>
                </a:solidFill>
                <a:latin typeface="Arial Black" panose="020B0A04020102020204" pitchFamily="34" charset="0"/>
              </a:rPr>
              <a:t>For </a:t>
            </a:r>
            <a:r>
              <a:rPr lang="en-US" b="1" kern="0" dirty="0">
                <a:solidFill>
                  <a:srgbClr val="FF66FF"/>
                </a:solidFill>
                <a:latin typeface="Arial Black" panose="020B0A04020102020204" pitchFamily="34" charset="0"/>
              </a:rPr>
              <a:t>women of the Western </a:t>
            </a:r>
            <a:r>
              <a:rPr lang="en-US" b="1" kern="0" dirty="0" smtClean="0">
                <a:solidFill>
                  <a:srgbClr val="FF66FF"/>
                </a:solidFill>
                <a:latin typeface="Arial Black" panose="020B0A04020102020204" pitchFamily="34" charset="0"/>
              </a:rPr>
              <a:t>world?</a:t>
            </a:r>
            <a:endParaRPr lang="en-US" b="1" kern="0" dirty="0">
              <a:solidFill>
                <a:srgbClr val="FF66FF"/>
              </a:solidFill>
              <a:latin typeface="Arial Black" panose="020B0A04020102020204" pitchFamily="34" charset="0"/>
            </a:endParaRPr>
          </a:p>
        </p:txBody>
      </p:sp>
      <p:sp>
        <p:nvSpPr>
          <p:cNvPr id="5" name="Прямоугольник 4"/>
          <p:cNvSpPr/>
          <p:nvPr/>
        </p:nvSpPr>
        <p:spPr>
          <a:xfrm>
            <a:off x="3688614" y="348510"/>
            <a:ext cx="5187335" cy="1815882"/>
          </a:xfrm>
          <a:prstGeom prst="rect">
            <a:avLst/>
          </a:prstGeom>
        </p:spPr>
        <p:txBody>
          <a:bodyPr wrap="square">
            <a:spAutoFit/>
          </a:bodyPr>
          <a:lstStyle/>
          <a:p>
            <a:pPr algn="r"/>
            <a:r>
              <a:rPr lang="en-US" sz="2800" spc="50" dirty="0">
                <a:ln w="11430"/>
                <a:latin typeface="Arial Black" panose="020B0A04020102020204" pitchFamily="34" charset="0"/>
              </a:rPr>
              <a:t>Did hemlines define the modern look for women of the Western or Eastern  world?</a:t>
            </a:r>
            <a:endParaRPr lang="ru-RU" dirty="0"/>
          </a:p>
        </p:txBody>
      </p:sp>
      <p:pic>
        <p:nvPicPr>
          <p:cNvPr id="3074" name="Picture 2" descr="https://cdn.cliqueinc.com/cache/posts/228766/history-of-the-skirt-228766-1499473466023-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5" t="17520" r="1295" b="4747"/>
          <a:stretch/>
        </p:blipFill>
        <p:spPr bwMode="auto">
          <a:xfrm>
            <a:off x="4894127" y="3042185"/>
            <a:ext cx="3981822" cy="38158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99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14932" y="2494328"/>
            <a:ext cx="422643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dirty="0">
                <a:ln w="11430"/>
                <a:solidFill>
                  <a:srgbClr val="002060"/>
                </a:solidFill>
                <a:effectLst>
                  <a:outerShdw blurRad="50800" dist="39000" dir="5460000" algn="tl">
                    <a:srgbClr val="000000">
                      <a:alpha val="38000"/>
                    </a:srgbClr>
                  </a:outerShdw>
                </a:effectLst>
                <a:latin typeface="Arial Black" panose="020B0A04020102020204" pitchFamily="34" charset="0"/>
              </a:rPr>
              <a:t>With the Great Depression came a return to more modest fashion sensibilities. Mid-calf to floor-</a:t>
            </a:r>
            <a:r>
              <a:rPr lang="en-US" sz="3200" dirty="0" err="1">
                <a:ln w="11430"/>
                <a:solidFill>
                  <a:srgbClr val="002060"/>
                </a:solidFill>
                <a:effectLst>
                  <a:outerShdw blurRad="50800" dist="39000" dir="5460000" algn="tl">
                    <a:srgbClr val="000000">
                      <a:alpha val="38000"/>
                    </a:srgbClr>
                  </a:outerShdw>
                </a:effectLst>
                <a:latin typeface="Arial Black" panose="020B0A04020102020204" pitchFamily="34" charset="0"/>
              </a:rPr>
              <a:t>lenth</a:t>
            </a:r>
            <a:r>
              <a:rPr lang="en-US" sz="3200" dirty="0">
                <a:ln w="11430"/>
                <a:solidFill>
                  <a:srgbClr val="002060"/>
                </a:solidFill>
                <a:effectLst>
                  <a:outerShdw blurRad="50800" dist="39000" dir="5460000" algn="tl">
                    <a:srgbClr val="000000">
                      <a:alpha val="38000"/>
                    </a:srgbClr>
                  </a:outerShdw>
                </a:effectLst>
                <a:latin typeface="Arial Black" panose="020B0A04020102020204" pitchFamily="34" charset="0"/>
              </a:rPr>
              <a:t> hemlines were revisited, as were less expensive fabrics during the difficult economic time.</a:t>
            </a:r>
            <a:endParaRPr lang="ru-RU" sz="3200" dirty="0">
              <a:ln w="11430"/>
              <a:solidFill>
                <a:srgbClr val="002060"/>
              </a:solidFill>
              <a:effectLst>
                <a:outerShdw blurRad="50800" dist="39000" dir="5460000" algn="tl">
                  <a:srgbClr val="000000">
                    <a:alpha val="38000"/>
                  </a:srgbClr>
                </a:outerShdw>
              </a:effectLst>
              <a:latin typeface="Arial Black" panose="020B0A04020102020204" pitchFamily="34" charset="0"/>
            </a:endParaRPr>
          </a:p>
        </p:txBody>
      </p:sp>
      <p:sp>
        <p:nvSpPr>
          <p:cNvPr id="6" name="Rectangle 3"/>
          <p:cNvSpPr txBox="1">
            <a:spLocks noChangeArrowheads="1"/>
          </p:cNvSpPr>
          <p:nvPr/>
        </p:nvSpPr>
        <p:spPr bwMode="auto">
          <a:xfrm>
            <a:off x="5065832" y="1668403"/>
            <a:ext cx="389865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a:solidFill>
                  <a:srgbClr val="FF66FF"/>
                </a:solidFill>
                <a:latin typeface="Arial Black" panose="020B0A04020102020204" pitchFamily="34" charset="0"/>
              </a:rPr>
              <a:t> Less expensive </a:t>
            </a:r>
            <a:r>
              <a:rPr lang="en-US" b="1" kern="0" dirty="0" smtClean="0">
                <a:solidFill>
                  <a:srgbClr val="FF66FF"/>
                </a:solidFill>
                <a:latin typeface="Arial Black" panose="020B0A04020102020204" pitchFamily="34" charset="0"/>
              </a:rPr>
              <a:t>fabrics! </a:t>
            </a:r>
            <a:endParaRPr lang="en-US" b="1" kern="0" dirty="0">
              <a:solidFill>
                <a:srgbClr val="FF66FF"/>
              </a:solidFill>
              <a:latin typeface="Arial Black" panose="020B0A04020102020204" pitchFamily="34" charset="0"/>
            </a:endParaRPr>
          </a:p>
        </p:txBody>
      </p:sp>
      <p:sp>
        <p:nvSpPr>
          <p:cNvPr id="5" name="Прямоугольник 4"/>
          <p:cNvSpPr/>
          <p:nvPr/>
        </p:nvSpPr>
        <p:spPr>
          <a:xfrm>
            <a:off x="4441371" y="283408"/>
            <a:ext cx="4523117" cy="1384995"/>
          </a:xfrm>
          <a:prstGeom prst="rect">
            <a:avLst/>
          </a:prstGeom>
        </p:spPr>
        <p:txBody>
          <a:bodyPr wrap="square">
            <a:spAutoFit/>
          </a:bodyPr>
          <a:lstStyle/>
          <a:p>
            <a:pPr algn="r"/>
            <a:r>
              <a:rPr lang="en-US" sz="2800" spc="50" dirty="0">
                <a:ln w="11430"/>
                <a:latin typeface="Arial Black" panose="020B0A04020102020204" pitchFamily="34" charset="0"/>
              </a:rPr>
              <a:t>What kind of fabrics  were used in fashion industry </a:t>
            </a:r>
            <a:r>
              <a:rPr lang="en-US" sz="2800" spc="50" dirty="0" smtClean="0">
                <a:ln w="11430"/>
                <a:latin typeface="Arial Black" panose="020B0A04020102020204" pitchFamily="34" charset="0"/>
              </a:rPr>
              <a:t>in 1930s?</a:t>
            </a:r>
            <a:endParaRPr lang="ru-RU" dirty="0"/>
          </a:p>
        </p:txBody>
      </p:sp>
      <p:pic>
        <p:nvPicPr>
          <p:cNvPr id="4098" name="Picture 2" descr="https://cdn.cliqueinc.com/cache/posts/228766/history-of-the-skirt-228766-1499473466367-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4586" b="5407"/>
          <a:stretch/>
        </p:blipFill>
        <p:spPr bwMode="auto">
          <a:xfrm>
            <a:off x="4932040" y="2510657"/>
            <a:ext cx="3816424" cy="40697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56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dn.cliqueinc.com/cache/posts/228766/history-of-the-skirt-228766-1499473466627-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20490" b="5747"/>
          <a:stretch/>
        </p:blipFill>
        <p:spPr bwMode="auto">
          <a:xfrm>
            <a:off x="4815408" y="2755773"/>
            <a:ext cx="4135588" cy="40659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57503" y="3517216"/>
            <a:ext cx="403244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solidFill>
                  <a:srgbClr val="002060"/>
                </a:solidFill>
                <a:effectLst/>
                <a:latin typeface="Arial Black" panose="020B0A04020102020204" pitchFamily="34" charset="0"/>
              </a:rPr>
              <a:t>Utility fashion was the look du jour in the 1940s, with skirts adopting a straighter suiting or slightly A-line silhouette and hitting right at the knee.</a:t>
            </a: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p:txBody>
      </p:sp>
      <p:sp>
        <p:nvSpPr>
          <p:cNvPr id="5" name="Rectangle 3"/>
          <p:cNvSpPr txBox="1">
            <a:spLocks noChangeArrowheads="1"/>
          </p:cNvSpPr>
          <p:nvPr/>
        </p:nvSpPr>
        <p:spPr bwMode="auto">
          <a:xfrm>
            <a:off x="4189950" y="1540967"/>
            <a:ext cx="4733661" cy="1224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smtClean="0">
                <a:solidFill>
                  <a:srgbClr val="FF66FF"/>
                </a:solidFill>
                <a:latin typeface="Arial Black" panose="020B0A04020102020204" pitchFamily="34" charset="0"/>
              </a:rPr>
              <a:t>Knee-length skirts or </a:t>
            </a:r>
            <a:r>
              <a:rPr lang="en-US" b="1" kern="0" dirty="0">
                <a:solidFill>
                  <a:srgbClr val="FF66FF"/>
                </a:solidFill>
                <a:latin typeface="Arial Black" panose="020B0A04020102020204" pitchFamily="34" charset="0"/>
              </a:rPr>
              <a:t>slightly A-line </a:t>
            </a:r>
            <a:r>
              <a:rPr lang="en-US" b="1" kern="0" dirty="0" smtClean="0">
                <a:solidFill>
                  <a:srgbClr val="FF66FF"/>
                </a:solidFill>
                <a:latin typeface="Arial Black" panose="020B0A04020102020204" pitchFamily="34" charset="0"/>
              </a:rPr>
              <a:t>silhouette!</a:t>
            </a:r>
            <a:endParaRPr lang="en-US" b="1" kern="0" dirty="0">
              <a:solidFill>
                <a:srgbClr val="FF66FF"/>
              </a:solidFill>
              <a:latin typeface="Arial Black" panose="020B0A04020102020204" pitchFamily="34" charset="0"/>
            </a:endParaRPr>
          </a:p>
        </p:txBody>
      </p:sp>
      <p:sp>
        <p:nvSpPr>
          <p:cNvPr id="6" name="Прямоугольник 5"/>
          <p:cNvSpPr/>
          <p:nvPr/>
        </p:nvSpPr>
        <p:spPr>
          <a:xfrm>
            <a:off x="4067944" y="235255"/>
            <a:ext cx="4855668" cy="1384995"/>
          </a:xfrm>
          <a:prstGeom prst="rect">
            <a:avLst/>
          </a:prstGeom>
        </p:spPr>
        <p:txBody>
          <a:bodyPr wrap="square">
            <a:spAutoFit/>
          </a:bodyPr>
          <a:lstStyle/>
          <a:p>
            <a:pPr algn="r"/>
            <a:r>
              <a:rPr lang="en-US" sz="2800" spc="50" dirty="0">
                <a:ln w="11430"/>
                <a:latin typeface="Arial Black" panose="020B0A04020102020204" pitchFamily="34" charset="0"/>
              </a:rPr>
              <a:t>What kind of skirts were </a:t>
            </a:r>
            <a:r>
              <a:rPr lang="en-US" sz="2800" spc="50" dirty="0" smtClean="0">
                <a:ln w="11430"/>
                <a:latin typeface="Arial Black" panose="020B0A04020102020204" pitchFamily="34" charset="0"/>
              </a:rPr>
              <a:t>adopting </a:t>
            </a:r>
            <a:r>
              <a:rPr lang="en-US" sz="2800" spc="50" dirty="0">
                <a:ln w="11430"/>
                <a:latin typeface="Arial Black" panose="020B0A04020102020204" pitchFamily="34" charset="0"/>
              </a:rPr>
              <a:t>in the 1940s?</a:t>
            </a:r>
            <a:endParaRPr lang="ru-RU" dirty="0"/>
          </a:p>
        </p:txBody>
      </p:sp>
    </p:spTree>
    <p:extLst>
      <p:ext uri="{BB962C8B-B14F-4D97-AF65-F5344CB8AC3E}">
        <p14:creationId xmlns:p14="http://schemas.microsoft.com/office/powerpoint/2010/main" val="3961053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cliqueinc.com/cache/posts/228766/history-of-the-skirt-228766-1499473466865-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20" b="4147"/>
          <a:stretch/>
        </p:blipFill>
        <p:spPr bwMode="auto">
          <a:xfrm>
            <a:off x="4906490" y="2893371"/>
            <a:ext cx="3898656" cy="39646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57503" y="3956454"/>
            <a:ext cx="427048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solidFill>
                  <a:srgbClr val="002060"/>
                </a:solidFill>
                <a:effectLst/>
                <a:latin typeface="Arial Black" panose="020B0A04020102020204" pitchFamily="34" charset="0"/>
              </a:rPr>
              <a:t>After World War II, fashion returned to its more indulgent roots with Dior's "New Look" that made a </a:t>
            </a:r>
            <a:r>
              <a:rPr lang="en-US" sz="3200" b="0" dirty="0" smtClean="0">
                <a:solidFill>
                  <a:srgbClr val="002060"/>
                </a:solidFill>
                <a:effectLst/>
                <a:latin typeface="Arial Black" panose="020B0A04020102020204" pitchFamily="34" charset="0"/>
              </a:rPr>
              <a:t>statement. </a:t>
            </a:r>
            <a:r>
              <a:rPr lang="en-US" sz="3200" b="0" dirty="0">
                <a:solidFill>
                  <a:srgbClr val="002060"/>
                </a:solidFill>
                <a:effectLst/>
                <a:latin typeface="Arial Black" panose="020B0A04020102020204" pitchFamily="34" charset="0"/>
              </a:rPr>
              <a:t>By the 1950s, billowy skirts with closely defined waistlines were </a:t>
            </a:r>
            <a:r>
              <a:rPr lang="en-US" sz="3200" b="0" dirty="0" err="1">
                <a:solidFill>
                  <a:srgbClr val="002060"/>
                </a:solidFill>
                <a:effectLst/>
                <a:latin typeface="Arial Black" panose="020B0A04020102020204" pitchFamily="34" charset="0"/>
              </a:rPr>
              <a:t>en</a:t>
            </a:r>
            <a:r>
              <a:rPr lang="en-US" sz="3200" b="0" dirty="0">
                <a:solidFill>
                  <a:srgbClr val="002060"/>
                </a:solidFill>
                <a:effectLst/>
                <a:latin typeface="Arial Black" panose="020B0A04020102020204" pitchFamily="34" charset="0"/>
              </a:rPr>
              <a:t> vogue. </a:t>
            </a: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p:txBody>
      </p:sp>
      <p:sp>
        <p:nvSpPr>
          <p:cNvPr id="5" name="Rectangle 3"/>
          <p:cNvSpPr txBox="1">
            <a:spLocks noChangeArrowheads="1"/>
          </p:cNvSpPr>
          <p:nvPr/>
        </p:nvSpPr>
        <p:spPr bwMode="auto">
          <a:xfrm>
            <a:off x="4139952" y="1710299"/>
            <a:ext cx="4824535"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smtClean="0">
                <a:solidFill>
                  <a:srgbClr val="FF66FF"/>
                </a:solidFill>
                <a:latin typeface="Arial Black" panose="020B0A04020102020204" pitchFamily="34" charset="0"/>
              </a:rPr>
              <a:t>Billowy </a:t>
            </a:r>
            <a:r>
              <a:rPr lang="en-US" b="1" kern="0" dirty="0">
                <a:solidFill>
                  <a:srgbClr val="FF66FF"/>
                </a:solidFill>
                <a:latin typeface="Arial Black" panose="020B0A04020102020204" pitchFamily="34" charset="0"/>
              </a:rPr>
              <a:t>skirts with closely defined </a:t>
            </a:r>
            <a:r>
              <a:rPr lang="en-US" b="1" kern="0" dirty="0" smtClean="0">
                <a:solidFill>
                  <a:srgbClr val="FF66FF"/>
                </a:solidFill>
                <a:latin typeface="Arial Black" panose="020B0A04020102020204" pitchFamily="34" charset="0"/>
              </a:rPr>
              <a:t>waistlines! </a:t>
            </a:r>
            <a:endParaRPr lang="en-US" b="1" kern="0" dirty="0">
              <a:solidFill>
                <a:srgbClr val="FF66FF"/>
              </a:solidFill>
              <a:latin typeface="Arial Black" panose="020B0A04020102020204" pitchFamily="34" charset="0"/>
            </a:endParaRPr>
          </a:p>
        </p:txBody>
      </p:sp>
      <p:sp>
        <p:nvSpPr>
          <p:cNvPr id="6" name="Прямоугольник 5"/>
          <p:cNvSpPr/>
          <p:nvPr/>
        </p:nvSpPr>
        <p:spPr>
          <a:xfrm>
            <a:off x="4283967" y="260648"/>
            <a:ext cx="4680521" cy="1384995"/>
          </a:xfrm>
          <a:prstGeom prst="rect">
            <a:avLst/>
          </a:prstGeom>
        </p:spPr>
        <p:txBody>
          <a:bodyPr wrap="square">
            <a:spAutoFit/>
          </a:bodyPr>
          <a:lstStyle/>
          <a:p>
            <a:pPr algn="r"/>
            <a:r>
              <a:rPr lang="en-US" sz="2800" spc="50" dirty="0">
                <a:ln w="11430"/>
                <a:latin typeface="Arial Black" panose="020B0A04020102020204" pitchFamily="34" charset="0"/>
              </a:rPr>
              <a:t>What kind of skirts came into fashion in the 1950s?</a:t>
            </a:r>
            <a:endParaRPr lang="ru-RU" dirty="0"/>
          </a:p>
        </p:txBody>
      </p:sp>
    </p:spTree>
    <p:extLst>
      <p:ext uri="{BB962C8B-B14F-4D97-AF65-F5344CB8AC3E}">
        <p14:creationId xmlns:p14="http://schemas.microsoft.com/office/powerpoint/2010/main" val="3345179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536" y="3390944"/>
            <a:ext cx="326237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a:solidFill>
                  <a:srgbClr val="002060"/>
                </a:solidFill>
                <a:effectLst/>
                <a:latin typeface="Arial Black" panose="020B0A04020102020204" pitchFamily="34" charset="0"/>
              </a:rPr>
              <a:t>The 1960s witnessed a dramatic shift in hemlines, with mod miniskirts and </a:t>
            </a:r>
            <a:r>
              <a:rPr lang="en-US" sz="3200" b="0" dirty="0" err="1">
                <a:solidFill>
                  <a:srgbClr val="002060"/>
                </a:solidFill>
                <a:effectLst/>
                <a:latin typeface="Arial Black" panose="020B0A04020102020204" pitchFamily="34" charset="0"/>
              </a:rPr>
              <a:t>minidresses</a:t>
            </a:r>
            <a:r>
              <a:rPr lang="en-US" sz="3200" b="0" dirty="0">
                <a:solidFill>
                  <a:srgbClr val="002060"/>
                </a:solidFill>
                <a:effectLst/>
                <a:latin typeface="Arial Black" panose="020B0A04020102020204" pitchFamily="34" charset="0"/>
              </a:rPr>
              <a:t> coming into style.</a:t>
            </a: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p:txBody>
      </p:sp>
      <p:sp>
        <p:nvSpPr>
          <p:cNvPr id="5" name="Rectangle 3"/>
          <p:cNvSpPr txBox="1">
            <a:spLocks noChangeArrowheads="1"/>
          </p:cNvSpPr>
          <p:nvPr/>
        </p:nvSpPr>
        <p:spPr bwMode="auto">
          <a:xfrm>
            <a:off x="4283967" y="1484784"/>
            <a:ext cx="4562367"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smtClean="0">
                <a:solidFill>
                  <a:srgbClr val="FF66FF"/>
                </a:solidFill>
                <a:latin typeface="Arial Black" panose="020B0A04020102020204" pitchFamily="34" charset="0"/>
              </a:rPr>
              <a:t>Mod miniskirts! </a:t>
            </a:r>
            <a:endParaRPr lang="en-US" b="1" kern="0" dirty="0">
              <a:solidFill>
                <a:srgbClr val="FF66FF"/>
              </a:solidFill>
              <a:latin typeface="Arial Black" panose="020B0A04020102020204" pitchFamily="34" charset="0"/>
            </a:endParaRPr>
          </a:p>
        </p:txBody>
      </p:sp>
      <p:sp>
        <p:nvSpPr>
          <p:cNvPr id="6" name="Прямоугольник 5"/>
          <p:cNvSpPr/>
          <p:nvPr/>
        </p:nvSpPr>
        <p:spPr>
          <a:xfrm>
            <a:off x="4067944" y="260648"/>
            <a:ext cx="4778391" cy="954107"/>
          </a:xfrm>
          <a:prstGeom prst="rect">
            <a:avLst/>
          </a:prstGeom>
        </p:spPr>
        <p:txBody>
          <a:bodyPr wrap="square">
            <a:spAutoFit/>
          </a:bodyPr>
          <a:lstStyle/>
          <a:p>
            <a:pPr algn="r"/>
            <a:r>
              <a:rPr lang="en-US" sz="2800" spc="50" dirty="0">
                <a:ln w="11430"/>
                <a:latin typeface="Arial Black" panose="020B0A04020102020204" pitchFamily="34" charset="0"/>
              </a:rPr>
              <a:t>What skirts came </a:t>
            </a:r>
            <a:r>
              <a:rPr lang="en-US" sz="2800" spc="50" dirty="0" smtClean="0">
                <a:ln w="11430"/>
                <a:latin typeface="Arial Black" panose="020B0A04020102020204" pitchFamily="34" charset="0"/>
              </a:rPr>
              <a:t>into style in </a:t>
            </a:r>
            <a:r>
              <a:rPr lang="en-US" sz="2800" spc="50" dirty="0">
                <a:ln w="11430"/>
                <a:latin typeface="Arial Black" panose="020B0A04020102020204" pitchFamily="34" charset="0"/>
              </a:rPr>
              <a:t>the 1900s?</a:t>
            </a:r>
            <a:endParaRPr lang="ru-RU" dirty="0"/>
          </a:p>
        </p:txBody>
      </p:sp>
      <p:pic>
        <p:nvPicPr>
          <p:cNvPr id="7170" name="Picture 2" descr="https://cdn.cliqueinc.com/cache/posts/228766/history-of-the-skirt-228766-1499473467611-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9053" b="3875"/>
          <a:stretch/>
        </p:blipFill>
        <p:spPr bwMode="auto">
          <a:xfrm>
            <a:off x="4622049" y="2188046"/>
            <a:ext cx="4274335" cy="43908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35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cdn.cliqueinc.com/cache/posts/228766/history-of-the-skirt-228766-1499473467883-image.700x0c.jpg"/>
          <p:cNvPicPr>
            <a:picLocks noChangeAspect="1" noChangeArrowheads="1"/>
          </p:cNvPicPr>
          <p:nvPr/>
        </p:nvPicPr>
        <p:blipFill rotWithShape="1">
          <a:blip r:embed="rId2">
            <a:extLst>
              <a:ext uri="{28A0092B-C50C-407E-A947-70E740481C1C}">
                <a14:useLocalDpi xmlns:a14="http://schemas.microsoft.com/office/drawing/2010/main" val="0"/>
              </a:ext>
            </a:extLst>
          </a:blip>
          <a:srcRect t="14818" b="5430"/>
          <a:stretch/>
        </p:blipFill>
        <p:spPr bwMode="auto">
          <a:xfrm>
            <a:off x="4782069" y="2449285"/>
            <a:ext cx="4147498" cy="44087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395536" y="2924944"/>
            <a:ext cx="326237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3200" b="0" dirty="0" smtClean="0">
                <a:solidFill>
                  <a:srgbClr val="002060"/>
                </a:solidFill>
                <a:effectLst/>
                <a:latin typeface="Arial Black" panose="020B0A04020102020204" pitchFamily="34" charset="0"/>
              </a:rPr>
              <a:t>The </a:t>
            </a:r>
            <a:r>
              <a:rPr lang="en-US" sz="3200" b="0" dirty="0">
                <a:solidFill>
                  <a:srgbClr val="002060"/>
                </a:solidFill>
                <a:effectLst/>
                <a:latin typeface="Arial Black" panose="020B0A04020102020204" pitchFamily="34" charset="0"/>
              </a:rPr>
              <a:t>hippies of the 1970s popularized folk and bohemian styles, which called for peasant skirts with longer hemlines.</a:t>
            </a:r>
          </a:p>
          <a:p>
            <a:pPr marL="45720" lvl="0" algn="l" eaLnBrk="1" fontAlgn="auto" hangingPunct="1">
              <a:spcBef>
                <a:spcPct val="20000"/>
              </a:spcBef>
              <a:spcAft>
                <a:spcPts val="300"/>
              </a:spcAft>
              <a:buClr>
                <a:srgbClr val="FA8D3D">
                  <a:lumMod val="75000"/>
                </a:srgbClr>
              </a:buClr>
              <a:buSzPct val="130000"/>
              <a:defRPr/>
            </a:pPr>
            <a:endParaRPr lang="en-US" sz="3200" b="0" dirty="0">
              <a:solidFill>
                <a:srgbClr val="002060"/>
              </a:solidFill>
              <a:effectLst/>
              <a:latin typeface="Arial Black" panose="020B0A04020102020204" pitchFamily="34" charset="0"/>
            </a:endParaRPr>
          </a:p>
        </p:txBody>
      </p:sp>
      <p:sp>
        <p:nvSpPr>
          <p:cNvPr id="5" name="Rectangle 3"/>
          <p:cNvSpPr txBox="1">
            <a:spLocks noChangeArrowheads="1"/>
          </p:cNvSpPr>
          <p:nvPr/>
        </p:nvSpPr>
        <p:spPr bwMode="auto">
          <a:xfrm>
            <a:off x="4067944" y="1412776"/>
            <a:ext cx="4736645"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r" eaLnBrk="1" hangingPunct="1">
              <a:buClr>
                <a:srgbClr val="A50021"/>
              </a:buClr>
              <a:buNone/>
              <a:defRPr/>
            </a:pPr>
            <a:r>
              <a:rPr lang="en-US" b="1" kern="0" dirty="0" smtClean="0">
                <a:solidFill>
                  <a:srgbClr val="FF66FF"/>
                </a:solidFill>
                <a:latin typeface="Arial Black" panose="020B0A04020102020204" pitchFamily="34" charset="0"/>
              </a:rPr>
              <a:t>Peasant </a:t>
            </a:r>
            <a:r>
              <a:rPr lang="en-US" b="1" kern="0" dirty="0">
                <a:solidFill>
                  <a:srgbClr val="FF66FF"/>
                </a:solidFill>
                <a:latin typeface="Arial Black" panose="020B0A04020102020204" pitchFamily="34" charset="0"/>
              </a:rPr>
              <a:t>skirts with longer </a:t>
            </a:r>
            <a:r>
              <a:rPr lang="en-US" b="1" kern="0" dirty="0" smtClean="0">
                <a:solidFill>
                  <a:srgbClr val="FF66FF"/>
                </a:solidFill>
                <a:latin typeface="Arial Black" panose="020B0A04020102020204" pitchFamily="34" charset="0"/>
              </a:rPr>
              <a:t>hemlines!</a:t>
            </a:r>
            <a:endParaRPr lang="en-US" b="1" kern="0" dirty="0">
              <a:solidFill>
                <a:srgbClr val="FF66FF"/>
              </a:solidFill>
              <a:latin typeface="Arial Black" panose="020B0A04020102020204" pitchFamily="34" charset="0"/>
            </a:endParaRPr>
          </a:p>
        </p:txBody>
      </p:sp>
      <p:sp>
        <p:nvSpPr>
          <p:cNvPr id="6" name="Прямоугольник 5"/>
          <p:cNvSpPr/>
          <p:nvPr/>
        </p:nvSpPr>
        <p:spPr>
          <a:xfrm>
            <a:off x="4067944" y="332656"/>
            <a:ext cx="4861623" cy="954107"/>
          </a:xfrm>
          <a:prstGeom prst="rect">
            <a:avLst/>
          </a:prstGeom>
        </p:spPr>
        <p:txBody>
          <a:bodyPr wrap="square">
            <a:spAutoFit/>
          </a:bodyPr>
          <a:lstStyle/>
          <a:p>
            <a:pPr algn="r"/>
            <a:r>
              <a:rPr lang="en-US" sz="2800" spc="50" dirty="0">
                <a:ln w="11430"/>
                <a:latin typeface="Arial Black" panose="020B0A04020102020204" pitchFamily="34" charset="0"/>
              </a:rPr>
              <a:t>What skirts were popular in the 1970s?</a:t>
            </a:r>
            <a:endParaRPr lang="ru-RU" dirty="0"/>
          </a:p>
        </p:txBody>
      </p:sp>
    </p:spTree>
    <p:extLst>
      <p:ext uri="{BB962C8B-B14F-4D97-AF65-F5344CB8AC3E}">
        <p14:creationId xmlns:p14="http://schemas.microsoft.com/office/powerpoint/2010/main" val="230213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1190</TotalTime>
  <Words>593</Words>
  <Application>Microsoft Office PowerPoint</Application>
  <PresentationFormat>Экран (4:3)</PresentationFormat>
  <Paragraphs>57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131</cp:revision>
  <dcterms:created xsi:type="dcterms:W3CDTF">2016-01-10T12:56:23Z</dcterms:created>
  <dcterms:modified xsi:type="dcterms:W3CDTF">2019-03-17T11:19:08Z</dcterms:modified>
</cp:coreProperties>
</file>