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80" r:id="rId2"/>
    <p:sldId id="306" r:id="rId3"/>
    <p:sldId id="307" r:id="rId4"/>
    <p:sldId id="293" r:id="rId5"/>
    <p:sldId id="294" r:id="rId6"/>
    <p:sldId id="295" r:id="rId7"/>
    <p:sldId id="300" r:id="rId8"/>
    <p:sldId id="298" r:id="rId9"/>
    <p:sldId id="297" r:id="rId10"/>
    <p:sldId id="259" r:id="rId11"/>
    <p:sldId id="265" r:id="rId12"/>
    <p:sldId id="262" r:id="rId13"/>
    <p:sldId id="291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8" d="100"/>
          <a:sy n="58" d="100"/>
        </p:scale>
        <p:origin x="-14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earalley.blogspot.com/2017/06/walter-wyles-1925-2017.html" TargetMode="External"/><Relationship Id="rId2" Type="http://schemas.openxmlformats.org/officeDocument/2006/relationships/hyperlink" Target="http://www.art-quotes.com/getquotes.php?catid=234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andex.ru/legal/fotki_termsofuse/" TargetMode="External"/><Relationship Id="rId4" Type="http://schemas.openxmlformats.org/officeDocument/2006/relationships/hyperlink" Target="http://yandex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6016" y="404664"/>
            <a:ext cx="4248472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en-US" sz="48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Walter </a:t>
            </a:r>
            <a:r>
              <a:rPr lang="en-US" sz="4800" b="1" cap="all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Wyles</a:t>
            </a:r>
            <a:r>
              <a:rPr lang="en-US" sz="48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 </a:t>
            </a:r>
            <a:r>
              <a:rPr lang="en-US" sz="48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and his ladies</a:t>
            </a:r>
            <a:endParaRPr lang="ru-RU" sz="48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84374" y="4365104"/>
            <a:ext cx="4428343" cy="233910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Степанова, 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         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английского языка 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</a:t>
            </a:r>
            <a:r>
              <a:rPr lang="ru-RU" sz="1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СоюзаМ.В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       Чувашской Республики</a:t>
            </a:r>
            <a:endParaRPr lang="ru-RU" sz="1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08103" y="2516086"/>
            <a:ext cx="31497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dirty="0" smtClean="0">
              <a:ln>
                <a:solidFill>
                  <a:sysClr val="windowText" lastClr="000000"/>
                </a:solidFill>
              </a:ln>
              <a:latin typeface="Arial Black" panose="020B0A04020102020204" pitchFamily="34" charset="0"/>
            </a:endParaRPr>
          </a:p>
          <a:p>
            <a:pPr algn="r"/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latin typeface="Arial Black" panose="020B0A04020102020204" pitchFamily="34" charset="0"/>
              </a:rPr>
              <a:t>Art Gallery </a:t>
            </a:r>
          </a:p>
          <a:p>
            <a:pPr algn="r"/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latin typeface="Arial Black" panose="020B0A04020102020204" pitchFamily="34" charset="0"/>
              </a:rPr>
              <a:t>for the</a:t>
            </a:r>
          </a:p>
          <a:p>
            <a:pPr algn="r"/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latin typeface="Arial Black" panose="020B0A04020102020204" pitchFamily="34" charset="0"/>
              </a:rPr>
              <a:t>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Arial Black" panose="020B0A04020102020204" pitchFamily="34" charset="0"/>
              </a:rPr>
              <a:t>8</a:t>
            </a:r>
            <a:r>
              <a:rPr lang="en-US" sz="2400" baseline="30000" dirty="0" smtClean="0">
                <a:ln>
                  <a:solidFill>
                    <a:sysClr val="windowText" lastClr="000000"/>
                  </a:solidFill>
                </a:ln>
                <a:latin typeface="Arial Black" panose="020B0A04020102020204" pitchFamily="34" charset="0"/>
              </a:rPr>
              <a:t>th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latin typeface="Arial Black" panose="020B0A04020102020204" pitchFamily="34" charset="0"/>
              </a:rPr>
              <a:t>11</a:t>
            </a:r>
            <a:r>
              <a:rPr lang="en-US" sz="2400" baseline="30000" dirty="0" smtClean="0">
                <a:ln>
                  <a:solidFill>
                    <a:sysClr val="windowText" lastClr="000000"/>
                  </a:solidFill>
                </a:ln>
                <a:latin typeface="Arial Black" panose="020B0A04020102020204" pitchFamily="34" charset="0"/>
              </a:rPr>
              <a:t>th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latin typeface="Arial Black" panose="020B0A04020102020204" pitchFamily="34" charset="0"/>
              </a:rPr>
              <a:t>Grades </a:t>
            </a:r>
            <a:endParaRPr lang="ru-RU" sz="2400" dirty="0" smtClean="0">
              <a:ln>
                <a:solidFill>
                  <a:sysClr val="windowText" lastClr="000000"/>
                </a:solidFill>
              </a:ln>
              <a:latin typeface="Arial Black" panose="020B0A04020102020204" pitchFamily="34" charset="0"/>
            </a:endParaRPr>
          </a:p>
        </p:txBody>
      </p:sp>
      <p:pic>
        <p:nvPicPr>
          <p:cNvPr id="7" name="Picture 2" descr="https://d.radikal.ru/d24/1903/da/0dd0fc2807a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2"/>
          <a:stretch/>
        </p:blipFill>
        <p:spPr bwMode="auto">
          <a:xfrm>
            <a:off x="453819" y="548680"/>
            <a:ext cx="4085219" cy="572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65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824486" y="1556792"/>
            <a:ext cx="295232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Clothes should not be allowed to take over the portrait. </a:t>
            </a:r>
            <a:r>
              <a:rPr lang="en-US" sz="3200" dirty="0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Simone </a:t>
            </a:r>
            <a:r>
              <a:rPr lang="en-US" sz="3200" dirty="0" err="1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Bingemer</a:t>
            </a:r>
            <a:endParaRPr lang="ru-RU" sz="3200" dirty="0">
              <a:ln w="11430"/>
              <a:solidFill>
                <a:srgbClr val="FF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218" name="Picture 2" descr="https://img1.liveinternet.ru/images/attach/b/4/103/979/103979673_Walter_Wyles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2"/>
          <a:stretch/>
        </p:blipFill>
        <p:spPr bwMode="auto">
          <a:xfrm>
            <a:off x="323528" y="332656"/>
            <a:ext cx="4599843" cy="614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030885" y="2831572"/>
            <a:ext cx="386159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dirty="0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 never </a:t>
            </a:r>
            <a:r>
              <a:rPr lang="en-US" sz="3200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paint a portrait from a photograph, because a photograph doesn't give enough information about what the person feels. </a:t>
            </a:r>
            <a:r>
              <a:rPr lang="en-US" sz="3200" dirty="0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Francesco Clemente</a:t>
            </a:r>
            <a:endParaRPr lang="ru-RU" sz="3200" dirty="0">
              <a:ln w="11430"/>
              <a:solidFill>
                <a:srgbClr val="FF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42" name="Picture 2" descr="Walter Wyles8 (531x696, 297Kb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4"/>
          <a:stretch/>
        </p:blipFill>
        <p:spPr bwMode="auto">
          <a:xfrm>
            <a:off x="467544" y="476672"/>
            <a:ext cx="4563341" cy="582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g0.liveinternet.ru/images/attach/b/4/103/979/103979666_Walter_Wyle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75" y="333862"/>
            <a:ext cx="4304605" cy="59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5575" y="2688123"/>
            <a:ext cx="420507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 have painted many portraits of people and I have painted many portraits of trees. Trees are more tranquil to work with, never demanding, never complaining their portrait doesn't look right. </a:t>
            </a:r>
            <a:endParaRPr lang="en-US" sz="3200" dirty="0" smtClean="0">
              <a:ln w="11430"/>
              <a:solidFill>
                <a:srgbClr val="FF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err="1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Cosbie</a:t>
            </a:r>
            <a:endParaRPr lang="ru-RU" sz="3200" dirty="0">
              <a:ln w="11430"/>
              <a:solidFill>
                <a:srgbClr val="FF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0_12b998_4062c094_orig (700x687, 676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0_12b998_4062c094_orig (700x687, 676Kb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87219" y="1516548"/>
            <a:ext cx="763284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End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Thank You!</a:t>
            </a:r>
            <a:endParaRPr lang="en-US" sz="54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2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1" y="1916832"/>
            <a:ext cx="828092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Источник: </a:t>
            </a:r>
            <a:endParaRPr lang="en-US" sz="20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Quotes about Portraiture 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http://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www.art-quotes.com/getquotes.php?catid=234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Walter </a:t>
            </a:r>
            <a:r>
              <a:rPr lang="en-US" sz="2000" b="0" dirty="0" err="1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Wyles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https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://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bearalley.blogspot.com/2017/06/walter-wyles-1925-2017.html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en-US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http://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yandex.ru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https://yandex.ru/legal/fotki_termsofuse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/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64096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Portrait painting is a genre in painting, where the intent is to depict a human subject. </a:t>
            </a:r>
            <a:endParaRPr lang="en-US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 </a:t>
            </a: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term 'portrait painting' can also describe the actual painted portrait. </a:t>
            </a:r>
            <a:endParaRPr lang="en-US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66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Portraitists </a:t>
            </a: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may create their work by commission, for public and private persons, or they may be inspired by admiration or affection for the subject. </a:t>
            </a:r>
            <a:endParaRPr lang="en-US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Portraits </a:t>
            </a: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are often important state and family records, as well as remembrances.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964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5970" y="764704"/>
            <a:ext cx="5328592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Welcome </a:t>
            </a:r>
            <a:b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</a:b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to the portrait </a:t>
            </a:r>
            <a:b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</a:b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gallery </a:t>
            </a:r>
            <a:b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</a:b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by Walter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Wyles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!  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068960"/>
            <a:ext cx="8496944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Walter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Wyles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(1925-2017), whose illustrations graced women's magazines from the fifties to the seventies when they were selling up to three and a half million copies every week,  was the first British illustrator to be commissioned to draw romantic illustrations </a:t>
            </a: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by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 American magazine 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 descr="https://2.bp.blogspot.com/-lggjD78whhU/WS70OMjtvdI/AAAAAAAA0QI/Uw6Ze9C2OBAPytjmgQQU91UFOWS_4yj8wCEw/s320/Wyles%252C%2BWalter%2B%2528photo%2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048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07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835793" y="1556792"/>
            <a:ext cx="403244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Every portrait that is painted with feeling is a portrait of the artist, not of the sitter. </a:t>
            </a:r>
            <a:endParaRPr lang="ru-RU" sz="3200" dirty="0" smtClean="0">
              <a:ln w="11430"/>
              <a:solidFill>
                <a:srgbClr val="FF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Oscar Wilde</a:t>
            </a:r>
            <a:endParaRPr lang="en-US" sz="3200" dirty="0">
              <a:ln w="11430"/>
              <a:solidFill>
                <a:srgbClr val="FF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c.radikal.ru/c41/1903/89/c5506980c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34208"/>
            <a:ext cx="4183633" cy="603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10741" y="2492896"/>
            <a:ext cx="336348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solidFill>
                  <a:srgbClr val="FF66FF"/>
                </a:solidFill>
                <a:effectLst/>
                <a:latin typeface="Arial Black" panose="020B0A04020102020204" pitchFamily="34" charset="0"/>
              </a:rPr>
              <a:t>In art, there is no need for color; I see only light and shade. Give me a crayon, and I will paint your portrait. Francisco </a:t>
            </a:r>
            <a:r>
              <a:rPr lang="en-US" sz="3200" b="0" dirty="0" smtClean="0">
                <a:solidFill>
                  <a:srgbClr val="FF66FF"/>
                </a:solidFill>
                <a:effectLst/>
                <a:latin typeface="Arial Black" panose="020B0A04020102020204" pitchFamily="34" charset="0"/>
              </a:rPr>
              <a:t>Goya</a:t>
            </a:r>
            <a:endParaRPr lang="en-US" sz="3200" b="0" dirty="0">
              <a:solidFill>
                <a:srgbClr val="FF66FF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3074" name="Picture 2" descr="https://a.radikal.ru/a03/1903/8f/ec686880b7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6718"/>
            <a:ext cx="4608512" cy="602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05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84272" y="2636912"/>
            <a:ext cx="423652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Get yourself a mirror and paint your own portrait, over and over. It's a great chance to experiment, you'll discover things about yourself, and you don't have to pay the model! </a:t>
            </a:r>
            <a:endParaRPr lang="en-US" sz="3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Susan </a:t>
            </a:r>
            <a:r>
              <a:rPr lang="en-US" sz="320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Avishai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098" name="Picture 2" descr="https://a.radikal.ru/a35/1903/22/480598b870c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21"/>
          <a:stretch/>
        </p:blipFill>
        <p:spPr bwMode="auto">
          <a:xfrm>
            <a:off x="270828" y="276556"/>
            <a:ext cx="4513444" cy="640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3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292080" y="2708920"/>
            <a:ext cx="367240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Nothing in a portrait is a matter of indifference. Gesture, grimace, clothing, decor even – all must combine to realize a character. </a:t>
            </a: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Charles Baudelaire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122" name="Picture 2" descr="https://d.radikal.ru/d29/1903/52/e622e15e67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10" y="375432"/>
            <a:ext cx="4972870" cy="623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8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09627" y="2348880"/>
            <a:ext cx="411084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general purpose of the portrait is to create some kind of monument to the sitter and transmit some kind of sympathy or understanding. </a:t>
            </a:r>
            <a:r>
              <a:rPr lang="en-US" sz="3200" dirty="0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Paul </a:t>
            </a:r>
            <a:r>
              <a:rPr lang="en-US" sz="3200" dirty="0" err="1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Brandford</a:t>
            </a:r>
            <a:endParaRPr lang="ru-RU" sz="3200" dirty="0">
              <a:ln w="11430"/>
              <a:solidFill>
                <a:srgbClr val="FF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146" name="Picture 2" descr="https://img1.liveinternet.ru/images/attach/b/4/103/979/103979661_Walter_Wyl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2"/>
          <a:stretch/>
        </p:blipFill>
        <p:spPr bwMode="auto">
          <a:xfrm>
            <a:off x="395536" y="267759"/>
            <a:ext cx="4138128" cy="620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98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89443" y="1988840"/>
            <a:ext cx="364062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 good portrait ought to tell something of the subject's past and suggest something of his future. </a:t>
            </a:r>
            <a:endParaRPr lang="ru-RU" sz="3200" dirty="0" smtClean="0">
              <a:ln w="11430"/>
              <a:solidFill>
                <a:srgbClr val="FF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Bill </a:t>
            </a:r>
            <a:r>
              <a:rPr lang="en-US" sz="3200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Brandt</a:t>
            </a:r>
            <a:endParaRPr lang="ru-RU" sz="3200" dirty="0">
              <a:ln w="11430"/>
              <a:solidFill>
                <a:srgbClr val="FF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170" name="Picture 2" descr="http://proxy12.media.online.ua/uol/r3-711c9e40f2/51524434d08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5698"/>
            <a:ext cx="3600400" cy="617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1346</TotalTime>
  <Words>429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Презентация PowerPoint</vt:lpstr>
      <vt:lpstr>Презентация PowerPoint</vt:lpstr>
      <vt:lpstr>Welcome  to the portrait  gallery  by Walter Wyles!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122</cp:revision>
  <dcterms:created xsi:type="dcterms:W3CDTF">2016-01-10T12:56:23Z</dcterms:created>
  <dcterms:modified xsi:type="dcterms:W3CDTF">2019-03-17T23:29:50Z</dcterms:modified>
</cp:coreProperties>
</file>