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6" r:id="rId8"/>
    <p:sldId id="267" r:id="rId9"/>
    <p:sldId id="268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6" r:id="rId25"/>
    <p:sldId id="288" r:id="rId26"/>
    <p:sldId id="287" r:id="rId27"/>
    <p:sldId id="285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p.wiki-wiki.ru/wp/index.php/Love_is..._(&#1078;&#1077;&#1074;&#1072;&#1090;&#1077;&#1083;&#1100;&#1085;&#1072;&#1103;_&#1088;&#1077;&#1079;&#1080;&#1085;&#1082;&#1072;)" TargetMode="External"/><Relationship Id="rId2" Type="http://schemas.openxmlformats.org/officeDocument/2006/relationships/hyperlink" Target="https://ru.wikipedia.org/wiki/Love_is..._(&#1078;&#1077;&#1074;&#1072;&#1090;&#1077;&#1083;&#1100;&#1085;&#1072;&#1103;_&#1088;&#1077;&#1079;&#1080;&#1085;&#1082;&#1072;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45" l="1563" r="100000">
                        <a14:foregroundMark x1="5469" y1="40708" x2="21875" y2="78761"/>
                        <a14:foregroundMark x1="23438" y1="80531" x2="23438" y2="84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4680"/>
            <a:ext cx="1656184" cy="14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173739"/>
            <a:ext cx="464325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Love is…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464" y="3573016"/>
            <a:ext cx="8856685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Валентина Маркова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8в  класс</a:t>
            </a:r>
          </a:p>
          <a:p>
            <a:pPr algn="r">
              <a:defRPr/>
            </a:pPr>
            <a:endParaRPr lang="ru-RU" sz="11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Руководитель: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2019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014" y="1440464"/>
            <a:ext cx="883882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Исследовательская работа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Вкладыши 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is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- хороший и веселый вариант познания лексико-грамматических тайн английского языка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по обзорам вкладышей 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жвачек 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серии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“Love is … “)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8742"/>
            <a:ext cx="8712967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ходе исследования надписей выявлен богатый языковой колорит. Каковы те лексико-грамматические явления, которыми богаты надписи на вкладышах?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5865"/>
            <a:ext cx="3199038" cy="450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06814"/>
            <a:ext cx="3042789" cy="43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5" b="8351"/>
          <a:stretch/>
        </p:blipFill>
        <p:spPr bwMode="auto">
          <a:xfrm>
            <a:off x="4532810" y="3491427"/>
            <a:ext cx="2670668" cy="3099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71" r="60167" b="6027"/>
          <a:stretch/>
        </p:blipFill>
        <p:spPr bwMode="auto">
          <a:xfrm>
            <a:off x="5868144" y="188640"/>
            <a:ext cx="2937189" cy="3096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r="50257"/>
          <a:stretch/>
        </p:blipFill>
        <p:spPr bwMode="auto">
          <a:xfrm>
            <a:off x="251521" y="1801318"/>
            <a:ext cx="3744415" cy="4599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7947"/>
            <a:ext cx="5898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1/ Использование глагола 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let (letting), make (making)+verb</a:t>
            </a:r>
            <a:endParaRPr lang="ru-RU" sz="2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01" r="56485" b="2730"/>
          <a:stretch/>
        </p:blipFill>
        <p:spPr bwMode="auto">
          <a:xfrm>
            <a:off x="2762130" y="2276872"/>
            <a:ext cx="3261294" cy="414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137" y="404664"/>
            <a:ext cx="7847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2/ </a:t>
            </a:r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Использование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речевых элементов как предлоги  разного значения как 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instead of</a:t>
            </a:r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/>
          <a:stretch/>
        </p:blipFill>
        <p:spPr bwMode="auto">
          <a:xfrm>
            <a:off x="5373822" y="1916832"/>
            <a:ext cx="3528977" cy="478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312368" cy="47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88640"/>
            <a:ext cx="81668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3/ Like</a:t>
            </a:r>
            <a:r>
              <a:rPr lang="en-US" sz="2000" b="1" dirty="0" smtClean="0"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latin typeface="Arial Black" panose="020B0A04020102020204" pitchFamily="34" charset="0"/>
              </a:rPr>
              <a:t> не всегда переводится как 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нравиться, любить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:</a:t>
            </a: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Love is …</a:t>
            </a:r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feeling like </a:t>
            </a:r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couple of kids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en-US" sz="20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Чувствовать себя как дети.</a:t>
            </a:r>
            <a:endParaRPr lang="en-US" sz="2000" b="1" dirty="0" smtClean="0"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Love is … </a:t>
            </a:r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like</a:t>
            </a:r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discovering hidden treasure</a:t>
            </a:r>
            <a:endParaRPr lang="ru-RU" sz="20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Словно найти спрятанное сокровище.</a:t>
            </a:r>
            <a:endParaRPr lang="en-US" sz="2000" b="1" dirty="0" smtClean="0"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1"/>
            <a:ext cx="3793604" cy="58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28374"/>
            <a:ext cx="4248472" cy="233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4/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Использование структуры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feel like </a:t>
            </a:r>
            <a:endParaRPr lang="ru-RU" sz="2800" b="1" dirty="0" smtClean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feeling like) +</a:t>
            </a:r>
            <a:r>
              <a:rPr lang="en-US" sz="2800" b="1" dirty="0" err="1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Ving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29402"/>
            <a:ext cx="878497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5/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Использование глагола 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allow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V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allowing+V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)</a:t>
            </a:r>
            <a:endParaRPr lang="ru-RU" sz="28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Love is... 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allowing her drive </a:t>
            </a:r>
            <a:r>
              <a:rPr lang="en-US" sz="2800" dirty="0">
                <a:latin typeface="Arial Black" panose="020B0A04020102020204" pitchFamily="34" charset="0"/>
              </a:rPr>
              <a:t>the car before taking out the insurance.</a:t>
            </a:r>
            <a:br>
              <a:rPr lang="en-US" sz="2800" dirty="0">
                <a:latin typeface="Arial Black" panose="020B0A04020102020204" pitchFamily="34" charset="0"/>
              </a:rPr>
            </a:b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i="1" dirty="0" smtClean="0">
                <a:latin typeface="Arial Black" panose="020B0A04020102020204" pitchFamily="34" charset="0"/>
              </a:rPr>
              <a:t>позволить </a:t>
            </a:r>
            <a:r>
              <a:rPr lang="ru-RU" sz="2800" i="1" dirty="0">
                <a:latin typeface="Arial Black" panose="020B0A04020102020204" pitchFamily="34" charset="0"/>
              </a:rPr>
              <a:t>ей вести незастрахованную машину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r="9511"/>
          <a:stretch/>
        </p:blipFill>
        <p:spPr bwMode="auto">
          <a:xfrm>
            <a:off x="4767943" y="1124743"/>
            <a:ext cx="3918857" cy="47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272" y="287640"/>
            <a:ext cx="8566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6/ Прослеживаем использование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Passive Voice 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185" y="161835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b="1" dirty="0"/>
              <a:t>Love is... giving her the towel when her eyes </a:t>
            </a:r>
            <a:r>
              <a:rPr lang="en-US" sz="2800" b="1" dirty="0">
                <a:solidFill>
                  <a:srgbClr val="C00000"/>
                </a:solidFill>
              </a:rPr>
              <a:t>are filled </a:t>
            </a:r>
            <a:r>
              <a:rPr lang="en-US" sz="2800" b="1" dirty="0"/>
              <a:t>with shampoo</a:t>
            </a:r>
            <a:r>
              <a:rPr lang="en-US" sz="2800" b="1" dirty="0" smtClean="0"/>
              <a:t>.</a:t>
            </a:r>
            <a:endParaRPr lang="ru-RU" sz="2800" b="1" dirty="0" smtClean="0"/>
          </a:p>
          <a:p>
            <a:pPr algn="r"/>
            <a:endParaRPr lang="en-US" sz="2800" b="1" dirty="0"/>
          </a:p>
          <a:p>
            <a:pPr algn="r"/>
            <a:r>
              <a:rPr lang="ru-RU" sz="2800" b="1" dirty="0"/>
              <a:t>дать ей полотенце, когда ее глаза закрыты шампунем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0" y="1196752"/>
            <a:ext cx="3583617" cy="439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423917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7/ Наблюдается частое использование фразовых глаголов  как </a:t>
            </a:r>
            <a:r>
              <a:rPr lang="en-US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g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et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go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5119"/>
            <a:ext cx="2725543" cy="272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936" y="4005064"/>
            <a:ext cx="32859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Love is... when you can’t </a:t>
            </a:r>
            <a:r>
              <a:rPr lang="en-US" sz="2800" b="1" dirty="0">
                <a:solidFill>
                  <a:srgbClr val="C00000"/>
                </a:solidFill>
              </a:rPr>
              <a:t>get him out </a:t>
            </a:r>
            <a:r>
              <a:rPr lang="en-US" sz="2800" b="1" dirty="0"/>
              <a:t>of your mind.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когда он не выходит у вас из головы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2941567" cy="294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4040662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Love is... </a:t>
            </a:r>
            <a:r>
              <a:rPr lang="en-US" sz="2400" b="1" dirty="0">
                <a:solidFill>
                  <a:srgbClr val="C00000"/>
                </a:solidFill>
              </a:rPr>
              <a:t>going out for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2400" b="1" dirty="0" smtClean="0"/>
              <a:t>a </a:t>
            </a:r>
            <a:r>
              <a:rPr lang="en-US" sz="2400" b="1" dirty="0"/>
              <a:t>pizza when she is too tired to cook.</a:t>
            </a:r>
          </a:p>
          <a:p>
            <a:pPr algn="r"/>
            <a:r>
              <a:rPr lang="en-US" sz="2400" b="1" dirty="0" err="1">
                <a:solidFill>
                  <a:srgbClr val="002060"/>
                </a:solidFill>
              </a:rPr>
              <a:t>пойти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за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пиццей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когда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она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слишком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устала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для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готовки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8/ Частое </a:t>
            </a:r>
            <a:r>
              <a:rPr lang="ru-RU" sz="2400" b="1" smtClean="0">
                <a:latin typeface="Arial Black" panose="020B0A04020102020204" pitchFamily="34" charset="0"/>
              </a:rPr>
              <a:t>использование предлогов </a:t>
            </a:r>
            <a:r>
              <a:rPr lang="ru-RU" sz="2400" b="1" dirty="0">
                <a:latin typeface="Arial Black" panose="020B0A04020102020204" pitchFamily="34" charset="0"/>
              </a:rPr>
              <a:t>с </a:t>
            </a:r>
            <a:r>
              <a:rPr lang="ru-RU" sz="2400" b="1" dirty="0" smtClean="0">
                <a:latin typeface="Arial Black" panose="020B0A04020102020204" pitchFamily="34" charset="0"/>
              </a:rPr>
              <a:t>глаголами или 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dependent 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prepositions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0" y="1597061"/>
            <a:ext cx="2402032" cy="240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058" y="3999093"/>
            <a:ext cx="3770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Arial Black" panose="020B0A04020102020204" pitchFamily="34" charset="0"/>
              </a:rPr>
              <a:t>Love</a:t>
            </a:r>
            <a:r>
              <a:rPr lang="ru-RU" sz="2800" b="1" dirty="0"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latin typeface="Arial Black" panose="020B0A04020102020204" pitchFamily="34" charset="0"/>
              </a:rPr>
              <a:t>is</a:t>
            </a:r>
            <a:r>
              <a:rPr lang="ru-RU" sz="2800" b="1" dirty="0">
                <a:latin typeface="Arial Black" panose="020B0A04020102020204" pitchFamily="34" charset="0"/>
              </a:rPr>
              <a:t>... </a:t>
            </a:r>
            <a:r>
              <a:rPr lang="ru-RU" sz="2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thanking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latin typeface="Arial Black" panose="020B0A04020102020204" pitchFamily="34" charset="0"/>
              </a:rPr>
              <a:t>her</a:t>
            </a:r>
            <a:r>
              <a:rPr lang="ru-RU" sz="2800" b="1" dirty="0"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for</a:t>
            </a:r>
            <a:r>
              <a:rPr lang="ru-RU" sz="2800" b="1" dirty="0"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coming</a:t>
            </a:r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into</a:t>
            </a:r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latin typeface="Arial Black" panose="020B0A04020102020204" pitchFamily="34" charset="0"/>
              </a:rPr>
              <a:t>your</a:t>
            </a:r>
            <a:r>
              <a:rPr lang="ru-RU" sz="2800" b="1" dirty="0"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latin typeface="Arial Black" panose="020B0A04020102020204" pitchFamily="34" charset="0"/>
              </a:rPr>
              <a:t>life</a:t>
            </a:r>
            <a:r>
              <a:rPr lang="ru-RU" sz="2800" b="1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2800" b="1" dirty="0">
                <a:latin typeface="Arial Black" panose="020B0A04020102020204" pitchFamily="34" charset="0"/>
              </a:rPr>
              <a:t>благодарить его за то, что он есть в вашей жизни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42" y="1196752"/>
            <a:ext cx="2284990" cy="341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7781" y="5054681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orrying about </a:t>
            </a:r>
            <a:r>
              <a:rPr lang="en-US" sz="2800" b="1" dirty="0" smtClean="0">
                <a:latin typeface="Arial Black" panose="020B0A04020102020204" pitchFamily="34" charset="0"/>
              </a:rPr>
              <a:t>her and not the car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259" y="260647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9/ Использование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притяжательных местоимений </a:t>
            </a:r>
            <a:r>
              <a:rPr lang="ru-RU" sz="2400" b="1" dirty="0">
                <a:latin typeface="Arial Black" panose="020B0A04020102020204" pitchFamily="34" charset="0"/>
              </a:rPr>
              <a:t>как обязательный элемент в предложениях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5" y="1845893"/>
            <a:ext cx="3958789" cy="39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96925" y="24864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b="1" dirty="0">
                <a:latin typeface="Arial Black" panose="020B0A04020102020204" pitchFamily="34" charset="0"/>
              </a:rPr>
              <a:t>Love is... pulling 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her 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hair </a:t>
            </a:r>
            <a:r>
              <a:rPr lang="en-US" sz="2800" b="1" dirty="0">
                <a:latin typeface="Arial Black" panose="020B0A04020102020204" pitchFamily="34" charset="0"/>
              </a:rPr>
              <a:t>away from 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her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 eyes</a:t>
            </a: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/>
            <a:endParaRPr lang="en-US" sz="2800" b="1" dirty="0">
              <a:latin typeface="Arial Black" panose="020B0A04020102020204" pitchFamily="34" charset="0"/>
            </a:endParaRPr>
          </a:p>
          <a:p>
            <a:pPr algn="r"/>
            <a:r>
              <a:rPr lang="en-US" sz="2800" b="1" dirty="0" err="1">
                <a:latin typeface="Arial Black" panose="020B0A04020102020204" pitchFamily="34" charset="0"/>
              </a:rPr>
              <a:t>помочь</a:t>
            </a:r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</a:rPr>
              <a:t>убрать</a:t>
            </a:r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</a:rPr>
              <a:t>волосы</a:t>
            </a:r>
            <a:r>
              <a:rPr lang="en-US" sz="2800" b="1" dirty="0">
                <a:latin typeface="Arial Black" panose="020B0A04020102020204" pitchFamily="34" charset="0"/>
              </a:rPr>
              <a:t> с 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</a:rPr>
              <a:t>глаз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globmir.ru/assets/images/ege/321engli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3" b="90000" l="15250" r="91500">
                        <a14:foregroundMark x1="52000" y1="16333" x2="26000" y2="33667"/>
                        <a14:foregroundMark x1="54000" y1="25333" x2="41750" y2="58000"/>
                        <a14:foregroundMark x1="43250" y1="42667" x2="39500" y2="56333"/>
                        <a14:foregroundMark x1="52500" y1="17000" x2="70750" y2="35667"/>
                        <a14:foregroundMark x1="70750" y1="35667" x2="59750" y2="44667"/>
                        <a14:foregroundMark x1="54000" y1="15667" x2="78500" y2="40000"/>
                        <a14:foregroundMark x1="23500" y1="30333" x2="27500" y2="39000"/>
                        <a14:backgroundMark x1="22000" y1="45333" x2="41750" y2="81333"/>
                        <a14:backgroundMark x1="72250" y1="68333" x2="535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0"/>
          <a:stretch/>
        </p:blipFill>
        <p:spPr bwMode="auto">
          <a:xfrm>
            <a:off x="235374" y="255195"/>
            <a:ext cx="2859124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2824" y="332656"/>
            <a:ext cx="3902496" cy="63094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Актуальность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темы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Большой интерес к английскому языку в современном мире – аксиома. Методика </a:t>
            </a:r>
            <a:r>
              <a:rPr lang="ru-RU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овладевания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языком разнообразна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Жевачки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 is… 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явля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ю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тся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актуальным лакомством детей и 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подростков, а их вкладыши, содержащие забавные рисунки и богатый колорит надписей на английском языке  - прекрасный материал для совершенствования языка </a:t>
            </a:r>
          </a:p>
          <a:p>
            <a:pPr algn="ctr"/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непринужденной обстановке .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52" y="467135"/>
            <a:ext cx="2081136" cy="2081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20" y="2852936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4" y="2564904"/>
            <a:ext cx="2457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10/ Использование </a:t>
            </a:r>
            <a:r>
              <a:rPr lang="ru-RU" sz="2400" b="1" dirty="0">
                <a:latin typeface="Arial Black" panose="020B0A04020102020204" pitchFamily="34" charset="0"/>
              </a:rPr>
              <a:t>специфического соединительного глагола </a:t>
            </a:r>
            <a:r>
              <a:rPr 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to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be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085526"/>
            <a:ext cx="51374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Arial Black" panose="020B0A04020102020204" pitchFamily="34" charset="0"/>
              </a:rPr>
              <a:t>Love is... sticking a message on the mirror that reads: “</a:t>
            </a: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you </a:t>
            </a:r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are</a:t>
            </a: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the boss</a:t>
            </a:r>
            <a:r>
              <a:rPr lang="en-US" sz="3200" b="1" dirty="0" smtClean="0">
                <a:latin typeface="Arial Black" panose="020B0A04020102020204" pitchFamily="34" charset="0"/>
              </a:rPr>
              <a:t>”.</a:t>
            </a:r>
            <a:endParaRPr lang="ru-RU" sz="3200" b="1" dirty="0" smtClean="0">
              <a:latin typeface="Arial Black" panose="020B0A04020102020204" pitchFamily="34" charset="0"/>
            </a:endParaRPr>
          </a:p>
          <a:p>
            <a:pPr algn="r"/>
            <a:endParaRPr lang="en-US" sz="3200" b="1" dirty="0">
              <a:latin typeface="Arial Black" panose="020B0A04020102020204" pitchFamily="34" charset="0"/>
            </a:endParaRPr>
          </a:p>
          <a:p>
            <a:pPr algn="r"/>
            <a:r>
              <a:rPr lang="en-US" sz="3200" b="1" dirty="0" err="1">
                <a:latin typeface="Arial Black" panose="020B0A04020102020204" pitchFamily="34" charset="0"/>
              </a:rPr>
              <a:t>прикрепить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листок</a:t>
            </a:r>
            <a:r>
              <a:rPr lang="en-US" sz="3200" b="1" dirty="0">
                <a:latin typeface="Arial Black" panose="020B0A04020102020204" pitchFamily="34" charset="0"/>
              </a:rPr>
              <a:t> с </a:t>
            </a:r>
            <a:r>
              <a:rPr lang="en-US" sz="3200" b="1" dirty="0" err="1">
                <a:latin typeface="Arial Black" panose="020B0A04020102020204" pitchFamily="34" charset="0"/>
              </a:rPr>
              <a:t>сообщением</a:t>
            </a:r>
            <a:r>
              <a:rPr lang="en-US" sz="3200" b="1" dirty="0">
                <a:latin typeface="Arial Black" panose="020B0A04020102020204" pitchFamily="34" charset="0"/>
              </a:rPr>
              <a:t> "</a:t>
            </a:r>
            <a:r>
              <a:rPr lang="en-US" sz="3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ты</a:t>
            </a: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босс</a:t>
            </a:r>
            <a:r>
              <a:rPr lang="en-US" sz="3200" b="1" dirty="0">
                <a:latin typeface="Arial Black" panose="020B0A04020102020204" pitchFamily="34" charset="0"/>
              </a:rPr>
              <a:t>!"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1" y="1700808"/>
            <a:ext cx="3025464" cy="401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911" y="29796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11/ Повторение </a:t>
            </a:r>
            <a:r>
              <a:rPr lang="ru-RU" sz="2400" b="1" dirty="0">
                <a:latin typeface="Arial Black" panose="020B0A04020102020204" pitchFamily="34" charset="0"/>
              </a:rPr>
              <a:t>степеней сравнения прилагательных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053" y="4005064"/>
            <a:ext cx="43373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Love is... reminding him that he is </a:t>
            </a: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the most interesting </a:t>
            </a:r>
            <a:r>
              <a:rPr lang="en-US" sz="2400" b="1" dirty="0">
                <a:latin typeface="Arial Black" panose="020B0A04020102020204" pitchFamily="34" charset="0"/>
              </a:rPr>
              <a:t>person at the party.</a:t>
            </a:r>
          </a:p>
          <a:p>
            <a:r>
              <a:rPr lang="en-US" sz="2400" b="1" dirty="0" err="1">
                <a:latin typeface="Arial Black" panose="020B0A04020102020204" pitchFamily="34" charset="0"/>
              </a:rPr>
              <a:t>напоминать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ему</a:t>
            </a:r>
            <a:r>
              <a:rPr lang="en-US" sz="2400" b="1" dirty="0">
                <a:latin typeface="Arial Black" panose="020B0A04020102020204" pitchFamily="34" charset="0"/>
              </a:rPr>
              <a:t>, </a:t>
            </a:r>
            <a:r>
              <a:rPr lang="en-US" sz="2400" b="1" dirty="0" err="1">
                <a:latin typeface="Arial Black" panose="020B0A04020102020204" pitchFamily="34" charset="0"/>
              </a:rPr>
              <a:t>что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он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самый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клёвый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на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вечеринке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7" y="4149080"/>
            <a:ext cx="37589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Love is queuing with her to see 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the latest 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blockbuster movie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0" y="1199524"/>
            <a:ext cx="2675656" cy="267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6582"/>
            <a:ext cx="2736304" cy="27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1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6729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12/ </a:t>
            </a:r>
            <a:r>
              <a:rPr lang="en-US" sz="2400" b="1" dirty="0" smtClean="0">
                <a:latin typeface="Arial Black" panose="020B0A04020102020204" pitchFamily="34" charset="0"/>
              </a:rPr>
              <a:t>Love is … </a:t>
            </a:r>
            <a:r>
              <a:rPr lang="ru-RU" sz="2400" b="1" dirty="0" smtClean="0">
                <a:latin typeface="Arial Black" panose="020B0A04020102020204" pitchFamily="34" charset="0"/>
              </a:rPr>
              <a:t>помогает </a:t>
            </a:r>
            <a:r>
              <a:rPr lang="ru-RU" sz="2400" b="1" dirty="0">
                <a:latin typeface="Arial Black" panose="020B0A04020102020204" pitchFamily="34" charset="0"/>
              </a:rPr>
              <a:t>разбираться в сложных предложениях </a:t>
            </a:r>
            <a:r>
              <a:rPr lang="ru-RU" sz="2400" b="1" dirty="0" smtClean="0">
                <a:latin typeface="Arial Black" panose="020B0A04020102020204" pitchFamily="34" charset="0"/>
              </a:rPr>
              <a:t> с </a:t>
            </a:r>
            <a:r>
              <a:rPr lang="ru-RU" sz="2400" b="1" dirty="0">
                <a:latin typeface="Arial Black" panose="020B0A04020102020204" pitchFamily="34" charset="0"/>
              </a:rPr>
              <a:t>одним,  двумя  или тремя придаточными </a:t>
            </a:r>
          </a:p>
        </p:txBody>
      </p:sp>
      <p:pic>
        <p:nvPicPr>
          <p:cNvPr id="5" name="Рисунок 4" descr="http://loveishate.ru/imgs/comics/loveis-orig-8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2754" y="3687901"/>
            <a:ext cx="24970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Love is... thinking </a:t>
            </a:r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that he believes in you 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even if you nearly know </a:t>
            </a:r>
            <a:r>
              <a:rPr lang="en-US" b="1" dirty="0">
                <a:solidFill>
                  <a:srgbClr val="009900"/>
                </a:solidFill>
                <a:latin typeface="Arial Black" panose="020B0A04020102020204" pitchFamily="34" charset="0"/>
              </a:rPr>
              <a:t>that it is not true.</a:t>
            </a:r>
            <a:r>
              <a:rPr lang="en-US" b="1" dirty="0">
                <a:latin typeface="Arial Black" panose="020B0A04020102020204" pitchFamily="34" charset="0"/>
              </a:rPr>
              <a:t/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ru-RU" b="1" i="1" dirty="0">
                <a:latin typeface="Arial Black" panose="020B0A04020102020204" pitchFamily="34" charset="0"/>
              </a:rPr>
              <a:t>соглашаться с ней</a:t>
            </a:r>
            <a:r>
              <a:rPr lang="en-US" b="1" i="1" dirty="0">
                <a:latin typeface="Arial Black" panose="020B0A04020102020204" pitchFamily="34" charset="0"/>
              </a:rPr>
              <a:t>, </a:t>
            </a:r>
            <a:r>
              <a:rPr lang="ru-RU" b="1" i="1" dirty="0">
                <a:latin typeface="Arial Black" panose="020B0A04020102020204" pitchFamily="34" charset="0"/>
              </a:rPr>
              <a:t>даже если знаете</a:t>
            </a:r>
            <a:r>
              <a:rPr lang="en-US" b="1" i="1" dirty="0">
                <a:latin typeface="Arial Black" panose="020B0A04020102020204" pitchFamily="34" charset="0"/>
              </a:rPr>
              <a:t>, </a:t>
            </a:r>
            <a:r>
              <a:rPr lang="ru-RU" b="1" i="1" dirty="0">
                <a:latin typeface="Arial Black" panose="020B0A04020102020204" pitchFamily="34" charset="0"/>
              </a:rPr>
              <a:t>что она не говорит всей правды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 descr="http://loveishate.ru/imgs/comics/loveis-orig-0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27726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03848" y="3722018"/>
            <a:ext cx="2381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Love is... telling 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that her new dish is really delicious</a:t>
            </a:r>
            <a:r>
              <a:rPr lang="en-US" sz="2000" b="1" dirty="0">
                <a:latin typeface="Arial Black" panose="020B0A04020102020204" pitchFamily="34" charset="0"/>
              </a:rPr>
              <a:t>, </a:t>
            </a:r>
            <a:r>
              <a:rPr lang="en-US" sz="2000" b="1" dirty="0">
                <a:solidFill>
                  <a:srgbClr val="009900"/>
                </a:solidFill>
                <a:latin typeface="Arial Black" panose="020B0A04020102020204" pitchFamily="34" charset="0"/>
              </a:rPr>
              <a:t>even if it’s not so.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похвалить ее новое блюдо, даже если не нравится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38" y="1303476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00192" y="3722018"/>
            <a:ext cx="25629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Arial Black" panose="020B0A04020102020204" pitchFamily="34" charset="0"/>
              </a:rPr>
              <a:t>Love is... being able to keep cool </a:t>
            </a:r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when he makes the floors dirty 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just after you have cleaned them</a:t>
            </a:r>
            <a:r>
              <a:rPr lang="en-US" b="1" dirty="0">
                <a:latin typeface="Arial Black" panose="020B0A04020102020204" pitchFamily="34" charset="0"/>
              </a:rPr>
              <a:t>.</a:t>
            </a:r>
          </a:p>
          <a:p>
            <a:pPr algn="r"/>
            <a:r>
              <a:rPr lang="ru-RU" b="1" dirty="0">
                <a:latin typeface="Arial Black" panose="020B0A04020102020204" pitchFamily="34" charset="0"/>
              </a:rPr>
              <a:t>стараться быть клевой, даже если он испачкал только что вымытый пол</a:t>
            </a:r>
          </a:p>
        </p:txBody>
      </p:sp>
    </p:spTree>
    <p:extLst>
      <p:ext uri="{BB962C8B-B14F-4D97-AF65-F5344CB8AC3E}">
        <p14:creationId xmlns:p14="http://schemas.microsoft.com/office/powerpoint/2010/main" val="4686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09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13/ Тренировка в использовании </a:t>
            </a:r>
          </a:p>
          <a:p>
            <a:r>
              <a:rPr lang="ru-RU" sz="2400" b="1" dirty="0" smtClean="0">
                <a:latin typeface="Arial Black" panose="020B0A04020102020204" pitchFamily="34" charset="0"/>
              </a:rPr>
              <a:t>идиоматических или фразеологических выражений 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7951" y="4077072"/>
            <a:ext cx="2664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Love is... accepting</a:t>
            </a:r>
            <a:r>
              <a:rPr lang="en-US" sz="2000" b="1" dirty="0">
                <a:solidFill>
                  <a:srgbClr val="009900"/>
                </a:solidFill>
                <a:latin typeface="Arial Black" panose="020B0A04020102020204" pitchFamily="34" charset="0"/>
              </a:rPr>
              <a:t> to be the guinea pig for </a:t>
            </a:r>
            <a:r>
              <a:rPr lang="en-US" sz="2000" b="1" dirty="0">
                <a:latin typeface="Arial Black" panose="020B0A04020102020204" pitchFamily="34" charset="0"/>
              </a:rPr>
              <a:t>her new dishes</a:t>
            </a:r>
            <a:r>
              <a:rPr lang="en-US" sz="1600" dirty="0">
                <a:latin typeface="Arial Black" panose="020B0A04020102020204" pitchFamily="34" charset="0"/>
              </a:rPr>
              <a:t>.</a:t>
            </a:r>
            <a:br>
              <a:rPr lang="en-US" sz="1600" dirty="0">
                <a:latin typeface="Arial Black" panose="020B0A04020102020204" pitchFamily="34" charset="0"/>
              </a:rPr>
            </a:br>
            <a:r>
              <a:rPr lang="ru-RU" b="1" i="1" dirty="0">
                <a:latin typeface="Arial Black" panose="020B0A04020102020204" pitchFamily="34" charset="0"/>
              </a:rPr>
              <a:t>без страха пробовать её новые блюда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1" y="1124744"/>
            <a:ext cx="2323606" cy="33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03" y="1124744"/>
            <a:ext cx="2188315" cy="328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668" y="4492570"/>
            <a:ext cx="25801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… falling head-over-heels for each other.</a:t>
            </a:r>
          </a:p>
          <a:p>
            <a:r>
              <a:rPr lang="en-US" b="1" i="1" dirty="0" smtClean="0">
                <a:latin typeface="Arial Black" panose="020B0A04020102020204" pitchFamily="34" charset="0"/>
              </a:rPr>
              <a:t>… </a:t>
            </a:r>
            <a:r>
              <a:rPr lang="ru-RU" b="1" i="1" dirty="0" smtClean="0">
                <a:latin typeface="Arial Black" panose="020B0A04020102020204" pitchFamily="34" charset="0"/>
              </a:rPr>
              <a:t>когда влюбляешься без оглядки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3720" y="4457347"/>
            <a:ext cx="2419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… finding you’re  both in hot water.</a:t>
            </a:r>
          </a:p>
          <a:p>
            <a:pPr algn="r"/>
            <a:r>
              <a:rPr lang="en-US" sz="1600" b="1" i="1" dirty="0" smtClean="0">
                <a:latin typeface="Arial Black" panose="020B0A04020102020204" pitchFamily="34" charset="0"/>
              </a:rPr>
              <a:t>… </a:t>
            </a:r>
            <a:r>
              <a:rPr lang="ru-RU" sz="1600" b="1" i="1" dirty="0" smtClean="0">
                <a:latin typeface="Arial Black" panose="020B0A04020102020204" pitchFamily="34" charset="0"/>
              </a:rPr>
              <a:t>когда выясняется , что вы вдвоём попали в затруднительное положение</a:t>
            </a:r>
            <a:endParaRPr lang="ru-RU" sz="1600" b="1" i="1" dirty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48" y="1425886"/>
            <a:ext cx="1574502" cy="260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4896544" cy="62170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Вывод</a:t>
            </a:r>
          </a:p>
          <a:p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Вкладыши </a:t>
            </a:r>
            <a:r>
              <a:rPr lang="ru-RU" sz="2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жевачек</a:t>
            </a:r>
            <a:r>
              <a:rPr lang="ru-RU" sz="2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 is… </a:t>
            </a:r>
            <a:r>
              <a:rPr lang="ru-RU" sz="2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привлекательны и заставляют на себя обращать внимание – внимание  на рисунки как на арт-</a:t>
            </a:r>
            <a:r>
              <a:rPr lang="ru-RU" sz="2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обьект</a:t>
            </a:r>
            <a:r>
              <a:rPr lang="ru-RU" sz="2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так и на надписи, которые содержат </a:t>
            </a:r>
            <a:r>
              <a:rPr lang="ru-RU" sz="2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богатый и разнообразный  колорит лексики и грамматики английского языка </a:t>
            </a:r>
          </a:p>
          <a:p>
            <a:pPr marL="457200" indent="-457200">
              <a:buAutoNum type="arabicPeriod"/>
            </a:pP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84403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25502"/>
            <a:ext cx="504056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Заключение </a:t>
            </a:r>
          </a:p>
          <a:p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ходе исследовательской 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работы </a:t>
            </a:r>
            <a:r>
              <a:rPr lang="ru-RU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предьявленная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гипотеза 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Вкладыши </a:t>
            </a:r>
            <a:r>
              <a:rPr lang="ru-RU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</a:t>
            </a: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is</a:t>
            </a: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- хороший и веселый вариант познания лексико-грамматических тайн </a:t>
            </a:r>
          </a:p>
          <a:p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языка - 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доказана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196753"/>
            <a:ext cx="2758145" cy="40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8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462" y="544687"/>
            <a:ext cx="3960440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Значимость </a:t>
            </a:r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исследования</a:t>
            </a:r>
          </a:p>
          <a:p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адписи 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английском языке помогут запоминать английские реалии непринужденно и весело,  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ненавязчиво  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реально.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257650" cy="59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3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666" y="332656"/>
            <a:ext cx="4159334" cy="58169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Результат 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исследования  </a:t>
            </a:r>
            <a:endParaRPr lang="ru-RU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1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Буклет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содержащий  лексико-грамматические выражения для работы над совершенствованием 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языка, как для 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урока и на досуг, так 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для дополнительных занятий по английскому языку.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25200"/>
            <a:ext cx="3796328" cy="27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2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2584" y="425772"/>
            <a:ext cx="5319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Источник работы -</a:t>
            </a:r>
          </a:p>
          <a:p>
            <a:pPr lvl="0" algn="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авторская коллекция вкладышей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жевачек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 is …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just"/>
            <a:r>
              <a:rPr lang="en-US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Love </a:t>
            </a:r>
            <a:r>
              <a:rPr lang="en-US" sz="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is... (</a:t>
            </a:r>
            <a:r>
              <a:rPr lang="ru-RU" sz="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жевательная резинка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) </a:t>
            </a:r>
            <a:r>
              <a:rPr lang="en-US" sz="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2"/>
              </a:rPr>
              <a:t>https://ru.wikipedia.org/wiki/</a:t>
            </a:r>
            <a:r>
              <a:rPr lang="en-US" sz="1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2"/>
              </a:rPr>
              <a:t>Love_is</a:t>
            </a:r>
            <a:r>
              <a:rPr lang="en-US" sz="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2"/>
              </a:rPr>
              <a:t>..._(</a:t>
            </a:r>
            <a:r>
              <a:rPr lang="ru-RU" sz="1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2"/>
              </a:rPr>
              <a:t>жевательная_резинка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2"/>
              </a:rPr>
              <a:t>)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</a:p>
          <a:p>
            <a:pPr lvl="0" algn="just"/>
            <a:r>
              <a:rPr lang="en-US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Love </a:t>
            </a:r>
            <a:r>
              <a:rPr lang="en-US" sz="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is... (</a:t>
            </a:r>
            <a:r>
              <a:rPr lang="ru-RU" sz="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жевательная резинка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) </a:t>
            </a:r>
          </a:p>
          <a:p>
            <a:pPr lvl="0" algn="just"/>
            <a:r>
              <a:rPr lang="en-US" sz="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wp.wiki-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 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wiki.ru/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wp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/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index.php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/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Love_is</a:t>
            </a:r>
            <a:r>
              <a:rPr lang="en-US" sz="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..._(</a:t>
            </a:r>
            <a:r>
              <a:rPr lang="ru-RU" sz="1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жевательная_резинка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  <a:hlinkClick r:id="rId3"/>
              </a:rPr>
              <a:t>)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endParaRPr lang="ru-RU" sz="1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  <a:p>
            <a:pPr lvl="0" algn="r"/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6" y="404664"/>
            <a:ext cx="32289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5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7440"/>
            <a:ext cx="5111552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Цель исследовательской работы </a:t>
            </a:r>
            <a:endParaRPr lang="ru-RU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Показать  </a:t>
            </a: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разнообразный  колорит лексики и грамматики английского языка </a:t>
            </a:r>
            <a:endParaRPr lang="ru-RU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вкладышах жвачек серии </a:t>
            </a:r>
            <a:endParaRPr lang="en-US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 is…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96" y="630446"/>
            <a:ext cx="3882022" cy="55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56323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Задачи исследовательской работы </a:t>
            </a:r>
          </a:p>
          <a:p>
            <a:endParaRPr lang="ru-RU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изучить  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грамматические и лексические 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явления, встречающихся на вкладышах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систематизировать всё изученное </a:t>
            </a:r>
            <a:endParaRPr lang="ru-RU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оформить результаты исследования в виде небольшого буклета.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913220" cy="54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896544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Гипотеза </a:t>
            </a:r>
          </a:p>
          <a:p>
            <a:endParaRPr lang="ru-RU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Вкладыши </a:t>
            </a:r>
            <a:r>
              <a:rPr lang="ru-RU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</a:t>
            </a: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is</a:t>
            </a: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- 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хороший и веселый вариант </a:t>
            </a: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познания лексико-грамматических тайн </a:t>
            </a:r>
            <a:endParaRPr lang="ru-RU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</a:t>
            </a: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языка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64" y="548680"/>
            <a:ext cx="376422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572000" cy="48320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Методика исследования </a:t>
            </a:r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росмотр 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изучение надписей на реальных вкладышах из коллекции 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вкладышей. 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85" y="332656"/>
            <a:ext cx="415095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99288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из себя представляет жевательная 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резинка? Это 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кулинарное изделие, которое состоит из несъедобной эластичной основы и различных вкусовых и ароматических добавок.</a:t>
            </a:r>
          </a:p>
          <a:p>
            <a:pPr algn="ctr"/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процессе жевания, все вкусовые качества исчезают и резинка становится совершенно безвкусной и как правило выкидывается. </a:t>
            </a:r>
          </a:p>
          <a:p>
            <a:pPr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то, что привлекает в </a:t>
            </a:r>
            <a:r>
              <a:rPr lang="ru-RU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жевачках</a:t>
            </a: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конечно же вкладыши! 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Их темы представляют абсолютно  все жизненные стороны – и спорт, и цветы, и машины!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064"/>
            <a:ext cx="8568952" cy="644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71277" cy="651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882</TotalTime>
  <Words>914</Words>
  <Application>Microsoft Office PowerPoint</Application>
  <PresentationFormat>Экран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53</cp:revision>
  <dcterms:created xsi:type="dcterms:W3CDTF">2016-01-10T12:56:23Z</dcterms:created>
  <dcterms:modified xsi:type="dcterms:W3CDTF">2019-03-27T03:03:22Z</dcterms:modified>
</cp:coreProperties>
</file>