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9"/>
  </p:notesMasterIdLst>
  <p:sldIdLst>
    <p:sldId id="315" r:id="rId3"/>
    <p:sldId id="292" r:id="rId4"/>
    <p:sldId id="316" r:id="rId5"/>
    <p:sldId id="290" r:id="rId6"/>
    <p:sldId id="306" r:id="rId7"/>
    <p:sldId id="319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F2"/>
    <a:srgbClr val="008BBC"/>
    <a:srgbClr val="EFFBFF"/>
    <a:srgbClr val="A7E8FF"/>
    <a:srgbClr val="81DEFF"/>
    <a:srgbClr val="21C5FF"/>
    <a:srgbClr val="B9EDFF"/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7942" autoAdjust="0"/>
  </p:normalViewPr>
  <p:slideViewPr>
    <p:cSldViewPr>
      <p:cViewPr varScale="1">
        <p:scale>
          <a:sx n="83" d="100"/>
          <a:sy n="83" d="100"/>
        </p:scale>
        <p:origin x="72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4E9D0-5008-4CC2-9534-9606743E1DF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3BF01-2CB4-43C0-932B-9A97932998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9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BF01-2CB4-43C0-932B-9A979329985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85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BF01-2CB4-43C0-932B-9A979329985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27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3BF01-2CB4-43C0-932B-9A979329985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9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95B50-C2D8-4D8D-A99B-AE79F812266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73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0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7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6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50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5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0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35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68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50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491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29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52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85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0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6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4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5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60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46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DFF47-EB0C-4C54-80D6-1CC6A89AA7F6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12FB-F8E1-40A6-BD48-D5A56CAAB7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6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eg"/><Relationship Id="rId3" Type="http://schemas.openxmlformats.org/officeDocument/2006/relationships/audio" Target="../media/audio1.wav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eg"/><Relationship Id="rId4" Type="http://schemas.openxmlformats.org/officeDocument/2006/relationships/audio" Target="../media/audio2.wav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.freepik.com/vector-gratis/pack-de-vectores-de-piratas-a-color_23-2147496875.jpg" TargetMode="External"/><Relationship Id="rId13" Type="http://schemas.openxmlformats.org/officeDocument/2006/relationships/hyperlink" Target="http://www.upitup.com/pix/financing/icons/big/hook_big.png" TargetMode="External"/><Relationship Id="rId18" Type="http://schemas.openxmlformats.org/officeDocument/2006/relationships/hyperlink" Target="http://img-fotki.yandex.ru/get/6509/16969765.3a/0_68786_908f7e24_orig.png" TargetMode="External"/><Relationship Id="rId3" Type="http://schemas.openxmlformats.org/officeDocument/2006/relationships/hyperlink" Target="https://img-fotki.yandex.ru/get/16162/66124276.31e/0_d0cc1_c07a89c1_orig" TargetMode="External"/><Relationship Id="rId21" Type="http://schemas.openxmlformats.org/officeDocument/2006/relationships/hyperlink" Target="http://img-fotki.yandex.ru/get/6419/16969765.a9/0_6b277_bbe26060_orig.png" TargetMode="External"/><Relationship Id="rId7" Type="http://schemas.openxmlformats.org/officeDocument/2006/relationships/hyperlink" Target="http://www.gifmania.co.uk/Objects-Animated-Gifs/Animated-Jewelry/Gold/Treasure-Chest-Gold-88877.gif" TargetMode="External"/><Relationship Id="rId12" Type="http://schemas.openxmlformats.org/officeDocument/2006/relationships/hyperlink" Target="https://img-fotki.yandex.ru/get/4004/200418627.a8/0_129ed5_b998a70a_orig.png" TargetMode="External"/><Relationship Id="rId17" Type="http://schemas.openxmlformats.org/officeDocument/2006/relationships/hyperlink" Target="http://img-fotki.yandex.ru/get/5625/16969765.ef/0_6f8cc_5a9761c3_orig.png" TargetMode="External"/><Relationship Id="rId2" Type="http://schemas.openxmlformats.org/officeDocument/2006/relationships/hyperlink" Target="http://allforchildren.ru/online/maze12.php" TargetMode="External"/><Relationship Id="rId16" Type="http://schemas.openxmlformats.org/officeDocument/2006/relationships/hyperlink" Target="http://img-fotki.yandex.ru/get/4122/16969765.ef/0_6f8cd_1969699_orig.png" TargetMode="External"/><Relationship Id="rId20" Type="http://schemas.openxmlformats.org/officeDocument/2006/relationships/hyperlink" Target="http://img-fotki.yandex.ru/get/6805/16969765.235/0_90dfd_e21baa83_orig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5505/66124276.31c/0_d0c4d_b1139892_orig" TargetMode="External"/><Relationship Id="rId11" Type="http://schemas.openxmlformats.org/officeDocument/2006/relationships/hyperlink" Target="http://s42.radikal.ru/i096/0811/51/e1dd8be80245.png" TargetMode="External"/><Relationship Id="rId24" Type="http://schemas.openxmlformats.org/officeDocument/2006/relationships/image" Target="../media/image27.png"/><Relationship Id="rId5" Type="http://schemas.openxmlformats.org/officeDocument/2006/relationships/hyperlink" Target="https://cdn1.savepice.ru/uploads/2019/3/30/f2c571c478b23c0bb7ea2ebdd6fe911a-full.jpg" TargetMode="External"/><Relationship Id="rId15" Type="http://schemas.openxmlformats.org/officeDocument/2006/relationships/hyperlink" Target="http://img-fotki.yandex.ru/get/5630/16969765.ef/0_6f8d3_707d25ad_orig.png" TargetMode="External"/><Relationship Id="rId23" Type="http://schemas.openxmlformats.org/officeDocument/2006/relationships/slide" Target="slide1.xml"/><Relationship Id="rId10" Type="http://schemas.openxmlformats.org/officeDocument/2006/relationships/hyperlink" Target="http://cache2.asset-cache.net/xc/490108658.jpg?v=2&amp;c=IWSAsset&amp;k=2&amp;d=52e6_YXWHxJUo6Qd4-a6XG9l-I228jWPiQ9FTt2b0FG02k6igng3xwQB3RMVAtz60" TargetMode="External"/><Relationship Id="rId19" Type="http://schemas.openxmlformats.org/officeDocument/2006/relationships/hyperlink" Target="https://img-fotki.yandex.ru/get/9818/200418627.a8/0_129edb_22a14dad_orig.png" TargetMode="External"/><Relationship Id="rId4" Type="http://schemas.openxmlformats.org/officeDocument/2006/relationships/hyperlink" Target="https://pixabay.com/static/uploads/photo/2012/04/18/00/34/fish-36294_960_720.png" TargetMode="External"/><Relationship Id="rId9" Type="http://schemas.openxmlformats.org/officeDocument/2006/relationships/hyperlink" Target="https://cdn1.savepice.ru/uploads/2019/3/30/f5c95557057cf145fd70e811ced1b8d5-full.jpg" TargetMode="External"/><Relationship Id="rId14" Type="http://schemas.openxmlformats.org/officeDocument/2006/relationships/hyperlink" Target="http://122012.imgbb.ru/user/90/904189/1/6f6192329bbd3e707d361810812a7f89.png" TargetMode="External"/><Relationship Id="rId22" Type="http://schemas.openxmlformats.org/officeDocument/2006/relationships/hyperlink" Target="http://www.ispring.ru/elearning-insights/labirint-powerpoin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.xml"/><Relationship Id="rId5" Type="http://schemas.openxmlformats.org/officeDocument/2006/relationships/image" Target="../media/image29.png"/><Relationship Id="rId4" Type="http://schemas.openxmlformats.org/officeDocument/2006/relationships/hyperlink" Target="mailto:gl-511150@mail.ru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ласс"/>
          <p:cNvSpPr txBox="1"/>
          <p:nvPr/>
        </p:nvSpPr>
        <p:spPr>
          <a:xfrm>
            <a:off x="6876256" y="1442891"/>
            <a:ext cx="2088231" cy="52322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BBC"/>
                </a:solidFill>
                <a:effectLst>
                  <a:glow rad="635000">
                    <a:schemeClr val="bg1">
                      <a:alpha val="84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Предмет: технология</a:t>
            </a:r>
          </a:p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BBC"/>
                </a:solidFill>
                <a:effectLst>
                  <a:glow rad="635000">
                    <a:schemeClr val="bg1">
                      <a:alpha val="84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Класс: 5 (ФГОС)</a:t>
            </a:r>
            <a:endParaRPr lang="ru-RU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BBC"/>
              </a:solidFill>
              <a:effectLst>
                <a:glow rad="635000">
                  <a:schemeClr val="bg1">
                    <a:alpha val="84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игра"/>
          <p:cNvSpPr/>
          <p:nvPr/>
        </p:nvSpPr>
        <p:spPr>
          <a:xfrm>
            <a:off x="683568" y="232688"/>
            <a:ext cx="6500858" cy="461665"/>
          </a:xfrm>
          <a:prstGeom prst="rect">
            <a:avLst/>
          </a:prstGeom>
          <a:solidFill>
            <a:srgbClr val="B9EDFF">
              <a:alpha val="76863"/>
            </a:srgbClr>
          </a:solidFill>
          <a:effectLst>
            <a:softEdge rad="317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Интерактивная игра по кулинарии</a:t>
            </a:r>
          </a:p>
        </p:txBody>
      </p:sp>
      <p:sp>
        <p:nvSpPr>
          <p:cNvPr id="9" name="заголовок"/>
          <p:cNvSpPr txBox="1"/>
          <p:nvPr/>
        </p:nvSpPr>
        <p:spPr>
          <a:xfrm>
            <a:off x="179512" y="512978"/>
            <a:ext cx="7297764" cy="830997"/>
          </a:xfrm>
          <a:prstGeom prst="rect">
            <a:avLst/>
          </a:prstGeom>
          <a:noFill/>
          <a:effectLst>
            <a:glow rad="139700">
              <a:schemeClr val="bg1"/>
            </a:glow>
          </a:effectLst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0800" prstMaterial="dkEdge">
              <a:bevelT w="38100" h="38100" prst="angle"/>
            </a:sp3d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bg1"/>
                  </a:solidFill>
                </a:ln>
                <a:solidFill>
                  <a:srgbClr val="008BBC"/>
                </a:solidFill>
                <a:effectLst>
                  <a:glow rad="101600">
                    <a:schemeClr val="bg1">
                      <a:alpha val="5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Пиратский лабиринт</a:t>
            </a:r>
          </a:p>
        </p:txBody>
      </p:sp>
      <p:sp>
        <p:nvSpPr>
          <p:cNvPr id="12" name="ФИО">
            <a:hlinkClick r:id="rId4" action="ppaction://hlinksldjump"/>
          </p:cNvPr>
          <p:cNvSpPr txBox="1"/>
          <p:nvPr/>
        </p:nvSpPr>
        <p:spPr>
          <a:xfrm>
            <a:off x="2771800" y="3939902"/>
            <a:ext cx="6192688" cy="9233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BBC"/>
                </a:solidFill>
                <a:effectLst>
                  <a:glow rad="635000">
                    <a:schemeClr val="bg1">
                      <a:alpha val="8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Ларькова Галина Владимировна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BBC"/>
                </a:solidFill>
                <a:effectLst>
                  <a:glow rad="635000">
                    <a:schemeClr val="bg1">
                      <a:alpha val="8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учитель технологии МБОУ «Лицей № 48» г.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BBC"/>
                </a:solidFill>
                <a:effectLst>
                  <a:glow rad="635000">
                    <a:schemeClr val="bg1">
                      <a:alpha val="8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Калуги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BBC"/>
                </a:solidFill>
                <a:effectLst>
                  <a:glow rad="635000">
                    <a:schemeClr val="bg1">
                      <a:alpha val="8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Калужская область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BBC"/>
              </a:solidFill>
              <a:effectLst>
                <a:glow rad="635000">
                  <a:schemeClr val="bg1">
                    <a:alpha val="8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000246"/>
            <a:ext cx="7429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prstClr val="white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Но чтобы стать королевой пиратов, девушке необходимо собрать все пиратские предметы. Для этого ей нужно пройти по пиратскому лабиринту и ответить на вопросы.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Для передвижения по лабиринту надо щелкать по фигурке девушки.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42858"/>
            <a:ext cx="8215370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Старый пират, глава богатого ирландского  клана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Оуэн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О'Мейл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оставил в наследство своей 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дочери Грейс несметные богатства.</a:t>
            </a:r>
          </a:p>
        </p:txBody>
      </p:sp>
      <p:pic>
        <p:nvPicPr>
          <p:cNvPr id="6" name="Picture 7" descr="C:\Users\Галина\Desktop\Лабиринт 3\картинки\1далее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15338" y="4500576"/>
            <a:ext cx="729769" cy="432000"/>
          </a:xfrm>
          <a:prstGeom prst="rect">
            <a:avLst/>
          </a:prstGeom>
          <a:noFill/>
        </p:spPr>
      </p:pic>
      <p:sp>
        <p:nvSpPr>
          <p:cNvPr id="5" name="ИИ">
            <a:hlinkClick r:id="rId6" action="ppaction://hlinksldjump" highlightClick="1"/>
          </p:cNvPr>
          <p:cNvSpPr/>
          <p:nvPr/>
        </p:nvSpPr>
        <p:spPr>
          <a:xfrm>
            <a:off x="8652216" y="195486"/>
            <a:ext cx="288000" cy="288000"/>
          </a:xfrm>
          <a:prstGeom prst="actionButtonInformation">
            <a:avLst/>
          </a:prstGeom>
          <a:solidFill>
            <a:srgbClr val="EFFBFF"/>
          </a:solidFill>
          <a:ln>
            <a:solidFill>
              <a:srgbClr val="008BBC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8BB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ап"/>
          <p:cNvSpPr txBox="1"/>
          <p:nvPr/>
        </p:nvSpPr>
        <p:spPr>
          <a:xfrm>
            <a:off x="7072330" y="4429138"/>
            <a:ext cx="9266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00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моя работа</a:t>
            </a:r>
            <a:r>
              <a:rPr lang="ru-RU" sz="5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spcAft>
                <a:spcPts val="0"/>
              </a:spcAft>
            </a:pPr>
            <a:r>
              <a:rPr lang="ru-RU" sz="500" kern="1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Л.Г.В</a:t>
            </a:r>
            <a:r>
              <a:rPr lang="ru-RU" sz="500" kern="12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00" dirty="0"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пиратка" descr="C:\Users\Галина\Desktop\Лабиринт 3\Рисунок3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A2E8"/>
              </a:clrFrom>
              <a:clrTo>
                <a:srgbClr val="00A2E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9126" y="1071552"/>
            <a:ext cx="428628" cy="945677"/>
          </a:xfrm>
          <a:prstGeom prst="rect">
            <a:avLst/>
          </a:prstGeom>
          <a:noFill/>
        </p:spPr>
      </p:pic>
      <p:grpSp>
        <p:nvGrpSpPr>
          <p:cNvPr id="3" name="1.1 рыбка"/>
          <p:cNvGrpSpPr/>
          <p:nvPr/>
        </p:nvGrpSpPr>
        <p:grpSpPr>
          <a:xfrm>
            <a:off x="142844" y="1565998"/>
            <a:ext cx="2880000" cy="720000"/>
            <a:chOff x="142844" y="1500180"/>
            <a:chExt cx="2786082" cy="842416"/>
          </a:xfrm>
        </p:grpSpPr>
        <p:pic>
          <p:nvPicPr>
            <p:cNvPr id="4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5" name="1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 поверхности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1.2 рыбка"/>
          <p:cNvGrpSpPr/>
          <p:nvPr/>
        </p:nvGrpSpPr>
        <p:grpSpPr>
          <a:xfrm>
            <a:off x="142844" y="2423254"/>
            <a:ext cx="2880000" cy="720000"/>
            <a:chOff x="142844" y="1500180"/>
            <a:chExt cx="2786082" cy="842416"/>
          </a:xfrm>
        </p:grpSpPr>
        <p:pic>
          <p:nvPicPr>
            <p:cNvPr id="7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8" name="1.2"/>
            <p:cNvSpPr txBox="1"/>
            <p:nvPr/>
          </p:nvSpPr>
          <p:spPr>
            <a:xfrm>
              <a:off x="488386" y="1667348"/>
              <a:ext cx="1771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 середине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1.3 рыбка"/>
          <p:cNvGrpSpPr/>
          <p:nvPr/>
        </p:nvGrpSpPr>
        <p:grpSpPr>
          <a:xfrm>
            <a:off x="142844" y="3280510"/>
            <a:ext cx="2880000" cy="720000"/>
            <a:chOff x="142844" y="1500180"/>
            <a:chExt cx="2786082" cy="842416"/>
          </a:xfrm>
        </p:grpSpPr>
        <p:pic>
          <p:nvPicPr>
            <p:cNvPr id="10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1" name="1.3"/>
            <p:cNvSpPr txBox="1"/>
            <p:nvPr/>
          </p:nvSpPr>
          <p:spPr>
            <a:xfrm>
              <a:off x="785786" y="1714494"/>
              <a:ext cx="1015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на дне</a:t>
              </a:r>
              <a:endPara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1 вопрос"/>
          <p:cNvSpPr txBox="1"/>
          <p:nvPr/>
        </p:nvSpPr>
        <p:spPr>
          <a:xfrm>
            <a:off x="214282" y="214296"/>
            <a:ext cx="6786610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растворе соленой воды свежее яйцо находится…</a:t>
            </a:r>
          </a:p>
        </p:txBody>
      </p:sp>
      <p:pic>
        <p:nvPicPr>
          <p:cNvPr id="13" name="труба" descr="C:\Users\Галина\Desktop\Лабиринт 3\Pirates-icons-4260497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rot="3190950">
            <a:off x="4679355" y="3411278"/>
            <a:ext cx="560486" cy="158729"/>
          </a:xfrm>
          <a:prstGeom prst="rect">
            <a:avLst/>
          </a:prstGeom>
          <a:noFill/>
        </p:spPr>
      </p:pic>
      <p:pic>
        <p:nvPicPr>
          <p:cNvPr id="14" name="компас" descr="C:\Users\Галина\Desktop\Лабиринт 3\490108658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 rot="19634683" flipH="1">
            <a:off x="3249732" y="2945865"/>
            <a:ext cx="294868" cy="360000"/>
          </a:xfrm>
          <a:prstGeom prst="rect">
            <a:avLst/>
          </a:prstGeom>
          <a:noFill/>
        </p:spPr>
      </p:pic>
      <p:pic>
        <p:nvPicPr>
          <p:cNvPr id="15" name="штурвал" descr="C:\Users\Галина\Desktop\Лабиринт 3\Pirates-icons-4260497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3354894" y="2071683"/>
            <a:ext cx="416546" cy="376527"/>
          </a:xfrm>
          <a:prstGeom prst="rect">
            <a:avLst/>
          </a:prstGeom>
          <a:noFill/>
        </p:spPr>
      </p:pic>
      <p:pic>
        <p:nvPicPr>
          <p:cNvPr id="16" name="Роджер" descr="C:\Users\Галина\Desktop\Лабиринт 3\Рисунок1.jpg"/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 rot="19602441">
            <a:off x="4077905" y="1652801"/>
            <a:ext cx="381144" cy="396000"/>
          </a:xfrm>
          <a:prstGeom prst="rect">
            <a:avLst/>
          </a:prstGeom>
          <a:noFill/>
        </p:spPr>
      </p:pic>
      <p:pic>
        <p:nvPicPr>
          <p:cNvPr id="17" name="сабля" descr="C:\Users\Галина\Desktop\Лабиринт 3\Pirates-icons-4260497.jp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 rot="4058282">
            <a:off x="5130872" y="3955217"/>
            <a:ext cx="254013" cy="756000"/>
          </a:xfrm>
          <a:prstGeom prst="rect">
            <a:avLst/>
          </a:prstGeom>
          <a:noFill/>
        </p:spPr>
      </p:pic>
      <p:pic>
        <p:nvPicPr>
          <p:cNvPr id="18" name="свиток" descr="C:\Users\Галина\Desktop\Лабиринт 3\карта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 rot="750693">
            <a:off x="6804241" y="1972463"/>
            <a:ext cx="411343" cy="288000"/>
          </a:xfrm>
          <a:prstGeom prst="rect">
            <a:avLst/>
          </a:prstGeom>
          <a:noFill/>
        </p:spPr>
      </p:pic>
      <p:pic>
        <p:nvPicPr>
          <p:cNvPr id="19" name="круг" descr="C:\Users\Галина\Desktop\Лабиринт 3\stock-illustration-17761216-cute-vector-icons-theme-pirate-elements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6005534" y="4580577"/>
            <a:ext cx="352416" cy="205751"/>
          </a:xfrm>
          <a:prstGeom prst="rect">
            <a:avLst/>
          </a:prstGeom>
          <a:noFill/>
        </p:spPr>
      </p:pic>
      <p:pic>
        <p:nvPicPr>
          <p:cNvPr id="20" name="пистолет" descr="C:\Users\Галина\Desktop\Лабиринт 3\490108658.jpg"/>
          <p:cNvPicPr>
            <a:picLocks noChangeAspect="1" noChangeArrowheads="1"/>
          </p:cNvPicPr>
          <p:nvPr/>
        </p:nvPicPr>
        <p:blipFill>
          <a:blip r:embed="rId15" cstate="print"/>
          <a:stretch>
            <a:fillRect/>
          </a:stretch>
        </p:blipFill>
        <p:spPr bwMode="auto">
          <a:xfrm rot="20778485">
            <a:off x="7249516" y="3772091"/>
            <a:ext cx="514682" cy="252000"/>
          </a:xfrm>
          <a:prstGeom prst="rect">
            <a:avLst/>
          </a:prstGeom>
          <a:noFill/>
        </p:spPr>
      </p:pic>
      <p:pic>
        <p:nvPicPr>
          <p:cNvPr id="21" name="якорь" descr="C:\Users\Галина\Desktop\Лабиринт 3\Pirates-icons-4260497.jpg"/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 rot="2479240">
            <a:off x="6353554" y="3325147"/>
            <a:ext cx="275978" cy="284627"/>
          </a:xfrm>
          <a:prstGeom prst="rect">
            <a:avLst/>
          </a:prstGeom>
          <a:noFill/>
        </p:spPr>
      </p:pic>
      <p:pic>
        <p:nvPicPr>
          <p:cNvPr id="22" name="крюк" descr="C:\Users\Галина\Desktop\Лабиринт 3\pack-de-vectores-de-piratas-a-color_23-2147496875.jpg"/>
          <p:cNvPicPr>
            <a:picLocks noChangeAspect="1" noChangeArrowheads="1"/>
          </p:cNvPicPr>
          <p:nvPr/>
        </p:nvPicPr>
        <p:blipFill>
          <a:blip r:embed="rId17"/>
          <a:stretch>
            <a:fillRect/>
          </a:stretch>
        </p:blipFill>
        <p:spPr bwMode="auto">
          <a:xfrm rot="19877813">
            <a:off x="8372878" y="3783386"/>
            <a:ext cx="360000" cy="360000"/>
          </a:xfrm>
          <a:prstGeom prst="rect">
            <a:avLst/>
          </a:prstGeom>
          <a:noFill/>
        </p:spPr>
      </p:pic>
      <p:pic>
        <p:nvPicPr>
          <p:cNvPr id="23" name="граната" descr="C:\Users\Галина\Desktop\Лабиринт 3\pack-de-vectores-de-piratas-a-color_23-2147496875.jpg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463" t="64109" r="38294" b="11968"/>
          <a:stretch>
            <a:fillRect/>
          </a:stretch>
        </p:blipFill>
        <p:spPr bwMode="auto">
          <a:xfrm rot="5400000">
            <a:off x="7384593" y="2669537"/>
            <a:ext cx="317957" cy="375768"/>
          </a:xfrm>
          <a:prstGeom prst="rect">
            <a:avLst/>
          </a:prstGeom>
          <a:noFill/>
        </p:spPr>
      </p:pic>
      <p:pic>
        <p:nvPicPr>
          <p:cNvPr id="24" name="шляпа" descr="C:\Users\Галина\Desktop\Лабиринт 3\490108658.jpg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2" t="81846" r="70923" b="3615"/>
          <a:stretch>
            <a:fillRect/>
          </a:stretch>
        </p:blipFill>
        <p:spPr bwMode="auto">
          <a:xfrm>
            <a:off x="5236713" y="1571618"/>
            <a:ext cx="460002" cy="261082"/>
          </a:xfrm>
          <a:prstGeom prst="rect">
            <a:avLst/>
          </a:prstGeom>
          <a:noFill/>
        </p:spPr>
      </p:pic>
      <p:sp>
        <p:nvSpPr>
          <p:cNvPr id="25" name="2 вопрос"/>
          <p:cNvSpPr txBox="1"/>
          <p:nvPr/>
        </p:nvSpPr>
        <p:spPr>
          <a:xfrm>
            <a:off x="214282" y="214296"/>
            <a:ext cx="6786610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Время приготовления яиц всмятку…</a:t>
            </a:r>
          </a:p>
        </p:txBody>
      </p:sp>
      <p:grpSp>
        <p:nvGrpSpPr>
          <p:cNvPr id="26" name="2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27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28" name="2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 минуты</a:t>
              </a:r>
            </a:p>
          </p:txBody>
        </p:sp>
      </p:grpSp>
      <p:grpSp>
        <p:nvGrpSpPr>
          <p:cNvPr id="29" name="2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30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31" name="2.2"/>
            <p:cNvSpPr txBox="1"/>
            <p:nvPr/>
          </p:nvSpPr>
          <p:spPr>
            <a:xfrm>
              <a:off x="656287" y="1667348"/>
              <a:ext cx="1352483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4-5 минут</a:t>
              </a:r>
            </a:p>
          </p:txBody>
        </p:sp>
      </p:grpSp>
      <p:grpSp>
        <p:nvGrpSpPr>
          <p:cNvPr id="32" name="2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3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34" name="2.3"/>
            <p:cNvSpPr txBox="1"/>
            <p:nvPr/>
          </p:nvSpPr>
          <p:spPr>
            <a:xfrm>
              <a:off x="626603" y="1714494"/>
              <a:ext cx="1490499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7-10 минут</a:t>
              </a:r>
            </a:p>
          </p:txBody>
        </p:sp>
      </p:grpSp>
      <p:sp>
        <p:nvSpPr>
          <p:cNvPr id="35" name="3 вопрос"/>
          <p:cNvSpPr txBox="1"/>
          <p:nvPr/>
        </p:nvSpPr>
        <p:spPr>
          <a:xfrm>
            <a:off x="214282" y="214296"/>
            <a:ext cx="6786610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Варёное яйцо или сырое можно определить…</a:t>
            </a:r>
          </a:p>
        </p:txBody>
      </p:sp>
      <p:grpSp>
        <p:nvGrpSpPr>
          <p:cNvPr id="36" name="3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37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38" name="3.1"/>
            <p:cNvSpPr txBox="1"/>
            <p:nvPr/>
          </p:nvSpPr>
          <p:spPr>
            <a:xfrm>
              <a:off x="281063" y="1659388"/>
              <a:ext cx="207325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опуская в воду</a:t>
              </a:r>
            </a:p>
          </p:txBody>
        </p:sp>
      </p:grpSp>
      <p:grpSp>
        <p:nvGrpSpPr>
          <p:cNvPr id="39" name="3.2 рыбка"/>
          <p:cNvGrpSpPr/>
          <p:nvPr/>
        </p:nvGrpSpPr>
        <p:grpSpPr>
          <a:xfrm>
            <a:off x="142846" y="2428874"/>
            <a:ext cx="2880000" cy="720000"/>
            <a:chOff x="142844" y="1500180"/>
            <a:chExt cx="2786082" cy="842416"/>
          </a:xfrm>
        </p:grpSpPr>
        <p:pic>
          <p:nvPicPr>
            <p:cNvPr id="40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41" name="3.2"/>
            <p:cNvSpPr txBox="1"/>
            <p:nvPr/>
          </p:nvSpPr>
          <p:spPr>
            <a:xfrm>
              <a:off x="281061" y="1667348"/>
              <a:ext cx="2085482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потряхиванием</a:t>
              </a:r>
            </a:p>
          </p:txBody>
        </p:sp>
      </p:grpSp>
      <p:grpSp>
        <p:nvGrpSpPr>
          <p:cNvPr id="42" name="3.3 рыбка"/>
          <p:cNvGrpSpPr/>
          <p:nvPr/>
        </p:nvGrpSpPr>
        <p:grpSpPr>
          <a:xfrm>
            <a:off x="142846" y="3286130"/>
            <a:ext cx="2880000" cy="720000"/>
            <a:chOff x="142844" y="1500180"/>
            <a:chExt cx="2786082" cy="842416"/>
          </a:xfrm>
        </p:grpSpPr>
        <p:pic>
          <p:nvPicPr>
            <p:cNvPr id="4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44" name="3.3"/>
            <p:cNvSpPr txBox="1"/>
            <p:nvPr/>
          </p:nvSpPr>
          <p:spPr>
            <a:xfrm>
              <a:off x="626603" y="1714494"/>
              <a:ext cx="1491739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кручением</a:t>
              </a:r>
            </a:p>
          </p:txBody>
        </p:sp>
      </p:grpSp>
      <p:sp>
        <p:nvSpPr>
          <p:cNvPr id="61" name="4 вопрос"/>
          <p:cNvSpPr txBox="1"/>
          <p:nvPr/>
        </p:nvSpPr>
        <p:spPr>
          <a:xfrm>
            <a:off x="214282" y="214296"/>
            <a:ext cx="6786610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Свежесть яйца нельзя определить при помощи…</a:t>
            </a:r>
          </a:p>
        </p:txBody>
      </p:sp>
      <p:grpSp>
        <p:nvGrpSpPr>
          <p:cNvPr id="45" name="4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6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64" name="4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вращения</a:t>
              </a:r>
            </a:p>
          </p:txBody>
        </p:sp>
      </p:grpSp>
      <p:grpSp>
        <p:nvGrpSpPr>
          <p:cNvPr id="46" name="4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6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67" name="4.2"/>
            <p:cNvSpPr txBox="1"/>
            <p:nvPr/>
          </p:nvSpPr>
          <p:spPr>
            <a:xfrm>
              <a:off x="281061" y="1667348"/>
              <a:ext cx="2077727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просвечивания</a:t>
              </a:r>
            </a:p>
          </p:txBody>
        </p:sp>
      </p:grpSp>
      <p:grpSp>
        <p:nvGrpSpPr>
          <p:cNvPr id="47" name="4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6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70" name="4.3 рыбка"/>
            <p:cNvSpPr txBox="1"/>
            <p:nvPr/>
          </p:nvSpPr>
          <p:spPr>
            <a:xfrm>
              <a:off x="405108" y="1673924"/>
              <a:ext cx="1949204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солёной воды</a:t>
              </a:r>
            </a:p>
          </p:txBody>
        </p:sp>
      </p:grpSp>
      <p:sp>
        <p:nvSpPr>
          <p:cNvPr id="71" name="5 вопрос"/>
          <p:cNvSpPr txBox="1"/>
          <p:nvPr/>
        </p:nvSpPr>
        <p:spPr>
          <a:xfrm>
            <a:off x="214282" y="214296"/>
            <a:ext cx="6786610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 яйца в «мешочек» …</a:t>
            </a:r>
          </a:p>
        </p:txBody>
      </p:sp>
      <p:grpSp>
        <p:nvGrpSpPr>
          <p:cNvPr id="48" name="5.1 рыбка"/>
          <p:cNvGrpSpPr/>
          <p:nvPr/>
        </p:nvGrpSpPr>
        <p:grpSpPr>
          <a:xfrm>
            <a:off x="142844" y="1565998"/>
            <a:ext cx="2880000" cy="720000"/>
            <a:chOff x="142844" y="1500180"/>
            <a:chExt cx="2786082" cy="842416"/>
          </a:xfrm>
        </p:grpSpPr>
        <p:pic>
          <p:nvPicPr>
            <p:cNvPr id="7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74" name="5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жидкий белок</a:t>
              </a:r>
            </a:p>
          </p:txBody>
        </p:sp>
      </p:grpSp>
      <p:grpSp>
        <p:nvGrpSpPr>
          <p:cNvPr id="49" name="5.2 рыбка"/>
          <p:cNvGrpSpPr/>
          <p:nvPr/>
        </p:nvGrpSpPr>
        <p:grpSpPr>
          <a:xfrm>
            <a:off x="142844" y="2423254"/>
            <a:ext cx="2880000" cy="720000"/>
            <a:chOff x="142844" y="1500180"/>
            <a:chExt cx="2786082" cy="842416"/>
          </a:xfrm>
        </p:grpSpPr>
        <p:pic>
          <p:nvPicPr>
            <p:cNvPr id="7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77" name="5.2"/>
            <p:cNvSpPr txBox="1"/>
            <p:nvPr/>
          </p:nvSpPr>
          <p:spPr>
            <a:xfrm>
              <a:off x="411357" y="1667348"/>
              <a:ext cx="1944118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крутой желток</a:t>
              </a:r>
            </a:p>
          </p:txBody>
        </p:sp>
      </p:grpSp>
      <p:grpSp>
        <p:nvGrpSpPr>
          <p:cNvPr id="50" name="5.3 рыбка"/>
          <p:cNvGrpSpPr/>
          <p:nvPr/>
        </p:nvGrpSpPr>
        <p:grpSpPr>
          <a:xfrm>
            <a:off x="142844" y="3280510"/>
            <a:ext cx="2880000" cy="720000"/>
            <a:chOff x="142844" y="1500180"/>
            <a:chExt cx="2786082" cy="842416"/>
          </a:xfrm>
        </p:grpSpPr>
        <p:pic>
          <p:nvPicPr>
            <p:cNvPr id="7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80" name="5.3 рыбка"/>
            <p:cNvSpPr txBox="1"/>
            <p:nvPr/>
          </p:nvSpPr>
          <p:spPr>
            <a:xfrm>
              <a:off x="164959" y="1673924"/>
              <a:ext cx="2360581" cy="450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полужидкий белок</a:t>
              </a:r>
            </a:p>
          </p:txBody>
        </p:sp>
      </p:grpSp>
      <p:sp>
        <p:nvSpPr>
          <p:cNvPr id="81" name="6 вопрос"/>
          <p:cNvSpPr txBox="1"/>
          <p:nvPr/>
        </p:nvSpPr>
        <p:spPr>
          <a:xfrm>
            <a:off x="214282" y="214296"/>
            <a:ext cx="6786610" cy="80791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Хлеб для приготовления канапе следует нарезать толщиной…</a:t>
            </a:r>
          </a:p>
        </p:txBody>
      </p:sp>
      <p:grpSp>
        <p:nvGrpSpPr>
          <p:cNvPr id="51" name="6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8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84" name="6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0,5 см</a:t>
              </a:r>
            </a:p>
          </p:txBody>
        </p:sp>
      </p:grpSp>
      <p:grpSp>
        <p:nvGrpSpPr>
          <p:cNvPr id="52" name="6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8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87" name="6.2"/>
            <p:cNvSpPr txBox="1"/>
            <p:nvPr/>
          </p:nvSpPr>
          <p:spPr>
            <a:xfrm>
              <a:off x="972145" y="1667348"/>
              <a:ext cx="705892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 см</a:t>
              </a:r>
            </a:p>
          </p:txBody>
        </p:sp>
      </p:grpSp>
      <p:grpSp>
        <p:nvGrpSpPr>
          <p:cNvPr id="53" name="6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8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90" name="6.3"/>
            <p:cNvSpPr txBox="1"/>
            <p:nvPr/>
          </p:nvSpPr>
          <p:spPr>
            <a:xfrm>
              <a:off x="820199" y="1714494"/>
              <a:ext cx="912138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1,5 см</a:t>
              </a:r>
            </a:p>
          </p:txBody>
        </p:sp>
      </p:grpSp>
      <p:sp>
        <p:nvSpPr>
          <p:cNvPr id="91" name="7 вопрос"/>
          <p:cNvSpPr txBox="1"/>
          <p:nvPr/>
        </p:nvSpPr>
        <p:spPr>
          <a:xfrm>
            <a:off x="214282" y="214296"/>
            <a:ext cx="7429552" cy="11772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Разновидность закусочных бутербродов маленького размера, состоящих из нескольких слоёв, это…</a:t>
            </a:r>
          </a:p>
        </p:txBody>
      </p:sp>
      <p:grpSp>
        <p:nvGrpSpPr>
          <p:cNvPr id="54" name="7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9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94" name="7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сэндвич</a:t>
              </a:r>
            </a:p>
          </p:txBody>
        </p:sp>
      </p:grpSp>
      <p:grpSp>
        <p:nvGrpSpPr>
          <p:cNvPr id="55" name="7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9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97" name="7.2"/>
            <p:cNvSpPr txBox="1"/>
            <p:nvPr/>
          </p:nvSpPr>
          <p:spPr>
            <a:xfrm>
              <a:off x="833928" y="1667348"/>
              <a:ext cx="1017588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канапе</a:t>
              </a:r>
            </a:p>
          </p:txBody>
        </p:sp>
      </p:grpSp>
      <p:grpSp>
        <p:nvGrpSpPr>
          <p:cNvPr id="56" name="7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9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00" name="7.3"/>
            <p:cNvSpPr txBox="1"/>
            <p:nvPr/>
          </p:nvSpPr>
          <p:spPr>
            <a:xfrm>
              <a:off x="695711" y="1673924"/>
              <a:ext cx="1285678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тартинки</a:t>
              </a:r>
            </a:p>
          </p:txBody>
        </p:sp>
      </p:grpSp>
      <p:sp>
        <p:nvSpPr>
          <p:cNvPr id="101" name="8 вопрос"/>
          <p:cNvSpPr txBox="1"/>
          <p:nvPr/>
        </p:nvSpPr>
        <p:spPr>
          <a:xfrm>
            <a:off x="214282" y="214296"/>
            <a:ext cx="742955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Родиной чая является…</a:t>
            </a:r>
          </a:p>
        </p:txBody>
      </p:sp>
      <p:grpSp>
        <p:nvGrpSpPr>
          <p:cNvPr id="57" name="8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10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04" name="8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Индия</a:t>
              </a:r>
            </a:p>
          </p:txBody>
        </p:sp>
      </p:grpSp>
      <p:grpSp>
        <p:nvGrpSpPr>
          <p:cNvPr id="58" name="8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10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07" name="8.2"/>
            <p:cNvSpPr txBox="1"/>
            <p:nvPr/>
          </p:nvSpPr>
          <p:spPr>
            <a:xfrm>
              <a:off x="833928" y="1667348"/>
              <a:ext cx="1105981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Япония</a:t>
              </a:r>
            </a:p>
          </p:txBody>
        </p:sp>
      </p:grpSp>
      <p:grpSp>
        <p:nvGrpSpPr>
          <p:cNvPr id="59" name="8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10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10" name="8.3"/>
            <p:cNvSpPr txBox="1"/>
            <p:nvPr/>
          </p:nvSpPr>
          <p:spPr>
            <a:xfrm>
              <a:off x="907915" y="1673924"/>
              <a:ext cx="893530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Китай</a:t>
              </a:r>
            </a:p>
          </p:txBody>
        </p:sp>
      </p:grpSp>
      <p:sp>
        <p:nvSpPr>
          <p:cNvPr id="111" name="9 вопрос"/>
          <p:cNvSpPr txBox="1"/>
          <p:nvPr/>
        </p:nvSpPr>
        <p:spPr>
          <a:xfrm>
            <a:off x="214282" y="214296"/>
            <a:ext cx="742955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варке каши крупу всыпают в … жидкость</a:t>
            </a:r>
          </a:p>
        </p:txBody>
      </p:sp>
      <p:grpSp>
        <p:nvGrpSpPr>
          <p:cNvPr id="60" name="9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11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14" name="9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холодную</a:t>
              </a:r>
            </a:p>
          </p:txBody>
        </p:sp>
      </p:grpSp>
      <p:grpSp>
        <p:nvGrpSpPr>
          <p:cNvPr id="62" name="9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11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17" name="9.2"/>
            <p:cNvSpPr txBox="1"/>
            <p:nvPr/>
          </p:nvSpPr>
          <p:spPr>
            <a:xfrm>
              <a:off x="833928" y="1685179"/>
              <a:ext cx="1093388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тёплую</a:t>
              </a:r>
            </a:p>
          </p:txBody>
        </p:sp>
      </p:grpSp>
      <p:grpSp>
        <p:nvGrpSpPr>
          <p:cNvPr id="65" name="9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11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20" name="9.3"/>
            <p:cNvSpPr txBox="1"/>
            <p:nvPr/>
          </p:nvSpPr>
          <p:spPr>
            <a:xfrm>
              <a:off x="695711" y="1673924"/>
              <a:ext cx="1309126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кипящую</a:t>
              </a:r>
            </a:p>
          </p:txBody>
        </p:sp>
      </p:grpSp>
      <p:sp>
        <p:nvSpPr>
          <p:cNvPr id="121" name="10 вопрос"/>
          <p:cNvSpPr txBox="1"/>
          <p:nvPr/>
        </p:nvSpPr>
        <p:spPr>
          <a:xfrm>
            <a:off x="214282" y="214296"/>
            <a:ext cx="742955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 варке каши соль закладывают…</a:t>
            </a:r>
          </a:p>
        </p:txBody>
      </p:sp>
      <p:grpSp>
        <p:nvGrpSpPr>
          <p:cNvPr id="68" name="10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12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24" name="10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 начале</a:t>
              </a:r>
            </a:p>
          </p:txBody>
        </p:sp>
      </p:grpSp>
      <p:grpSp>
        <p:nvGrpSpPr>
          <p:cNvPr id="72" name="10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12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27" name="10.2"/>
            <p:cNvSpPr txBox="1"/>
            <p:nvPr/>
          </p:nvSpPr>
          <p:spPr>
            <a:xfrm>
              <a:off x="626603" y="1685179"/>
              <a:ext cx="1563445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 середине</a:t>
              </a:r>
            </a:p>
          </p:txBody>
        </p:sp>
      </p:grpSp>
      <p:grpSp>
        <p:nvGrpSpPr>
          <p:cNvPr id="75" name="10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12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30" name="10.3"/>
            <p:cNvSpPr txBox="1"/>
            <p:nvPr/>
          </p:nvSpPr>
          <p:spPr>
            <a:xfrm>
              <a:off x="764819" y="1689459"/>
              <a:ext cx="1111997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в конце</a:t>
              </a:r>
            </a:p>
          </p:txBody>
        </p:sp>
      </p:grpSp>
      <p:sp>
        <p:nvSpPr>
          <p:cNvPr id="131" name="11 вопрос"/>
          <p:cNvSpPr txBox="1"/>
          <p:nvPr/>
        </p:nvSpPr>
        <p:spPr>
          <a:xfrm>
            <a:off x="214282" y="214296"/>
            <a:ext cx="742955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Геркулес получают из…</a:t>
            </a:r>
          </a:p>
        </p:txBody>
      </p:sp>
      <p:grpSp>
        <p:nvGrpSpPr>
          <p:cNvPr id="78" name="11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13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34" name="11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пшеницы</a:t>
              </a:r>
            </a:p>
          </p:txBody>
        </p:sp>
      </p:grpSp>
      <p:grpSp>
        <p:nvGrpSpPr>
          <p:cNvPr id="82" name="11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13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37" name="11.2"/>
            <p:cNvSpPr txBox="1"/>
            <p:nvPr/>
          </p:nvSpPr>
          <p:spPr>
            <a:xfrm>
              <a:off x="976884" y="1685179"/>
              <a:ext cx="755453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овса</a:t>
              </a:r>
            </a:p>
          </p:txBody>
        </p:sp>
      </p:grpSp>
      <p:grpSp>
        <p:nvGrpSpPr>
          <p:cNvPr id="85" name="11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13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40" name="11.3"/>
            <p:cNvSpPr txBox="1"/>
            <p:nvPr/>
          </p:nvSpPr>
          <p:spPr>
            <a:xfrm>
              <a:off x="833928" y="1689459"/>
              <a:ext cx="1082719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ячменя</a:t>
              </a:r>
            </a:p>
          </p:txBody>
        </p:sp>
      </p:grpSp>
      <p:sp>
        <p:nvSpPr>
          <p:cNvPr id="141" name="12 вопрос"/>
          <p:cNvSpPr txBox="1"/>
          <p:nvPr/>
        </p:nvSpPr>
        <p:spPr>
          <a:xfrm>
            <a:off x="214282" y="214296"/>
            <a:ext cx="7429552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пшеницы получают крупу…</a:t>
            </a:r>
          </a:p>
        </p:txBody>
      </p:sp>
      <p:grpSp>
        <p:nvGrpSpPr>
          <p:cNvPr id="88" name="12.1 рыбка"/>
          <p:cNvGrpSpPr/>
          <p:nvPr/>
        </p:nvGrpSpPr>
        <p:grpSpPr>
          <a:xfrm>
            <a:off x="142844" y="1571618"/>
            <a:ext cx="2880000" cy="720000"/>
            <a:chOff x="142844" y="1500180"/>
            <a:chExt cx="2786082" cy="842416"/>
          </a:xfrm>
        </p:grpSpPr>
        <p:pic>
          <p:nvPicPr>
            <p:cNvPr id="143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44" name="12.1"/>
            <p:cNvSpPr txBox="1"/>
            <p:nvPr/>
          </p:nvSpPr>
          <p:spPr>
            <a:xfrm>
              <a:off x="285720" y="1659388"/>
              <a:ext cx="2137701" cy="468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манную</a:t>
              </a:r>
            </a:p>
          </p:txBody>
        </p:sp>
      </p:grpSp>
      <p:grpSp>
        <p:nvGrpSpPr>
          <p:cNvPr id="92" name="12.2 рыбка"/>
          <p:cNvGrpSpPr/>
          <p:nvPr/>
        </p:nvGrpSpPr>
        <p:grpSpPr>
          <a:xfrm>
            <a:off x="142844" y="2428874"/>
            <a:ext cx="2880000" cy="720000"/>
            <a:chOff x="142844" y="1500180"/>
            <a:chExt cx="2786082" cy="842416"/>
          </a:xfrm>
        </p:grpSpPr>
        <p:pic>
          <p:nvPicPr>
            <p:cNvPr id="146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47" name="12.2"/>
            <p:cNvSpPr txBox="1"/>
            <p:nvPr/>
          </p:nvSpPr>
          <p:spPr>
            <a:xfrm>
              <a:off x="626603" y="1685179"/>
              <a:ext cx="1415939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перловую</a:t>
              </a:r>
            </a:p>
          </p:txBody>
        </p:sp>
      </p:grpSp>
      <p:grpSp>
        <p:nvGrpSpPr>
          <p:cNvPr id="95" name="12.3 рыбка"/>
          <p:cNvGrpSpPr/>
          <p:nvPr/>
        </p:nvGrpSpPr>
        <p:grpSpPr>
          <a:xfrm>
            <a:off x="142844" y="3286130"/>
            <a:ext cx="2880000" cy="720000"/>
            <a:chOff x="142844" y="1500180"/>
            <a:chExt cx="2786082" cy="842416"/>
          </a:xfrm>
        </p:grpSpPr>
        <p:pic>
          <p:nvPicPr>
            <p:cNvPr id="149" name="рыбка" descr="C:\Users\Галина\Desktop\Лабиринт 3\fish-36294_960_72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t="10693" r="4424" b="10693"/>
            <a:stretch>
              <a:fillRect/>
            </a:stretch>
          </p:blipFill>
          <p:spPr bwMode="auto">
            <a:xfrm>
              <a:off x="142844" y="1500180"/>
              <a:ext cx="2786082" cy="842416"/>
            </a:xfrm>
            <a:prstGeom prst="rect">
              <a:avLst/>
            </a:prstGeom>
            <a:noFill/>
          </p:spPr>
        </p:pic>
        <p:sp>
          <p:nvSpPr>
            <p:cNvPr id="150" name="12.3"/>
            <p:cNvSpPr txBox="1"/>
            <p:nvPr/>
          </p:nvSpPr>
          <p:spPr>
            <a:xfrm>
              <a:off x="833928" y="1689459"/>
              <a:ext cx="975718" cy="468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пшено</a:t>
              </a:r>
            </a:p>
          </p:txBody>
        </p:sp>
      </p:grpSp>
      <p:pic>
        <p:nvPicPr>
          <p:cNvPr id="1027" name="далее" descr="C:\Users\Галина\Desktop\Лабиринт 3\картинки\далее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1000100" y="4286262"/>
            <a:ext cx="729679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38760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 C -0.00521 0.0034 -0.00868 0.00989 -0.01337 0.01452 C -0.01476 0.01792 -0.01806 0.02255 -0.02066 0.02317 C -0.02378 0.02687 -0.02882 0.02873 -0.03229 0.03027 C -0.03507 0.03336 -0.03819 0.03861 -0.04167 0.03953 C -0.04323 0.04139 -0.04306 0.04293 -0.04601 0.04015 C -0.04653 0.03984 -0.04809 0.03552 -0.04878 0.03459 C -0.05069 0.02965 -0.05278 0.0244 -0.05486 0.01977 C -0.05503 0.01699 -0.05538 0.01545 -0.05608 0.01298 C -0.05677 0.00525 -0.05903 -0.00339 -0.06233 -0.00926 C -0.06302 -0.01328 -0.06441 -0.01853 -0.06667 -0.02131 C -0.06753 -0.02439 -0.06823 -0.02594 -0.06944 -0.02872 C -0.06997 -0.03273 -0.0717 -0.03397 -0.07292 -0.03798 C -0.07465 -0.04385 -0.07795 -0.04786 -0.08003 -0.05373 C -0.08038 -0.05466 -0.08038 -0.05559 -0.0809 -0.05651 C -0.0816 -0.05775 -0.08264 -0.05867 -0.08385 -0.05991 C -0.08524 -0.06362 -0.08733 -0.06639 -0.08941 -0.06979 C -0.08993 -0.07072 -0.09201 -0.07134 -0.09201 -0.07103 C -0.09392 -0.07381 -0.09566 -0.07566 -0.09809 -0.07659 C -0.09983 -0.07782 -0.10156 -0.07967 -0.10312 -0.08122 C -0.10625 -0.08369 -0.11128 -0.084 -0.11424 -0.08492 C -0.11875 -0.08616 -0.12049 -0.08678 -0.12569 -0.08709 C -0.12743 -0.08616 -0.12865 -0.08647 -0.12882 -0.08338 C -0.12882 -0.07998 -0.12812 -0.07628 -0.12778 -0.07288 C -0.12778 -0.06856 -0.12743 -0.06732 -0.12674 -0.06331 C -0.12622 -0.05312 -0.12882 -0.04231 -0.12517 -0.03397 C -0.12465 -0.03088 -0.12413 -0.02872 -0.12344 -0.02563 C -0.12396 -0.00895 -0.12361 -0.01544 -0.12396 -0.00617 " pathEditMode="relative" rAng="192313" ptsTypes="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-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395 -0.00617 C -0.1269 -0.00093 -0.12864 0.00586 -0.13107 0.01172 C -0.1335 0.02591 -0.13402 0.02993 -0.13402 0.04566 L -0.13194 0.05739 L -0.19722 0.09163 L -0.18229 0.25362 L -0.17812 0.27337 " pathEditMode="relative" rAng="0" ptsTypes="ffAAAAf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85 0.27284 L -0.18038 0.28796 C -0.16476 0.27562 -0.11181 0.21759 -0.09375 0.19907 " pathEditMode="relative" rAng="0" ptsTypes="A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75 0.19907 C -0.08785 0.18086 -0.08108 0.16512 -0.07049 0.17839 C -0.0599 0.19167 -0.03715 0.26173 -0.03038 0.27901 L -0.03038 0.28179 C -0.03872 0.29228 -0.07031 0.33302 -0.07882 0.34259 L -0.07795 0.34259 C -0.08819 0.3145 -0.13038 0.20216 -0.14045 0.17376 L -0.13872 0.17222 C -0.12604 0.15741 -0.08021 0.10185 -0.06458 0.08488 C -0.04896 0.0679 -0.04878 0.07222 -0.04549 0.07006 L -0.04462 0.0716 C -0.02743 0.11481 0.04097 0.28642 0.05799 0.32932 " pathEditMode="relative" rAng="0" ptsTypes="aaAtAaAaaAaa">
                                      <p:cBhvr>
                                        <p:cTn id="4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32932 C 0.05833 0.35309 0.06076 0.44259 0.06042 0.4716 C 0.06007 0.50062 0.05712 0.49506 0.05538 0.50278 C 0.05365 0.51049 0.05764 0.50895 0.05035 0.51759 C 0.04306 0.52623 0.02257 0.57469 0.01128 0.55463 C 0 0.53457 -0.01111 0.43025 -0.01701 0.39753 " pathEditMode="relative" rAng="0" ptsTypes="aaaaaa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1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0.39753 C -0.03698 0.38518 -0.05573 0.36667 -0.06944 0.38704 C -0.08316 0.40741 -0.08194 0.49568 -0.09878 0.51883 L -0.17049 0.52623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48 0.52638 C -0.17743 0.52638 -0.20625 0.54273 -0.2118 0.52638 C -0.21736 0.51002 -0.20607 0.45449 -0.20399 0.42918 L -0.19947 0.37488 C -0.21388 0.36223 -0.27725 0.39031 -0.29184 0.35421 L -0.2875 0.15766 " pathEditMode="relative" rAng="0" ptsTypes="asAaAa">
                                      <p:cBhvr>
                                        <p:cTn id="8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5 0.15766 C -0.28681 0.14069 -0.2842 0.09071 -0.28316 0.05646 L -0.28038 -0.04752 C -0.29775 -0.06634 -0.36841 -0.05616 -0.38594 -0.05801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94 -0.05801 C -0.40209 -0.06017 -0.46372 -0.06881 -0.48212 -0.07097 C -0.50052 -0.07313 -0.49254 -0.07158 -0.49601 -0.07097 C -0.49948 -0.06973 -0.50139 -0.0648 -0.50295 -0.06171 C -0.50469 -0.05893 -0.50556 -0.05708 -0.50643 -0.05276 C -0.50747 -0.04813 -0.50816 -0.04721 -0.50816 -0.03394 C -0.50816 -0.02098 -0.50625 0.01234 -0.50573 0.02499 " pathEditMode="relative" rAng="0" ptsTypes="aaaaaaa">
                                      <p:cBhvr>
                                        <p:cTn id="1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572 0.025 C -0.50642 0.03394 -0.50746 0.06943 -0.50798 0.08084 C -0.50868 0.09257 -0.50868 0.08948 -0.50954 0.09442 C -0.51041 0.09966 -0.51145 0.10337 -0.5125 0.11077 C -0.51354 0.11818 -0.5151 0.13083 -0.51614 0.13916 C -0.51701 0.14749 -0.51736 0.15057 -0.51805 0.16076 L -0.52013 0.19963 " pathEditMode="relative" rAng="0" ptsTypes="aaaaaAa">
                                      <p:cBhvr>
                                        <p:cTn id="1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13 0.19963 C -0.51423 0.20364 -0.49479 0.21968 -0.48454 0.22308 C -0.47447 0.22647 -0.46631 0.21968 -0.45972 0.21876 C -0.45312 0.21814 -0.45364 0.21876 -0.44565 0.21721 C -0.43767 0.21567 -0.42083 0.2095 -0.41215 0.20981 C -0.40364 0.20981 -0.39809 0.21536 -0.39357 0.21876 C -0.38871 0.22246 -0.38645 0.22832 -0.3842 0.23202 C -0.38159 0.23573 -0.37968 0.23912 -0.37829 0.24159 " pathEditMode="relative" rAng="0" ptsTypes="aaaaaaaa">
                                      <p:cBhvr>
                                        <p:cTn id="1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61 0.25115 C -0.36753 0.26442 -0.34548 0.31163 -0.33698 0.33107 C -0.32847 0.3505 -0.32726 0.35266 -0.32205 0.36809 C -0.31684 0.38352 -0.30885 0.41376 -0.30625 0.42301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>
                      <p:stCondLst>
                        <p:cond delay="0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25 0.42302 C -0.28958 0.42611 -0.27257 0.43043 -0.29202 0.44709 C -0.31059 0.46406 -0.39861 0.51003 -0.41962 0.52361 " pathEditMode="relative" rAng="0" ptsTypes="aaA">
                                      <p:cBhvr>
                                        <p:cTn id="4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0" y="5000"/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2" grpId="0"/>
      <p:bldP spid="25" grpId="0"/>
      <p:bldP spid="35" grpId="0"/>
      <p:bldP spid="61" grpId="0"/>
      <p:bldP spid="61" grpId="1"/>
      <p:bldP spid="71" grpId="0"/>
      <p:bldP spid="71" grpId="1"/>
      <p:bldP spid="81" grpId="0"/>
      <p:bldP spid="81" grpId="1"/>
      <p:bldP spid="91" grpId="0"/>
      <p:bldP spid="91" grpId="1"/>
      <p:bldP spid="101" grpId="0"/>
      <p:bldP spid="101" grpId="1"/>
      <p:bldP spid="111" grpId="0"/>
      <p:bldP spid="111" grpId="1"/>
      <p:bldP spid="121" grpId="0"/>
      <p:bldP spid="121" grpId="1"/>
      <p:bldP spid="131" grpId="0"/>
      <p:bldP spid="131" grpId="1"/>
      <p:bldP spid="141" grpId="0"/>
      <p:bldP spid="14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Лабиринт 3\пиратский фон\б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3714758"/>
            <a:ext cx="4643470" cy="1143008"/>
          </a:xfrm>
          <a:prstGeom prst="rect">
            <a:avLst/>
          </a:prstGeom>
          <a:noFill/>
        </p:spPr>
      </p:pic>
      <p:pic>
        <p:nvPicPr>
          <p:cNvPr id="5" name="Picture 2" descr="C:\Users\Галина\Desktop\Лабиринт 3\картинки\Рисунок3.pn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428860" y="1428742"/>
            <a:ext cx="1859337" cy="3000396"/>
          </a:xfrm>
          <a:prstGeom prst="rect">
            <a:avLst/>
          </a:prstGeom>
          <a:noFill/>
        </p:spPr>
      </p:pic>
      <p:sp>
        <p:nvSpPr>
          <p:cNvPr id="8" name="молодцы"/>
          <p:cNvSpPr txBox="1"/>
          <p:nvPr/>
        </p:nvSpPr>
        <p:spPr>
          <a:xfrm>
            <a:off x="3428992" y="500048"/>
            <a:ext cx="227094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Молодцы!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5" name="Picture 1" descr="C:\Users\Галина\Desktop\Лабиринт 3\картинки\0_d0cc1_c07a89c1_orig.pn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flipH="1">
            <a:off x="571472" y="624902"/>
            <a:ext cx="1494030" cy="1160992"/>
          </a:xfrm>
          <a:prstGeom prst="rect">
            <a:avLst/>
          </a:prstGeom>
          <a:noFill/>
        </p:spPr>
      </p:pic>
      <p:pic>
        <p:nvPicPr>
          <p:cNvPr id="11266" name="конец" descr="C:\Users\Галина\Desktop\Лабиринт 3\картинки\конец.png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15338" y="4500576"/>
            <a:ext cx="729997" cy="432000"/>
          </a:xfrm>
          <a:prstGeom prst="rect">
            <a:avLst/>
          </a:prstGeom>
          <a:noFill/>
        </p:spPr>
      </p:pic>
      <p:sp>
        <p:nvSpPr>
          <p:cNvPr id="2" name="AutoShape 2" descr="D:\%D0%93%D0%B0%D0%BB%D0%B8%D0%9B%D0%B0%D1%80\2_%D0%A1%D0%9E%D0%97%D0%94%D0%90%D0%9D%D0%98%D0%95 %D0%9F%D0%A0%D0%95%D0%97%D0%95%D0%9D%D0%A2%D0%90%D0%A6%D0%98%D0%99\%D0%97%D0%90%D0%93%D0%9E%D0%A2%D0%9E%D0%92%D0%9A%D0%98 %D0%B4%D0%BB%D1%8F %D0%BC%D0%BE%D0%B8%D1%85 %D1%80%D0%B0%D0%B1%D0%BE%D1%82\%D0%B4%D0%BB%D1%8F %D0%9B%D0%B0%D0%B1%D0%B8%D1%80%D0%B8%D0%BD%D1%82 3\%D0%BA%D0%B0%D1%80%D1%82%D0%B8%D0%BD%D0%BA%D0%B8\Treasure-Chest-Gold-8887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D:\%D0%93%D0%B0%D0%BB%D0%B8%D0%9B%D0%B0%D1%80\2_%D0%A1%D0%9E%D0%97%D0%94%D0%90%D0%9D%D0%98%D0%95 %D0%9F%D0%A0%D0%95%D0%97%D0%95%D0%9D%D0%A2%D0%90%D0%A6%D0%98%D0%99\%D0%97%D0%90%D0%93%D0%9E%D0%A2%D0%9E%D0%92%D0%9A%D0%98 %D0%B4%D0%BB%D1%8F %D0%BC%D0%BE%D0%B8%D1%85 %D1%80%D0%B0%D0%B1%D0%BE%D1%82\%D0%B4%D0%BB%D1%8F %D0%9B%D0%B0%D0%B1%D0%B8%D1%80%D0%B8%D0%BD%D1%82 3\%D0%BA%D0%B0%D1%80%D1%82%D0%B8%D0%BD%D0%BA%D0%B8\Treasure-Chest-Gold-8887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D:\%D0%93%D0%B0%D0%BB%D0%B8%D0%9B%D0%B0%D1%80\2_%D0%A1%D0%9E%D0%97%D0%94%D0%90%D0%9D%D0%98%D0%95 %D0%9F%D0%A0%D0%95%D0%97%D0%95%D0%9D%D0%A2%D0%90%D0%A6%D0%98%D0%99\%D0%97%D0%90%D0%93%D0%9E%D0%A2%D0%9E%D0%92%D0%9A%D0%98 %D0%B4%D0%BB%D1%8F %D0%BC%D0%BE%D0%B8%D1%85 %D1%80%D0%B0%D0%B1%D0%BE%D1%82\%D0%B4%D0%BB%D1%8F %D0%9B%D0%B0%D0%B1%D0%B8%D1%80%D0%B8%D0%BD%D1%82 3\%D0%BA%D0%B0%D1%80%D1%82%D0%B8%D0%BD%D0%BA%D0%B8\Treasure-Chest-Gold-88877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 descr="C:\Users\Галина\Desktop\Treasure-Chest-Gold-88877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2143122"/>
            <a:ext cx="2024065" cy="202406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1637" y="285734"/>
            <a:ext cx="5500726" cy="523220"/>
          </a:xfrm>
          <a:prstGeom prst="rect">
            <a:avLst/>
          </a:prstGeom>
          <a:solidFill>
            <a:srgbClr val="B9EDFF">
              <a:alpha val="76863"/>
            </a:srgbClr>
          </a:solidFill>
          <a:effectLst>
            <a:softEdge rad="31750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Информационные источники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420766"/>
            <a:ext cx="8572560" cy="228523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Авторский дизайн оформления слайдов: </a:t>
            </a:r>
          </a:p>
          <a:p>
            <a:pPr lvl="0"/>
            <a:r>
              <a:rPr lang="ru-RU" dirty="0" err="1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2"/>
              </a:rPr>
              <a:t>скриншот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2"/>
              </a:rPr>
              <a:t> </a:t>
            </a:r>
            <a:r>
              <a:rPr lang="ru-RU" dirty="0" err="1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2"/>
              </a:rPr>
              <a:t>онлайн-игры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2"/>
              </a:rPr>
              <a:t> для детей</a:t>
            </a:r>
            <a:endParaRPr lang="ru-RU" dirty="0" smtClean="0">
              <a:solidFill>
                <a:srgbClr val="008BB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Картинки: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3"/>
              </a:rPr>
              <a:t>корабль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рыбка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4"/>
              </a:rPr>
              <a:t>1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5"/>
              </a:rPr>
              <a:t>2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сундук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6"/>
              </a:rPr>
              <a:t>1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7"/>
              </a:rPr>
              <a:t>2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8"/>
              </a:rPr>
              <a:t>граната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9"/>
              </a:rPr>
              <a:t>треуголка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1"/>
              </a:rPr>
              <a:t>штурвал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2"/>
              </a:rPr>
              <a:t>компас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3"/>
              </a:rPr>
              <a:t>крюк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4"/>
              </a:rPr>
              <a:t>карта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5"/>
              </a:rPr>
              <a:t>весёлый Роджер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6"/>
              </a:rPr>
              <a:t>пистолет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7"/>
              </a:rPr>
              <a:t>клинок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8"/>
              </a:rPr>
              <a:t>спасательный круг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19"/>
              </a:rPr>
              <a:t>якорь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20"/>
              </a:rPr>
              <a:t>подзорная труба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21"/>
              </a:rPr>
              <a:t>королева пиратов</a:t>
            </a:r>
            <a:endParaRPr lang="ru-RU" dirty="0" smtClean="0">
              <a:solidFill>
                <a:srgbClr val="008BB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ru-RU" dirty="0">
              <a:solidFill>
                <a:srgbClr val="008BB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dirty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Автор идеи создания игры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  <a:hlinkClick r:id="rId22"/>
              </a:rPr>
              <a:t>«Лабиринт» </a:t>
            </a:r>
            <a:r>
              <a:rPr lang="ru-RU" dirty="0" smtClean="0">
                <a:solidFill>
                  <a:srgbClr val="008BBC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Баданов А.Г.</a:t>
            </a:r>
            <a:endParaRPr lang="ru-RU" dirty="0">
              <a:solidFill>
                <a:srgbClr val="008BB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/>
            <a:endParaRPr lang="ru-RU" dirty="0" smtClean="0">
              <a:solidFill>
                <a:srgbClr val="008BBC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назад" descr="C:\Users\Галина\Desktop\Лабиринт 3\картинки\1назад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email"/>
          <a:srcRect/>
          <a:stretch>
            <a:fillRect/>
          </a:stretch>
        </p:blipFill>
        <p:spPr bwMode="auto">
          <a:xfrm>
            <a:off x="8215338" y="4500576"/>
            <a:ext cx="729769" cy="43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89048" y="3733958"/>
            <a:ext cx="7365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На момент публикации (2019 год) все ссылки являются активными</a:t>
            </a:r>
            <a:endParaRPr lang="ru-RU" dirty="0">
              <a:solidFill>
                <a:srgbClr val="4BACC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3527" y="3272085"/>
            <a:ext cx="23288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ln w="1905"/>
                <a:solidFill>
                  <a:srgbClr val="9BBB59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  <a:hlinkClick r:id="rId4"/>
              </a:rPr>
              <a:t>gl-511150@mail.ru</a:t>
            </a:r>
            <a:endParaRPr lang="ru-RU" sz="1400" dirty="0" smtClean="0">
              <a:ln w="1905"/>
              <a:solidFill>
                <a:srgbClr val="9BBB59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  <a:hlinkClick r:id="rId4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1027116"/>
            <a:ext cx="6883290" cy="284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400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Выпускница физико-математического факультета Калужского государственного педагогического института им. К.Э.Циолковского</a:t>
            </a:r>
          </a:p>
          <a:p>
            <a:pPr algn="ctr">
              <a:lnSpc>
                <a:spcPct val="95000"/>
              </a:lnSpc>
            </a:pPr>
            <a:endParaRPr lang="ru-RU" sz="500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Учитель технологии   высшей квалификационной категории </a:t>
            </a:r>
          </a:p>
          <a:p>
            <a:pPr algn="ctr">
              <a:lnSpc>
                <a:spcPct val="95000"/>
              </a:lnSpc>
            </a:pP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МБОУ «Лицей № 48» г. Калуги</a:t>
            </a:r>
          </a:p>
          <a:p>
            <a:pPr algn="ctr">
              <a:lnSpc>
                <a:spcPct val="95000"/>
              </a:lnSpc>
            </a:pPr>
            <a:endParaRPr lang="ru-RU" sz="500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Педагогический стаж – </a:t>
            </a: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1400" dirty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7</a:t>
            </a: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лет</a:t>
            </a:r>
          </a:p>
          <a:p>
            <a:pPr algn="ctr">
              <a:lnSpc>
                <a:spcPct val="95000"/>
              </a:lnSpc>
              <a:defRPr/>
            </a:pPr>
            <a:endParaRPr lang="ru-RU" sz="500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Почетный работник общего образования РФ – 2009</a:t>
            </a:r>
          </a:p>
          <a:p>
            <a:pPr algn="ctr">
              <a:lnSpc>
                <a:spcPct val="95000"/>
              </a:lnSpc>
              <a:defRPr/>
            </a:pPr>
            <a:endParaRPr lang="ru-RU" sz="500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Победитель конкурса «Лучшие учителя России» – 2007</a:t>
            </a:r>
          </a:p>
          <a:p>
            <a:pPr algn="ctr">
              <a:lnSpc>
                <a:spcPct val="95000"/>
              </a:lnSpc>
              <a:defRPr/>
            </a:pPr>
            <a:endParaRPr lang="ru-RU" sz="500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Ветеран труда – 2008</a:t>
            </a:r>
          </a:p>
          <a:p>
            <a:pPr algn="ctr">
              <a:lnSpc>
                <a:spcPct val="95000"/>
              </a:lnSpc>
              <a:defRPr/>
            </a:pPr>
            <a:endParaRPr lang="ru-RU" sz="500" dirty="0" smtClean="0">
              <a:ln w="1905"/>
              <a:solidFill>
                <a:srgbClr val="4BACC6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tabLst>
                <a:tab pos="96838" algn="l"/>
              </a:tabLst>
              <a:defRPr/>
            </a:pP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Лауреат областного конкурса «Семья года – 2003»</a:t>
            </a:r>
          </a:p>
          <a:p>
            <a:pPr algn="ctr">
              <a:lnSpc>
                <a:spcPct val="95000"/>
              </a:lnSpc>
            </a:pPr>
            <a:r>
              <a:rPr lang="ru-RU" sz="8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ru-RU" sz="1400" dirty="0" smtClean="0">
                <a:ln w="1905"/>
                <a:solidFill>
                  <a:srgbClr val="4BACC6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Медаль «За любовь и верность» – 2008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20098" y="214296"/>
            <a:ext cx="570380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kern="0" dirty="0" smtClean="0">
                <a:ln w="11430"/>
                <a:solidFill>
                  <a:srgbClr val="4BACC6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Ларькова Галина Владимировна</a:t>
            </a:r>
            <a:endParaRPr lang="ru-RU" sz="3200" b="1" kern="0" dirty="0">
              <a:ln w="11430"/>
              <a:solidFill>
                <a:srgbClr val="4BACC6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2770" name="Picture 2" descr="C:\Users\Галина\Galina\6_МОЁ портфолио\1_ПОРТФОЛИО Ларьковой Г.В\ФОТОАЛЬБОМ\ФОТО_портреты Ларьковой\Рисунок гол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3543" y="1429882"/>
            <a:ext cx="1448817" cy="1789940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47912" y="3677183"/>
            <a:ext cx="85725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Лицензионное соглашение </a:t>
            </a:r>
          </a:p>
          <a:p>
            <a:pPr algn="just"/>
            <a:r>
              <a:rPr lang="ru-RU" sz="140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Автор дает согласие использовать данный ресурс только для ознакомления и проведения уроков. </a:t>
            </a:r>
          </a:p>
          <a:p>
            <a:pPr algn="just"/>
            <a:r>
              <a:rPr lang="ru-RU" sz="140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Нельзя присваивать себе авторство данного ресурса, даже если будут внесены изменения.</a:t>
            </a:r>
          </a:p>
          <a:p>
            <a:pPr algn="just"/>
            <a:r>
              <a:rPr lang="ru-RU" sz="140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Нельзя публиковать данный ресурс без согласия автора.</a:t>
            </a:r>
          </a:p>
          <a:p>
            <a:pPr algn="just"/>
            <a:r>
              <a:rPr lang="ru-RU" sz="1400" dirty="0" smtClean="0">
                <a:solidFill>
                  <a:srgbClr val="4BACC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В случае частичного использования ресурса, ссылка на источник обязательна</a:t>
            </a:r>
          </a:p>
        </p:txBody>
      </p:sp>
      <p:pic>
        <p:nvPicPr>
          <p:cNvPr id="10" name="назад" descr="C:\Users\Галина\Desktop\Лабиринт 3\картинки\1назад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15338" y="4500576"/>
            <a:ext cx="729768" cy="4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93081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48A1FA"/>
      </a:hlink>
      <a:folHlink>
        <a:srgbClr val="48A1FA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Другая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537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3185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3683</TotalTime>
  <Words>421</Words>
  <Application>Microsoft Office PowerPoint</Application>
  <PresentationFormat>Экран (16:9)</PresentationFormat>
  <Paragraphs>97</Paragraphs>
  <Slides>6</Slides>
  <Notes>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Times New Roman</vt:lpstr>
      <vt:lpstr>Тема Office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371</cp:revision>
  <dcterms:created xsi:type="dcterms:W3CDTF">2016-02-07T21:56:26Z</dcterms:created>
  <dcterms:modified xsi:type="dcterms:W3CDTF">2019-03-30T09:40:52Z</dcterms:modified>
</cp:coreProperties>
</file>