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3" r:id="rId2"/>
    <p:sldId id="257" r:id="rId3"/>
    <p:sldId id="258" r:id="rId4"/>
    <p:sldId id="282" r:id="rId5"/>
    <p:sldId id="256" r:id="rId6"/>
    <p:sldId id="259" r:id="rId7"/>
    <p:sldId id="260" r:id="rId8"/>
    <p:sldId id="261" r:id="rId9"/>
    <p:sldId id="265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9" r:id="rId19"/>
    <p:sldId id="281" r:id="rId20"/>
    <p:sldId id="280" r:id="rId21"/>
    <p:sldId id="274" r:id="rId22"/>
    <p:sldId id="275" r:id="rId23"/>
    <p:sldId id="277" r:id="rId24"/>
    <p:sldId id="278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21" autoAdjust="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CC6513-0F64-426F-ADCC-D1B5F28511B1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44AB78-9F47-490A-8786-6F173FF8C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8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F216E3-E96F-4A2F-88A7-09D26307DB1E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82790C-B3C8-4ACB-88D1-9B3B569C6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4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CA956-11B0-408D-9A73-AB50D1CD1A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Развивая идею Ф. Энгельса о том, что жизнь на Земле воз­никла химическим путем в результате постепенного законо­мерно-обусловленного усложнения органических соединений,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 И. Опарин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разработал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коацерватную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гипотезу происхожде­ния жизни, которую он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изложил в книге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«Происхожде­ние жизни»,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опубликованной в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г., а потом дополнял и уточнял.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2790C-B3C8-4ACB-88D1-9B3B569C696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далеком прошлом, когда наша планета находилась еще в раскаленном состоянии, углерод в виде карбидов различных ме­таллов входил в состав огненно-жидкого шара, окруженного раскаленной атмосферой, заключавшей различные газы и пере­гретые пары воды.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84283-E55F-4B88-B882-A9FD83F7E6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того как Земля остыла и температура ее поверхности уже была ниже 100°С, пары воды в атмосфере стали переходить в жидкое состояние и на поверхность Земли обрушились ливни, которые дали начало первобытным океанам, покрывшим боль­шую часть поверхности нашей планеты. В горячих водах этих океанов, освещавшихся лучами солнца, значительно более яркого, чем в наши дни, в большом количестве были растворены различные соединения углерода, принесенные ливнями из атмо­сферы, в которой они находились в газообразном состоянии, по­сле того как образовались в результате взаимодействия раска­ленных карбидов с перегретыми парами воды, приводившего к образованию различных углеводородов.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липопротеидная пленка на поверхности водоемов;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2790C-B3C8-4ACB-88D1-9B3B569C696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5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мешочков и пузырьков на поверхности под воздействием ветра; 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пузырек, содержащий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белково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-нуклеиновую систему, по­падает на поверхность, покрытую липопротеидной пленкой;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2790C-B3C8-4ACB-88D1-9B3B569C696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4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121E-9375-47F8-A2AC-3F330FA9AAD9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56E2-CAC7-4420-B1EF-9DF892063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623-55D9-4DAD-A7F6-FD20F9B408BA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285E-9DA9-4F4D-B856-C1A340364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D936-6153-4764-9319-824896F1B56C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75EC-F601-4FA0-88F5-43C187D5E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0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F0D3-38FE-430B-8922-EED0A781CAB0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9FD1-74D3-4971-AE8F-E1EC07F1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3F12-F0A5-4AC5-8721-F3FC19591B0C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FF7B-9E9C-4C32-AB6B-9917042FE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4D6D-F887-4323-8120-F045A543B43C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281E-C037-404E-857A-3984DCB8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D7A4-25BE-4859-BCA8-E6173BCF3381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C15C-F6AD-4C55-8596-2F12D114B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27D4-87F0-4084-8689-EE2626696CEF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BC8F-6124-45C2-AE19-9F9AFA110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2CA4-B9D3-4DA2-8810-F18FFBDB6991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3580-6D24-40C0-AFB7-AD38E482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5B38-5E4A-4566-B067-42802DCB7A67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5231-86F0-43CF-BB7F-2476025D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E694-420D-4D19-B19B-9ED72451507E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96EA-0C2B-4061-B74D-C7975726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E06089-F172-4547-BFD3-A7FD1EB7A9E8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16AD6-B3D8-4F34-B9DE-23589879B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163" y="1628775"/>
            <a:ext cx="85677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" algn="ctr">
              <a:defRPr/>
            </a:pPr>
            <a:r>
              <a:rPr lang="ru-RU" sz="2400" dirty="0"/>
              <a:t>Презентация к уроку биологии в </a:t>
            </a:r>
            <a:r>
              <a:rPr lang="ru-RU" sz="2400" dirty="0" smtClean="0"/>
              <a:t>11 </a:t>
            </a:r>
            <a:r>
              <a:rPr lang="ru-RU" sz="2400" dirty="0"/>
              <a:t>классе </a:t>
            </a:r>
          </a:p>
          <a:p>
            <a:pPr marL="44450" algn="ctr">
              <a:defRPr/>
            </a:pPr>
            <a:r>
              <a:rPr lang="ru-RU" sz="2400" dirty="0"/>
              <a:t>(базовый уровень) </a:t>
            </a:r>
          </a:p>
          <a:p>
            <a:pPr marL="44450" algn="ctr">
              <a:defRPr/>
            </a:pPr>
            <a:r>
              <a:rPr lang="ru-RU" sz="2400" dirty="0"/>
              <a:t>по теме</a:t>
            </a:r>
          </a:p>
          <a:p>
            <a:pPr marL="44450" algn="ctr">
              <a:defRPr/>
            </a:pPr>
            <a:r>
              <a:rPr lang="ru-RU" sz="2400" dirty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ru-RU" sz="2400" b="1" dirty="0" smtClean="0"/>
              <a:t>Современные представления о возникновении жизни на Земле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</a:t>
            </a:r>
            <a:endParaRPr lang="ru-RU" altLang="ru-RU" sz="2400" b="1" dirty="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852488" y="2924175"/>
            <a:ext cx="76866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algn="r"/>
            <a:endParaRPr lang="ru-RU" altLang="ru-RU" b="1" dirty="0"/>
          </a:p>
          <a:p>
            <a:pPr marL="44450" algn="r"/>
            <a:endParaRPr lang="ru-RU" altLang="ru-RU" b="1" dirty="0"/>
          </a:p>
          <a:p>
            <a:pPr marL="44450" algn="r"/>
            <a:r>
              <a:rPr lang="ru-RU" altLang="ru-RU" b="1" dirty="0"/>
              <a:t>Автор материала</a:t>
            </a:r>
            <a:r>
              <a:rPr lang="ru-RU" altLang="ru-RU" dirty="0"/>
              <a:t>:</a:t>
            </a:r>
          </a:p>
          <a:p>
            <a:pPr marL="44450" algn="r"/>
            <a:r>
              <a:rPr lang="ru-RU" altLang="ru-RU" dirty="0"/>
              <a:t> </a:t>
            </a:r>
            <a:r>
              <a:rPr lang="ru-RU" altLang="ru-RU" i="1" dirty="0"/>
              <a:t>Медведева Татьяна Александровна,</a:t>
            </a:r>
            <a:endParaRPr lang="ru-RU" altLang="ru-RU" dirty="0"/>
          </a:p>
          <a:p>
            <a:pPr marL="44450" algn="r"/>
            <a:r>
              <a:rPr lang="ru-RU" altLang="ru-RU" i="1" dirty="0"/>
              <a:t>учитель биологии</a:t>
            </a:r>
          </a:p>
          <a:p>
            <a:pPr marL="44450" algn="r"/>
            <a:r>
              <a:rPr lang="ru-RU" altLang="ru-RU" i="1" dirty="0"/>
              <a:t>высшей квалификационной категории</a:t>
            </a:r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/>
              <a:t>с. </a:t>
            </a:r>
            <a:r>
              <a:rPr lang="ru-RU" altLang="ru-RU" dirty="0" err="1"/>
              <a:t>Арбаты</a:t>
            </a:r>
            <a:endParaRPr lang="ru-RU" altLang="ru-RU" dirty="0"/>
          </a:p>
          <a:p>
            <a:pPr marL="44450" algn="r"/>
            <a:r>
              <a:rPr lang="ru-RU" altLang="ru-RU" dirty="0" err="1"/>
              <a:t>Таштыпского</a:t>
            </a:r>
            <a:r>
              <a:rPr lang="ru-RU" altLang="ru-RU" dirty="0"/>
              <a:t> района</a:t>
            </a:r>
          </a:p>
          <a:p>
            <a:pPr marL="44450" algn="r"/>
            <a:r>
              <a:rPr lang="ru-RU" altLang="ru-RU" dirty="0"/>
              <a:t>Республики Хакасия</a:t>
            </a:r>
          </a:p>
          <a:p>
            <a:pPr marL="44450" algn="r"/>
            <a:r>
              <a:rPr lang="ru-RU" altLang="ru-RU" dirty="0" smtClean="0"/>
              <a:t>2019г</a:t>
            </a:r>
            <a:r>
              <a:rPr lang="ru-RU" altLang="ru-RU" dirty="0"/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Образование биологических полимеров - химическая эволюция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10000"/>
          </a:blip>
          <a:srcRect l="5015" t="8839" r="8567" b="15398"/>
          <a:stretch>
            <a:fillRect/>
          </a:stretch>
        </p:blipFill>
        <p:spPr>
          <a:xfrm>
            <a:off x="852436" y="1461161"/>
            <a:ext cx="7713663" cy="5072062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0417" r="8203" b="17534"/>
          <a:stretch>
            <a:fillRect/>
          </a:stretch>
        </p:blipFill>
        <p:spPr bwMode="auto">
          <a:xfrm>
            <a:off x="879177" y="1455937"/>
            <a:ext cx="7953375" cy="5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Образование жиров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6981" t="9722" r="37028" b="38391"/>
          <a:stretch>
            <a:fillRect/>
          </a:stretch>
        </p:blipFill>
        <p:spPr>
          <a:xfrm>
            <a:off x="1040804" y="1412776"/>
            <a:ext cx="5910263" cy="5000625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8567" t="18309" r="13302" b="16976"/>
          <a:stretch>
            <a:fillRect/>
          </a:stretch>
        </p:blipFill>
        <p:spPr bwMode="auto">
          <a:xfrm>
            <a:off x="671949" y="1484784"/>
            <a:ext cx="7929563" cy="492601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Аминокислоты – пептиды – нуклеиновые кислоты  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21466" r="48816" b="43810"/>
          <a:stretch>
            <a:fillRect/>
          </a:stretch>
        </p:blipFill>
        <p:spPr>
          <a:xfrm>
            <a:off x="1127100" y="1412776"/>
            <a:ext cx="5376862" cy="4929187"/>
          </a:xfr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32243" t="34093" r="42897" b="20133"/>
          <a:stretch>
            <a:fillRect/>
          </a:stretch>
        </p:blipFill>
        <p:spPr bwMode="auto">
          <a:xfrm>
            <a:off x="1763688" y="1412776"/>
            <a:ext cx="3568700" cy="492918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 l="10934" t="24623" r="51184" b="13819"/>
          <a:stretch>
            <a:fillRect/>
          </a:stretch>
        </p:blipFill>
        <p:spPr bwMode="auto">
          <a:xfrm>
            <a:off x="1763688" y="1412776"/>
            <a:ext cx="4103688" cy="50006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 l="31059" t="23044" r="32243" b="23290"/>
          <a:stretch>
            <a:fillRect/>
          </a:stretch>
        </p:blipFill>
        <p:spPr bwMode="auto">
          <a:xfrm>
            <a:off x="1438250" y="1366606"/>
            <a:ext cx="4754563" cy="52149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Коацерваты</a:t>
            </a:r>
            <a:r>
              <a:rPr lang="ru-RU" dirty="0" smtClean="0"/>
              <a:t>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24860" t="25254" r="33707" b="28972"/>
          <a:stretch>
            <a:fillRect/>
          </a:stretch>
        </p:blipFill>
        <p:spPr bwMode="auto">
          <a:xfrm>
            <a:off x="887871" y="1441280"/>
            <a:ext cx="6207125" cy="51435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23956" t="19888" r="22773" b="21711"/>
          <a:stretch>
            <a:fillRect/>
          </a:stretch>
        </p:blipFill>
        <p:spPr bwMode="auto">
          <a:xfrm>
            <a:off x="1077420" y="1556792"/>
            <a:ext cx="5821363" cy="478631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Формирование мембранных компонентов - </a:t>
            </a:r>
            <a:r>
              <a:rPr lang="ru-RU" sz="3600" b="1" dirty="0" err="1" smtClean="0">
                <a:solidFill>
                  <a:schemeClr val="bg1"/>
                </a:solidFill>
              </a:rPr>
              <a:t>предбиологическая</a:t>
            </a:r>
            <a:r>
              <a:rPr lang="ru-RU" sz="3600" b="1" dirty="0" smtClean="0">
                <a:solidFill>
                  <a:schemeClr val="bg1"/>
                </a:solidFill>
              </a:rPr>
              <a:t> эволюция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 l="13302" t="32515" r="31059" b="15398"/>
          <a:stretch>
            <a:fillRect/>
          </a:stretch>
        </p:blipFill>
        <p:spPr bwMode="auto">
          <a:xfrm>
            <a:off x="1095094" y="1618978"/>
            <a:ext cx="7286625" cy="51165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 l="7383" t="21466" r="21589" b="7506"/>
          <a:stretch>
            <a:fillRect/>
          </a:stretch>
        </p:blipFill>
        <p:spPr bwMode="auto">
          <a:xfrm>
            <a:off x="1095094" y="1635948"/>
            <a:ext cx="7048500" cy="52863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Пробионты</a:t>
            </a:r>
            <a:r>
              <a:rPr lang="ru-RU" b="1" dirty="0" smtClean="0">
                <a:solidFill>
                  <a:schemeClr val="bg1"/>
                </a:solidFill>
              </a:rPr>
              <a:t> – первичные организации</a:t>
            </a:r>
          </a:p>
        </p:txBody>
      </p:sp>
      <p:pic>
        <p:nvPicPr>
          <p:cNvPr id="2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06" t="11049" r="10031" b="13188"/>
          <a:stretch>
            <a:fillRect/>
          </a:stretch>
        </p:blipFill>
        <p:spPr>
          <a:xfrm>
            <a:off x="0" y="1772816"/>
            <a:ext cx="4643438" cy="3482975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786313" y="1928813"/>
            <a:ext cx="4286250" cy="19383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+mn-lt"/>
                <a:cs typeface="+mn-cs"/>
              </a:rPr>
              <a:t>Пробионты</a:t>
            </a:r>
            <a:r>
              <a:rPr lang="ru-RU" sz="2400" dirty="0">
                <a:latin typeface="+mn-lt"/>
                <a:cs typeface="+mn-cs"/>
              </a:rPr>
              <a:t> – первые примитивные гетеротрофные организмы, питавшиеся органическими веществами первичного бульона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8024" y="4071938"/>
            <a:ext cx="428625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3,5 – 3,8 млрд. лет назад</a:t>
            </a:r>
            <a:r>
              <a:rPr lang="ru-RU" sz="2400" dirty="0">
                <a:latin typeface="+mn-lt"/>
                <a:cs typeface="+mn-cs"/>
              </a:rPr>
              <a:t> – конец химической эволюции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Развитие жизни на Земле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0313" y="4857750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latin typeface="Calibri" pitchFamily="34" charset="0"/>
              </a:rPr>
              <a:t>Рис. 135, с. 268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2" y="1916832"/>
            <a:ext cx="8427309" cy="26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Основные этапы формирования жизни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83789"/>
            <a:ext cx="4536504" cy="558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Начало биологической эволюции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10685" r="12118" b="15729"/>
          <a:stretch>
            <a:fillRect/>
          </a:stretch>
        </p:blipFill>
        <p:spPr>
          <a:xfrm>
            <a:off x="285750" y="1000125"/>
            <a:ext cx="8429625" cy="5695950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015" t="10417" r="7383" b="9084"/>
          <a:stretch>
            <a:fillRect/>
          </a:stretch>
        </p:blipFill>
        <p:spPr bwMode="auto">
          <a:xfrm>
            <a:off x="307248" y="1026368"/>
            <a:ext cx="8293100" cy="5715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Возможный путь образования </a:t>
            </a:r>
            <a:r>
              <a:rPr lang="ru-RU" b="1" dirty="0" err="1" smtClean="0">
                <a:solidFill>
                  <a:schemeClr val="bg1"/>
                </a:solidFill>
              </a:rPr>
              <a:t>эукариотических</a:t>
            </a:r>
            <a:r>
              <a:rPr lang="ru-RU" b="1" dirty="0" smtClean="0">
                <a:solidFill>
                  <a:schemeClr val="bg1"/>
                </a:solidFill>
              </a:rPr>
              <a:t> организмов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000875" y="2500313"/>
            <a:ext cx="185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itchFamily="34" charset="0"/>
              </a:rPr>
              <a:t>Рис. 138</a:t>
            </a:r>
          </a:p>
          <a:p>
            <a:pPr eaLnBrk="1" hangingPunct="1"/>
            <a:r>
              <a:rPr lang="ru-RU" altLang="ru-RU" sz="2400" b="1">
                <a:latin typeface="Calibri" pitchFamily="34" charset="0"/>
              </a:rPr>
              <a:t>Стр. 272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88156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368300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chemeClr val="bg1"/>
                </a:solidFill>
              </a:rPr>
              <a:t>Гипотезы возникновения жизни на Земле</a:t>
            </a: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1357313"/>
            <a:ext cx="8786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Calibri" pitchFamily="34" charset="0"/>
              </a:rPr>
              <a:t>Задание</a:t>
            </a:r>
            <a:r>
              <a:rPr lang="ru-RU" altLang="ru-RU" dirty="0">
                <a:latin typeface="Calibri" pitchFamily="34" charset="0"/>
              </a:rPr>
              <a:t>: </a:t>
            </a:r>
            <a:r>
              <a:rPr lang="ru-RU" altLang="ru-RU" b="1" i="1" dirty="0">
                <a:latin typeface="Calibri" pitchFamily="34" charset="0"/>
              </a:rPr>
              <a:t>Определите, кто из перечисленных учёных проводил следующие опыты или наблюдения, а также высказывал идеи по доказательству или опровержению гипотезе возникновения жизни на Земле. Воспользуйтесь возможными вариантами ответов и подпишите рисунки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938" y="2714625"/>
            <a:ext cx="3786187" cy="34163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В.И. Вернадский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Уильям Гарвей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+mn-lt"/>
                <a:cs typeface="+mn-cs"/>
              </a:rPr>
              <a:t>Франческо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Реди</a:t>
            </a: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Луи Пастер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+mn-lt"/>
                <a:cs typeface="+mn-cs"/>
              </a:rPr>
              <a:t>Ладзаро</a:t>
            </a:r>
            <a:r>
              <a:rPr lang="ru-RU" b="1" dirty="0">
                <a:latin typeface="+mn-lt"/>
                <a:cs typeface="+mn-cs"/>
              </a:rPr>
              <a:t>  </a:t>
            </a:r>
            <a:r>
              <a:rPr lang="ru-RU" b="1" dirty="0" err="1">
                <a:latin typeface="+mn-lt"/>
                <a:cs typeface="+mn-cs"/>
              </a:rPr>
              <a:t>Спалланцани</a:t>
            </a: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Ван </a:t>
            </a:r>
            <a:r>
              <a:rPr lang="ru-RU" b="1" dirty="0" err="1">
                <a:latin typeface="+mn-lt"/>
                <a:cs typeface="+mn-cs"/>
              </a:rPr>
              <a:t>Гельмонт</a:t>
            </a: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Подтверждал гипотезу биогенеза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Опровергал теорию абиогенеза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Подтверждал  гипотезу  абиогенеза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Поддерживал гипотезу панспермии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Опровергал гипотезу панспермии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" y="2714625"/>
            <a:ext cx="4957429" cy="331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Гипотеза возникновения зелёных клеток растений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85750" y="50006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Начало </a:t>
            </a:r>
            <a:r>
              <a:rPr lang="en-US" altLang="ru-RU">
                <a:latin typeface="Calibri" pitchFamily="34" charset="0"/>
              </a:rPr>
              <a:t>XX </a:t>
            </a:r>
            <a:r>
              <a:rPr lang="ru-RU" altLang="ru-RU">
                <a:latin typeface="Calibri" pitchFamily="34" charset="0"/>
              </a:rPr>
              <a:t> века – русские ботаники 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6500813" y="5000625"/>
            <a:ext cx="264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Конец </a:t>
            </a:r>
            <a:r>
              <a:rPr lang="en-US" altLang="ru-RU">
                <a:latin typeface="Calibri" pitchFamily="34" charset="0"/>
              </a:rPr>
              <a:t>XX </a:t>
            </a:r>
            <a:r>
              <a:rPr lang="ru-RU" altLang="ru-RU">
                <a:latin typeface="Calibri" pitchFamily="34" charset="0"/>
              </a:rPr>
              <a:t> века – американский ученый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5786438"/>
            <a:ext cx="8358187" cy="646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Клетка зелёных растений получила пластиды в результате симбиоза без </a:t>
            </a:r>
            <a:r>
              <a:rPr lang="ru-RU" b="1" dirty="0" err="1">
                <a:latin typeface="+mn-lt"/>
                <a:cs typeface="+mn-cs"/>
              </a:rPr>
              <a:t>хлорофилльной</a:t>
            </a:r>
            <a:r>
              <a:rPr lang="ru-RU" b="1" dirty="0">
                <a:latin typeface="+mn-lt"/>
                <a:cs typeface="+mn-cs"/>
              </a:rPr>
              <a:t> клетки  с клетками сине-зелёных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1" y="1617345"/>
            <a:ext cx="5986272" cy="3383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660525"/>
            <a:ext cx="2378075" cy="334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Повторим, что запомнили?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286000"/>
            <a:ext cx="8229600" cy="211455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Почему невозможно самозарождение в настоящее время</a:t>
            </a:r>
            <a:r>
              <a:rPr lang="ru-RU" altLang="ru-RU" i="1" smtClean="0"/>
              <a:t>?</a:t>
            </a:r>
          </a:p>
          <a:p>
            <a:pPr eaLnBrk="1" hangingPunct="1"/>
            <a:r>
              <a:rPr lang="ru-RU" altLang="ru-RU" smtClean="0"/>
              <a:t>Этапы биохимической эволюции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Этапы биохимической эволюции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0" y="1428750"/>
            <a:ext cx="878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>
                <a:latin typeface="Calibri" pitchFamily="34" charset="0"/>
              </a:rPr>
              <a:t>Задание</a:t>
            </a:r>
            <a:r>
              <a:rPr lang="ru-RU" altLang="ru-RU">
                <a:latin typeface="Calibri" pitchFamily="34" charset="0"/>
              </a:rPr>
              <a:t>: </a:t>
            </a:r>
            <a:r>
              <a:rPr lang="ru-RU" altLang="ru-RU" b="1" i="1">
                <a:latin typeface="Calibri" pitchFamily="34" charset="0"/>
              </a:rPr>
              <a:t>Заполните схему в соответствии с этапами биохимической эволюции. Воспользуйтесь возможными вариантами ответов и подпишите рисунки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88" y="2428875"/>
            <a:ext cx="3286125" cy="3786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+mn-lt"/>
                <a:cs typeface="+mn-cs"/>
              </a:rPr>
              <a:t>Фототрофы</a:t>
            </a:r>
            <a:endParaRPr lang="ru-RU" sz="2000" b="1" dirty="0">
              <a:latin typeface="+mn-lt"/>
              <a:cs typeface="+mn-cs"/>
            </a:endParaRP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Гетеротрофы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+mn-lt"/>
                <a:cs typeface="+mn-cs"/>
              </a:rPr>
              <a:t>Протобионты</a:t>
            </a:r>
            <a:endParaRPr lang="ru-RU" sz="2000" b="1" dirty="0">
              <a:latin typeface="+mn-lt"/>
              <a:cs typeface="+mn-cs"/>
            </a:endParaRP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Нуклеиновые   кислоты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Липиды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Углеводы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Мембранные структуры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Растения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Грибы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Животные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Коацерваты </a:t>
            </a:r>
          </a:p>
          <a:p>
            <a:pPr indent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Органические вещества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85786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-11кл. п. 4.15. современные представления о возникновении жизни на Земле\Б-11кл. п. 4.15. Современные представления о возникновении жизни на Земле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80" y="908720"/>
            <a:ext cx="73152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Этапы биохимической эволюции</a:t>
            </a: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2051720" y="1052736"/>
            <a:ext cx="1214446" cy="357190"/>
          </a:xfrm>
          <a:prstGeom prst="rect">
            <a:avLst/>
          </a:prstGeom>
          <a:blipFill dpi="0" rotWithShape="0">
            <a:blip r:embed="rId3" cstate="print">
              <a:lum/>
            </a:blip>
            <a:srcRect/>
            <a:stretch>
              <a:fillRect l="-141174" t="-719993" r="-511762" b="-109999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3789602" y="1052736"/>
            <a:ext cx="1214446" cy="357190"/>
          </a:xfrm>
          <a:prstGeom prst="rect">
            <a:avLst/>
          </a:prstGeom>
          <a:blipFill dpi="0" rotWithShape="0">
            <a:blip r:embed="rId3" cstate="print">
              <a:lum/>
            </a:blip>
            <a:srcRect/>
            <a:stretch>
              <a:fillRect l="-141174" t="-719993" r="-511762" b="-109999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5877834" y="1052736"/>
            <a:ext cx="1214446" cy="357190"/>
          </a:xfrm>
          <a:prstGeom prst="rect">
            <a:avLst/>
          </a:prstGeom>
          <a:blipFill dpi="0" rotWithShape="0">
            <a:blip r:embed="rId3" cstate="print">
              <a:lum/>
            </a:blip>
            <a:srcRect/>
            <a:stretch>
              <a:fillRect l="-141174" t="-719993" r="-511762" b="-109999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979712" y="2492896"/>
            <a:ext cx="12144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3789610" y="2492896"/>
            <a:ext cx="12144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3862189" y="3645024"/>
            <a:ext cx="11418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1629370" y="4367956"/>
            <a:ext cx="12144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6093866" y="4439964"/>
            <a:ext cx="12144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6094437" y="5232053"/>
            <a:ext cx="1285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4510261" y="5160045"/>
            <a:ext cx="1285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3070101" y="5160045"/>
            <a:ext cx="1285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3889583" y="5733256"/>
            <a:ext cx="1285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Домашнее задание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Изучить  § 4.15</a:t>
            </a:r>
          </a:p>
          <a:p>
            <a:pPr eaLnBrk="1" hangingPunct="1"/>
            <a:r>
              <a:rPr lang="ru-RU" altLang="ru-RU" b="1" smtClean="0"/>
              <a:t>Вопросы   </a:t>
            </a:r>
            <a:r>
              <a:rPr lang="ru-RU" altLang="ru-RU" smtClean="0"/>
              <a:t> 1-6 с.273. </a:t>
            </a:r>
          </a:p>
          <a:p>
            <a:pPr eaLnBrk="1" hangingPunct="1"/>
            <a:r>
              <a:rPr lang="ru-RU" altLang="ru-RU" b="1" smtClean="0"/>
              <a:t>Подготовить сообщения </a:t>
            </a:r>
            <a:r>
              <a:rPr lang="ru-RU" altLang="ru-RU" smtClean="0"/>
              <a:t>о кайнозойской эре:</a:t>
            </a:r>
          </a:p>
          <a:p>
            <a:pPr lvl="1" eaLnBrk="1" hangingPunct="1"/>
            <a:r>
              <a:rPr lang="ru-RU" altLang="ru-RU" smtClean="0"/>
              <a:t> </a:t>
            </a:r>
            <a:r>
              <a:rPr lang="ru-RU" altLang="ru-RU" b="1" i="1" smtClean="0"/>
              <a:t>«Палеогеновый период»</a:t>
            </a:r>
          </a:p>
          <a:p>
            <a:pPr lvl="1" eaLnBrk="1" hangingPunct="1"/>
            <a:r>
              <a:rPr lang="ru-RU" altLang="ru-RU" b="1" i="1" smtClean="0"/>
              <a:t> «Неогеновый период»</a:t>
            </a:r>
          </a:p>
          <a:p>
            <a:pPr lvl="1" eaLnBrk="1" hangingPunct="1"/>
            <a:r>
              <a:rPr lang="ru-RU" altLang="ru-RU" b="1" i="1" smtClean="0"/>
              <a:t>«Антропогеновый период</a:t>
            </a:r>
            <a:r>
              <a:rPr lang="ru-RU" altLang="ru-RU" smtClean="0"/>
              <a:t>»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4" name="Управляющая кнопка: далее 3">
            <a:hlinkClick r:id="" action="ppaction://hlinkshowjump?jump=endshow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640762" cy="1143000"/>
          </a:xfrm>
        </p:spPr>
        <p:txBody>
          <a:bodyPr/>
          <a:lstStyle/>
          <a:p>
            <a:r>
              <a:rPr lang="ru-RU" b="1" dirty="0" smtClean="0"/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412776"/>
            <a:ext cx="8280400" cy="3887788"/>
          </a:xfrm>
        </p:spPr>
        <p:txBody>
          <a:bodyPr>
            <a:normAutofit fontScale="47500" lnSpcReduction="20000"/>
          </a:bodyPr>
          <a:lstStyle/>
          <a:p>
            <a:pPr marL="541338" indent="-179388" algn="just">
              <a:lnSpc>
                <a:spcPct val="170000"/>
              </a:lnSpc>
              <a:buClrTx/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CD</a:t>
            </a:r>
            <a:r>
              <a:rPr lang="ru-RU" b="1" dirty="0" smtClean="0">
                <a:solidFill>
                  <a:schemeClr val="tx1"/>
                </a:solidFill>
              </a:rPr>
              <a:t>-диск  </a:t>
            </a:r>
            <a:r>
              <a:rPr lang="ru-RU" dirty="0" smtClean="0">
                <a:solidFill>
                  <a:schemeClr val="tx1"/>
                </a:solidFill>
              </a:rPr>
              <a:t>«Биология </a:t>
            </a:r>
            <a:r>
              <a:rPr lang="ru-RU" dirty="0">
                <a:solidFill>
                  <a:schemeClr val="tx1"/>
                </a:solidFill>
              </a:rPr>
              <a:t>10-11 класс. Общие </a:t>
            </a:r>
            <a:r>
              <a:rPr lang="ru-RU" dirty="0" smtClean="0">
                <a:solidFill>
                  <a:schemeClr val="tx1"/>
                </a:solidFill>
              </a:rPr>
              <a:t>закономерности» </a:t>
            </a:r>
            <a:r>
              <a:rPr lang="ru-RU" dirty="0">
                <a:solidFill>
                  <a:schemeClr val="tx1"/>
                </a:solidFill>
              </a:rPr>
              <a:t>Мультимедийное приложение к учеб­нику </a:t>
            </a:r>
            <a:r>
              <a:rPr lang="ru-RU" dirty="0" err="1">
                <a:solidFill>
                  <a:schemeClr val="tx1"/>
                </a:solidFill>
              </a:rPr>
              <a:t>Н.И.Сонина</a:t>
            </a:r>
            <a:r>
              <a:rPr lang="ru-RU" dirty="0">
                <a:solidFill>
                  <a:schemeClr val="tx1"/>
                </a:solidFill>
              </a:rPr>
              <a:t> (электронное учебное издание), Дрофа, </a:t>
            </a:r>
            <a:r>
              <a:rPr lang="ru-RU" dirty="0" err="1">
                <a:solidFill>
                  <a:schemeClr val="tx1"/>
                </a:solidFill>
              </a:rPr>
              <a:t>Физикон</a:t>
            </a:r>
            <a:r>
              <a:rPr lang="ru-RU" dirty="0">
                <a:solidFill>
                  <a:schemeClr val="tx1"/>
                </a:solidFill>
              </a:rPr>
              <a:t>, 2006</a:t>
            </a:r>
          </a:p>
          <a:p>
            <a:pPr marL="541338" indent="-179388" algn="just">
              <a:lnSpc>
                <a:spcPct val="170000"/>
              </a:lnSpc>
              <a:buClrTx/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Учебник</a:t>
            </a:r>
            <a:r>
              <a:rPr lang="ru-RU" dirty="0" smtClean="0">
                <a:solidFill>
                  <a:schemeClr val="tx1"/>
                </a:solidFill>
              </a:rPr>
              <a:t> : «Общая Биология» для 10-11кл. авторов </a:t>
            </a:r>
            <a:r>
              <a:rPr lang="ru-RU" dirty="0" err="1" smtClean="0">
                <a:solidFill>
                  <a:schemeClr val="tx1"/>
                </a:solidFill>
              </a:rPr>
              <a:t>В.И.Сивоглазова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И.Б.Агафоновой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Е.Т.Захарова</a:t>
            </a:r>
            <a:r>
              <a:rPr lang="ru-RU" dirty="0" smtClean="0">
                <a:solidFill>
                  <a:schemeClr val="tx1"/>
                </a:solidFill>
              </a:rPr>
              <a:t>, М.,  «Дрофа», 2012. </a:t>
            </a:r>
          </a:p>
          <a:p>
            <a:pPr marL="541338" indent="-179388" algn="just">
              <a:lnSpc>
                <a:spcPct val="170000"/>
              </a:lnSpc>
              <a:buClrTx/>
              <a:buFont typeface="+mj-lt"/>
              <a:buAutoNum type="arabicPeriod"/>
              <a:defRPr/>
            </a:pPr>
            <a:r>
              <a:rPr lang="ru-RU" b="1" dirty="0"/>
              <a:t>Рабочая  тетрадь № 2 </a:t>
            </a:r>
            <a:r>
              <a:rPr lang="ru-RU" dirty="0">
                <a:solidFill>
                  <a:schemeClr val="tx1"/>
                </a:solidFill>
              </a:rPr>
              <a:t>к учебнику «Общая Биология» для 10-11кл. авторов </a:t>
            </a:r>
            <a:r>
              <a:rPr lang="ru-RU" dirty="0" err="1">
                <a:solidFill>
                  <a:schemeClr val="tx1"/>
                </a:solidFill>
              </a:rPr>
              <a:t>В.И.Сивоглазова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И.Б.Агафоновой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Е.Т.Захарова</a:t>
            </a:r>
            <a:r>
              <a:rPr lang="ru-RU" dirty="0">
                <a:solidFill>
                  <a:schemeClr val="tx1"/>
                </a:solidFill>
              </a:rPr>
              <a:t>, М.,  «Дрофа», 2012. </a:t>
            </a:r>
            <a:endParaRPr lang="ru-RU" dirty="0" smtClean="0">
              <a:solidFill>
                <a:schemeClr val="tx1"/>
              </a:solidFill>
            </a:endParaRPr>
          </a:p>
          <a:p>
            <a:pPr marL="541338" indent="-179388" algn="just">
              <a:lnSpc>
                <a:spcPct val="170000"/>
              </a:lnSpc>
              <a:buClrTx/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Козлова </a:t>
            </a:r>
            <a:r>
              <a:rPr lang="ru-RU" dirty="0">
                <a:solidFill>
                  <a:schemeClr val="tx1"/>
                </a:solidFill>
              </a:rPr>
              <a:t>Т.А. Общая биология. Базовый уровень. 10-11 классы: метод, пособие к учебнику В. И. </a:t>
            </a:r>
            <a:r>
              <a:rPr lang="ru-RU" dirty="0" err="1">
                <a:solidFill>
                  <a:schemeClr val="tx1"/>
                </a:solidFill>
              </a:rPr>
              <a:t>Сивоглазова</a:t>
            </a:r>
            <a:r>
              <a:rPr lang="ru-RU" dirty="0">
                <a:solidFill>
                  <a:schemeClr val="tx1"/>
                </a:solidFill>
              </a:rPr>
              <a:t>, И. Б. Агафоновой, ЕЛ. Захаровой «Общая биология. Базовый уровень». - М.: Дрофа, 2006. - 140 с;</a:t>
            </a:r>
          </a:p>
          <a:p>
            <a:pPr marL="541338" indent="-179388" algn="just">
              <a:lnSpc>
                <a:spcPct val="170000"/>
              </a:lnSpc>
              <a:buFont typeface="Wingdings" pitchFamily="2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0" y="836712"/>
            <a:ext cx="8545888" cy="553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686800" cy="3683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Гипотезы возникновения жизни на Земле</a:t>
            </a: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6572250" y="2348880"/>
            <a:ext cx="2214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6572250" y="3071813"/>
            <a:ext cx="2214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6572250" y="5085184"/>
            <a:ext cx="2214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6572250" y="5728122"/>
            <a:ext cx="2214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3510136" y="5085184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3510136" y="5728122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85800" y="5085184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85800" y="5728122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85230" y="2276872"/>
            <a:ext cx="22145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85230" y="2924944"/>
            <a:ext cx="22145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3509565" y="2357438"/>
            <a:ext cx="2214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3509565" y="3000375"/>
            <a:ext cx="2214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bg1"/>
                </a:solidFill>
              </a:rPr>
              <a:t>Тест-опрос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8763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а)	Жизнь была создана сверхъестественным существом в определенное время - </a:t>
            </a:r>
            <a:r>
              <a:rPr lang="ru-RU" altLang="ru-RU" sz="2400" b="1" i="1" dirty="0" smtClean="0"/>
              <a:t>креационизм</a:t>
            </a:r>
            <a:r>
              <a:rPr lang="ru-RU" altLang="ru-RU" sz="2400" i="1" dirty="0" smtClean="0"/>
              <a:t>.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б)	Жизнь возникла неоднократно из неживого вещества - </a:t>
            </a:r>
            <a:r>
              <a:rPr lang="ru-RU" altLang="ru-RU" sz="2400" b="1" i="1" dirty="0" smtClean="0"/>
              <a:t>самопроизвольное зарождени</a:t>
            </a:r>
            <a:r>
              <a:rPr lang="ru-RU" altLang="ru-RU" sz="2400" i="1" dirty="0" smtClean="0"/>
              <a:t>е.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в)	Жизнь существовала всегда –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b="1" i="1" dirty="0" smtClean="0"/>
              <a:t>теория стационарного состояния.</a:t>
            </a:r>
            <a:endParaRPr lang="ru-RU" altLang="ru-RU" sz="2400" b="1" dirty="0" smtClean="0"/>
          </a:p>
          <a:p>
            <a:pPr eaLnBrk="1" hangingPunct="1"/>
            <a:r>
              <a:rPr lang="ru-RU" altLang="ru-RU" sz="2400" dirty="0" smtClean="0"/>
              <a:t>г)	Жизнь занесена на нашу планету извне - </a:t>
            </a:r>
            <a:r>
              <a:rPr lang="ru-RU" altLang="ru-RU" sz="2400" b="1" i="1" dirty="0" smtClean="0"/>
              <a:t>панспермия</a:t>
            </a:r>
            <a:r>
              <a:rPr lang="ru-RU" altLang="ru-RU" sz="2400" i="1" dirty="0" smtClean="0"/>
              <a:t>.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д)	Жизнь возникла в результате процессов, подчиняющихся химическим и физическим законам, - </a:t>
            </a:r>
            <a:r>
              <a:rPr lang="ru-RU" altLang="ru-RU" sz="2400" b="1" i="1" dirty="0" smtClean="0"/>
              <a:t>биохимическая эволюция.</a:t>
            </a:r>
            <a:endParaRPr lang="ru-RU" altLang="ru-RU" sz="2400" b="1" dirty="0" smtClean="0"/>
          </a:p>
          <a:p>
            <a:pPr eaLnBrk="1" hangingPunct="1"/>
            <a:endParaRPr lang="ru-RU" altLang="ru-RU" dirty="0" smtClean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4071938" y="2000250"/>
            <a:ext cx="21431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857250" y="2786063"/>
            <a:ext cx="4857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2071688" y="3643313"/>
            <a:ext cx="4857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6786563" y="4071938"/>
            <a:ext cx="21431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857250" y="5286375"/>
            <a:ext cx="40719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16416" y="116632"/>
            <a:ext cx="78376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64306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cs typeface="Arabic Transparent" pitchFamily="2" charset="-78"/>
              </a:rPr>
              <a:t>Современные представления о возникновении жизни на Земле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301" y="3501008"/>
            <a:ext cx="8001000" cy="2808312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Теория биохимической эволюции</a:t>
            </a: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tx2"/>
                </a:solidFill>
              </a:rPr>
              <a:t>Биопоэз</a:t>
            </a:r>
            <a:endParaRPr lang="ru-RU" b="1" dirty="0" smtClean="0">
              <a:solidFill>
                <a:schemeClr val="tx2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Абиогенный синтез органических мономеров</a:t>
            </a: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Образование биологических полимеров и коацерватов</a:t>
            </a:r>
          </a:p>
          <a:p>
            <a:pPr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Формирование мембранных структур и первичных организмов (</a:t>
            </a:r>
            <a:r>
              <a:rPr lang="ru-RU" b="1" dirty="0" err="1" smtClean="0">
                <a:solidFill>
                  <a:schemeClr val="tx2"/>
                </a:solidFill>
              </a:rPr>
              <a:t>пробионтов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42875" y="214313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itchFamily="34" charset="0"/>
              </a:rPr>
              <a:t>Б-11кл</a:t>
            </a:r>
            <a:r>
              <a:rPr lang="ru-RU" altLang="ru-RU" sz="2400">
                <a:latin typeface="Calibri" pitchFamily="34" charset="0"/>
              </a:rPr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-357188" y="274638"/>
            <a:ext cx="10001251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Основоположники теории биохимической эволюции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48356" cy="453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Теория </a:t>
            </a:r>
            <a:r>
              <a:rPr lang="ru-RU" b="1" dirty="0" err="1" smtClean="0">
                <a:solidFill>
                  <a:schemeClr val="bg1"/>
                </a:solidFill>
              </a:rPr>
              <a:t>биопоэза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0" y="1857375"/>
            <a:ext cx="4572000" cy="8302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Абиогенное </a:t>
            </a:r>
            <a:r>
              <a:rPr lang="ru-RU" sz="2400" b="1" dirty="0">
                <a:latin typeface="+mn-lt"/>
                <a:cs typeface="+mn-cs"/>
              </a:rPr>
              <a:t>возникновение</a:t>
            </a:r>
            <a:r>
              <a:rPr lang="ru-RU" sz="2400" dirty="0">
                <a:latin typeface="+mn-lt"/>
                <a:cs typeface="+mn-cs"/>
              </a:rPr>
              <a:t> жизни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50" y="3241675"/>
            <a:ext cx="4572000" cy="8302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2. </a:t>
            </a:r>
            <a:r>
              <a:rPr lang="ru-RU" sz="2400" b="1" dirty="0">
                <a:latin typeface="+mn-lt"/>
                <a:cs typeface="+mn-cs"/>
              </a:rPr>
              <a:t>Образование</a:t>
            </a:r>
            <a:r>
              <a:rPr lang="ru-RU" sz="2400" dirty="0">
                <a:latin typeface="+mn-lt"/>
                <a:cs typeface="+mn-cs"/>
              </a:rPr>
              <a:t> биологических полимеров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643438"/>
            <a:ext cx="4572000" cy="12001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3. </a:t>
            </a:r>
            <a:r>
              <a:rPr lang="ru-RU" sz="2400" b="1" dirty="0">
                <a:latin typeface="+mn-lt"/>
                <a:cs typeface="+mn-cs"/>
              </a:rPr>
              <a:t>Формирование</a:t>
            </a:r>
            <a:r>
              <a:rPr lang="ru-RU" sz="2400" dirty="0">
                <a:latin typeface="+mn-lt"/>
                <a:cs typeface="+mn-cs"/>
              </a:rPr>
              <a:t> мембранных структур и первичных организмов (</a:t>
            </a:r>
            <a:r>
              <a:rPr lang="ru-RU" sz="2400" b="1" dirty="0" err="1">
                <a:latin typeface="+mn-lt"/>
                <a:cs typeface="+mn-cs"/>
              </a:rPr>
              <a:t>пробионтов</a:t>
            </a:r>
            <a:r>
              <a:rPr lang="ru-RU" sz="2400" dirty="0">
                <a:latin typeface="+mn-lt"/>
                <a:cs typeface="+mn-cs"/>
              </a:rPr>
              <a:t>)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6099" y="6669360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956"/>
            <a:ext cx="36207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Абиогенное возникновение жизни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5" y="5357813"/>
            <a:ext cx="4714875" cy="1016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1953 г.  - эксперимент, воспроизводивший процессы в первичной атмосфере Земли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0" y="5137150"/>
            <a:ext cx="403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- американский учёный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1772816"/>
            <a:ext cx="4214561" cy="331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625" r="3849" b="15921"/>
          <a:stretch/>
        </p:blipFill>
        <p:spPr bwMode="auto">
          <a:xfrm>
            <a:off x="4400835" y="2391057"/>
            <a:ext cx="4440025" cy="2696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4" y="1533524"/>
            <a:ext cx="6600664" cy="50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Эксперимент Стенли Миллера</a:t>
            </a: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5072063" y="5357813"/>
            <a:ext cx="2500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5572125" y="2714625"/>
            <a:ext cx="2143125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5572125" y="4500563"/>
            <a:ext cx="135731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5572125" y="1857375"/>
            <a:ext cx="2214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66099" y="6597352"/>
            <a:ext cx="542405" cy="144016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752</Words>
  <Application>Microsoft Office PowerPoint</Application>
  <PresentationFormat>Экран (4:3)</PresentationFormat>
  <Paragraphs>112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Гипотезы возникновения жизни на Земле</vt:lpstr>
      <vt:lpstr>Гипотезы возникновения жизни на Земле</vt:lpstr>
      <vt:lpstr>Тест-опрос</vt:lpstr>
      <vt:lpstr>Современные представления о возникновении жизни на Земле</vt:lpstr>
      <vt:lpstr>Основоположники теории биохимической эволюции</vt:lpstr>
      <vt:lpstr>Теория биопоэза</vt:lpstr>
      <vt:lpstr>Абиогенное возникновение жизни </vt:lpstr>
      <vt:lpstr>Эксперимент Стенли Миллера</vt:lpstr>
      <vt:lpstr>Образование биологических полимеров - химическая эволюция</vt:lpstr>
      <vt:lpstr>Образование жиров</vt:lpstr>
      <vt:lpstr>Аминокислоты – пептиды – нуклеиновые кислоты  </vt:lpstr>
      <vt:lpstr>Коацерваты </vt:lpstr>
      <vt:lpstr>Формирование мембранных компонентов - предбиологическая эволюция</vt:lpstr>
      <vt:lpstr>Пробионты – первичные организации</vt:lpstr>
      <vt:lpstr>Развитие жизни на Земле</vt:lpstr>
      <vt:lpstr>Основные этапы формирования жизни</vt:lpstr>
      <vt:lpstr>Начало биологической эволюции</vt:lpstr>
      <vt:lpstr>Возможный путь образования эукариотических организмов</vt:lpstr>
      <vt:lpstr>Гипотеза возникновения зелёных клеток растений</vt:lpstr>
      <vt:lpstr>Повторим, что запомнили?</vt:lpstr>
      <vt:lpstr>Этапы биохимической эволюции</vt:lpstr>
      <vt:lpstr>Этапы биохимической эволюции</vt:lpstr>
      <vt:lpstr>Домашнее задание</vt:lpstr>
      <vt:lpstr>Источники информации</vt:lpstr>
    </vt:vector>
  </TitlesOfParts>
  <Company>Kontora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User</cp:lastModifiedBy>
  <cp:revision>67</cp:revision>
  <dcterms:created xsi:type="dcterms:W3CDTF">2013-02-07T10:01:48Z</dcterms:created>
  <dcterms:modified xsi:type="dcterms:W3CDTF">2019-04-11T16:22:08Z</dcterms:modified>
</cp:coreProperties>
</file>