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7" r:id="rId3"/>
    <p:sldId id="258" r:id="rId4"/>
    <p:sldId id="260" r:id="rId5"/>
    <p:sldId id="263" r:id="rId6"/>
    <p:sldId id="261" r:id="rId7"/>
    <p:sldId id="264" r:id="rId8"/>
    <p:sldId id="262" r:id="rId9"/>
    <p:sldId id="265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8723" autoAdjust="0"/>
  </p:normalViewPr>
  <p:slideViewPr>
    <p:cSldViewPr>
      <p:cViewPr>
        <p:scale>
          <a:sx n="84" d="100"/>
          <a:sy n="84" d="100"/>
        </p:scale>
        <p:origin x="-1350" y="-18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4/15/2019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2892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4/15/2019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61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4/15/2019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4/15/2019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p.userapi.com/c846521/v846521456/137e6e/1cBwcPN4lNs.jpg" TargetMode="External"/><Relationship Id="rId13" Type="http://schemas.openxmlformats.org/officeDocument/2006/relationships/hyperlink" Target="http://www.likar.info/uploads/1d/59/e7/1d59e75e-a79e-4f69-b3c8-1d5e1955ea7d.jpg" TargetMode="External"/><Relationship Id="rId3" Type="http://schemas.openxmlformats.org/officeDocument/2006/relationships/hyperlink" Target="https://ru.wikipedia.org/wiki/&#1052;&#1086;&#1088;&#1082;&#1086;&#1074;&#1100;_(&#1088;&#1086;&#1076;)" TargetMode="External"/><Relationship Id="rId7" Type="http://schemas.openxmlformats.org/officeDocument/2006/relationships/hyperlink" Target="https://ru.wikipedia.org/wiki/&#1055;&#1086;&#1076;&#1086;&#1088;&#1086;&#1078;&#1085;&#1080;&#1082;" TargetMode="External"/><Relationship Id="rId12" Type="http://schemas.openxmlformats.org/officeDocument/2006/relationships/hyperlink" Target="https://ege-kras.ru/wp-content/uploads/2018/06/78398.jpg" TargetMode="External"/><Relationship Id="rId2" Type="http://schemas.openxmlformats.org/officeDocument/2006/relationships/hyperlink" Target="https://agronomu.com/bok/3913-osobennosti-vyraschivaniya-zharki-kupalnicy-aziatskoy-v-sadu1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&#1089;&#1090;&#1088;&#1072;&#1085;&#1072;-&#1095;&#1080;&#1090;&#1072;&#1083;&#1080;&#1103;.&#1088;&#1092;/local-history/kakoj-kustarnik-u-nas-v-sibiri-zatsvetaet-pervym" TargetMode="External"/><Relationship Id="rId11" Type="http://schemas.openxmlformats.org/officeDocument/2006/relationships/hyperlink" Target="https://media2.24aul.ru/imgs/56dc08d573fce82550c8677e/bagulnik-1-7049901.jpg" TargetMode="External"/><Relationship Id="rId5" Type="http://schemas.openxmlformats.org/officeDocument/2006/relationships/hyperlink" Target="https://vsyahakasia.info/chyl-pazy-na-russkom-jazyke-golova-goda/" TargetMode="External"/><Relationship Id="rId10" Type="http://schemas.openxmlformats.org/officeDocument/2006/relationships/hyperlink" Target="http://itd2.mycdn.me/image?id=815652154505&amp;t=20&amp;plc=WEB&amp;tkn=*zzfNY_f9DOYlZOZ7OFDxE9mhquY" TargetMode="External"/><Relationship Id="rId4" Type="http://schemas.openxmlformats.org/officeDocument/2006/relationships/hyperlink" Target="http://fb.ru/article/184004/zelenyiy-pigment-rasteniya-hlorofill-zelenyiy-pigment-rasteniy" TargetMode="External"/><Relationship Id="rId9" Type="http://schemas.openxmlformats.org/officeDocument/2006/relationships/hyperlink" Target="http://zapovednik-khakassky.ru/wp-content/uploads/2014/06/Kupalnitsa-aziatskay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8710" y="1700808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ctr"/>
            <a:r>
              <a:rPr lang="ru-RU" dirty="0" smtClean="0"/>
              <a:t>Кроссворд  «</a:t>
            </a:r>
            <a:r>
              <a:rPr lang="ru-RU" b="1" dirty="0" smtClean="0"/>
              <a:t>Ботанические термины</a:t>
            </a:r>
            <a:r>
              <a:rPr lang="ru-RU" dirty="0" smtClean="0"/>
              <a:t>»  </a:t>
            </a:r>
            <a:r>
              <a:rPr lang="ru-RU" dirty="0"/>
              <a:t>к </a:t>
            </a:r>
            <a:r>
              <a:rPr lang="ru-RU" dirty="0" smtClean="0"/>
              <a:t>урокам  </a:t>
            </a:r>
            <a:r>
              <a:rPr lang="ru-RU" dirty="0"/>
              <a:t>биологии в </a:t>
            </a:r>
            <a:r>
              <a:rPr lang="ru-RU" dirty="0" smtClean="0"/>
              <a:t>5-6 классах </a:t>
            </a:r>
          </a:p>
          <a:p>
            <a:pPr marL="44450" algn="ctr"/>
            <a:r>
              <a:rPr lang="ru-RU" dirty="0" smtClean="0"/>
              <a:t>(</a:t>
            </a:r>
            <a:r>
              <a:rPr lang="ru-RU" dirty="0"/>
              <a:t>базовый уровень) </a:t>
            </a:r>
            <a:r>
              <a:rPr lang="ru-RU" dirty="0" smtClean="0"/>
              <a:t>ФГОС</a:t>
            </a:r>
          </a:p>
          <a:p>
            <a:pPr marL="44450" algn="ctr"/>
            <a:r>
              <a:rPr lang="ru-RU" dirty="0" smtClean="0"/>
              <a:t>по теме </a:t>
            </a:r>
            <a:r>
              <a:rPr lang="ru-RU" altLang="ru-RU" b="1" dirty="0" smtClean="0"/>
              <a:t>«Жизненные формы растений»</a:t>
            </a:r>
          </a:p>
          <a:p>
            <a:pPr marL="44450" algn="ctr"/>
            <a:r>
              <a:rPr lang="ru-RU" altLang="ru-RU" dirty="0" smtClean="0"/>
              <a:t>Учебник серии «Алгоритм успеха» авторы </a:t>
            </a:r>
            <a:r>
              <a:rPr lang="ru-RU" altLang="ru-RU" dirty="0" err="1" smtClean="0"/>
              <a:t>И.Н.Пономарёва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И.В.Николаев</a:t>
            </a:r>
            <a:r>
              <a:rPr lang="ru-RU" altLang="ru-RU" dirty="0" smtClean="0"/>
              <a:t>, </a:t>
            </a:r>
            <a:r>
              <a:rPr lang="ru-RU" altLang="ru-RU" dirty="0" err="1" smtClean="0"/>
              <a:t>О.А.Корнилова</a:t>
            </a:r>
            <a:r>
              <a:rPr lang="ru-RU" altLang="ru-RU" dirty="0" smtClean="0"/>
              <a:t>. – М.:</a:t>
            </a:r>
            <a:r>
              <a:rPr lang="ru-RU" altLang="ru-RU" dirty="0" err="1" smtClean="0"/>
              <a:t>Вентана</a:t>
            </a:r>
            <a:r>
              <a:rPr lang="ru-RU" altLang="ru-RU" dirty="0" smtClean="0"/>
              <a:t>-Граф, 2015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068960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endParaRPr lang="ru-RU" altLang="ru-RU" b="1" dirty="0" smtClean="0"/>
          </a:p>
          <a:p>
            <a:pPr marL="44450" indent="0" algn="r">
              <a:buFontTx/>
              <a:buNone/>
            </a:pPr>
            <a:r>
              <a:rPr lang="ru-RU" altLang="ru-RU" b="1" dirty="0" smtClean="0">
                <a:solidFill>
                  <a:schemeClr val="tx2"/>
                </a:solidFill>
              </a:rPr>
              <a:t>Автор материала</a:t>
            </a:r>
            <a:r>
              <a:rPr lang="ru-RU" altLang="ru-RU" dirty="0" smtClean="0">
                <a:solidFill>
                  <a:schemeClr val="tx2"/>
                </a:solidFill>
              </a:rPr>
              <a:t>:</a:t>
            </a:r>
          </a:p>
          <a:p>
            <a:pPr marL="44450" indent="0" algn="r">
              <a:buFontTx/>
              <a:buNone/>
            </a:pPr>
            <a:r>
              <a:rPr lang="ru-RU" altLang="ru-RU" dirty="0" smtClean="0">
                <a:solidFill>
                  <a:schemeClr val="tx2"/>
                </a:solidFill>
              </a:rPr>
              <a:t> </a:t>
            </a:r>
            <a:r>
              <a:rPr lang="ru-RU" altLang="ru-RU" i="1" dirty="0">
                <a:solidFill>
                  <a:schemeClr val="tx2"/>
                </a:solidFill>
              </a:rPr>
              <a:t>Медведева Татьяна Александровна</a:t>
            </a:r>
            <a:r>
              <a:rPr lang="ru-RU" altLang="ru-RU" i="1" dirty="0" smtClean="0">
                <a:solidFill>
                  <a:schemeClr val="tx2"/>
                </a:solidFill>
              </a:rPr>
              <a:t>,</a:t>
            </a:r>
            <a:endParaRPr lang="ru-RU" altLang="ru-RU" dirty="0">
              <a:solidFill>
                <a:schemeClr val="tx2"/>
              </a:solidFill>
            </a:endParaRPr>
          </a:p>
          <a:p>
            <a:pPr marL="44450" indent="0" algn="r">
              <a:buFontTx/>
              <a:buNone/>
            </a:pPr>
            <a:r>
              <a:rPr lang="ru-RU" altLang="ru-RU" i="1" dirty="0">
                <a:solidFill>
                  <a:schemeClr val="tx2"/>
                </a:solidFill>
              </a:rPr>
              <a:t>учитель </a:t>
            </a:r>
            <a:r>
              <a:rPr lang="ru-RU" altLang="ru-RU" i="1" dirty="0" smtClean="0">
                <a:solidFill>
                  <a:schemeClr val="tx2"/>
                </a:solidFill>
              </a:rPr>
              <a:t>биологии</a:t>
            </a:r>
          </a:p>
          <a:p>
            <a:pPr marL="44450" indent="0" algn="r">
              <a:buFontTx/>
              <a:buNone/>
            </a:pPr>
            <a:r>
              <a:rPr lang="ru-RU" altLang="ru-RU" i="1" dirty="0" smtClean="0">
                <a:solidFill>
                  <a:schemeClr val="tx2"/>
                </a:solidFill>
              </a:rPr>
              <a:t>высшей квалификационной категории</a:t>
            </a:r>
            <a:endParaRPr lang="ru-RU" altLang="ru-RU" i="1" dirty="0">
              <a:solidFill>
                <a:schemeClr val="tx2"/>
              </a:solidFill>
            </a:endParaRPr>
          </a:p>
          <a:p>
            <a:pPr marL="44450" algn="r"/>
            <a:r>
              <a:rPr lang="ru-RU" altLang="ru-RU" dirty="0">
                <a:solidFill>
                  <a:schemeClr val="tx2"/>
                </a:solidFill>
              </a:rPr>
              <a:t>МБОУ Арбатская средняя школа</a:t>
            </a:r>
          </a:p>
          <a:p>
            <a:pPr marL="44450" algn="r"/>
            <a:r>
              <a:rPr lang="ru-RU" altLang="ru-RU" dirty="0" err="1" smtClean="0">
                <a:solidFill>
                  <a:schemeClr val="tx2"/>
                </a:solidFill>
              </a:rPr>
              <a:t>Таштыпского</a:t>
            </a:r>
            <a:r>
              <a:rPr lang="ru-RU" altLang="ru-RU" dirty="0" smtClean="0">
                <a:solidFill>
                  <a:schemeClr val="tx2"/>
                </a:solidFill>
              </a:rPr>
              <a:t> района</a:t>
            </a:r>
            <a:endParaRPr lang="ru-RU" altLang="ru-RU" dirty="0">
              <a:solidFill>
                <a:schemeClr val="tx2"/>
              </a:solidFill>
            </a:endParaRPr>
          </a:p>
          <a:p>
            <a:pPr marL="44450" algn="r"/>
            <a:r>
              <a:rPr lang="ru-RU" altLang="ru-RU" dirty="0" smtClean="0">
                <a:solidFill>
                  <a:schemeClr val="tx2"/>
                </a:solidFill>
              </a:rPr>
              <a:t>Республики </a:t>
            </a:r>
            <a:r>
              <a:rPr lang="ru-RU" altLang="ru-RU" dirty="0">
                <a:solidFill>
                  <a:schemeClr val="tx2"/>
                </a:solidFill>
              </a:rPr>
              <a:t>Хакасия</a:t>
            </a:r>
          </a:p>
          <a:p>
            <a:pPr marL="44450" indent="0" algn="r">
              <a:buFontTx/>
              <a:buNone/>
            </a:pPr>
            <a:endParaRPr lang="ru-RU" altLang="ru-RU" dirty="0">
              <a:solidFill>
                <a:schemeClr val="tx2"/>
              </a:solidFill>
            </a:endParaRPr>
          </a:p>
          <a:p>
            <a:pPr marL="44450" indent="0" algn="r">
              <a:buFontTx/>
              <a:buNone/>
            </a:pPr>
            <a:endParaRPr lang="ru-RU" altLang="ru-RU" dirty="0">
              <a:solidFill>
                <a:schemeClr val="tx2"/>
              </a:solidFill>
            </a:endParaRPr>
          </a:p>
          <a:p>
            <a:pPr marL="44450" indent="0" algn="ctr">
              <a:buFontTx/>
              <a:buNone/>
            </a:pPr>
            <a:r>
              <a:rPr lang="ru-RU" altLang="ru-RU" dirty="0" smtClean="0">
                <a:solidFill>
                  <a:schemeClr val="tx2"/>
                </a:solidFill>
              </a:rPr>
              <a:t>Арбаты </a:t>
            </a:r>
            <a:r>
              <a:rPr lang="ru-RU" altLang="ru-RU" dirty="0">
                <a:solidFill>
                  <a:schemeClr val="tx2"/>
                </a:solidFill>
              </a:rPr>
              <a:t>– </a:t>
            </a:r>
            <a:r>
              <a:rPr lang="ru-RU" altLang="ru-RU" dirty="0" smtClean="0">
                <a:solidFill>
                  <a:schemeClr val="tx2"/>
                </a:solidFill>
              </a:rPr>
              <a:t>2019г</a:t>
            </a:r>
            <a:r>
              <a:rPr lang="ru-RU" altLang="ru-RU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575040"/>
            <a:ext cx="539552" cy="188640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4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954839"/>
              </p:ext>
            </p:extLst>
          </p:nvPr>
        </p:nvGraphicFramePr>
        <p:xfrm>
          <a:off x="323530" y="1191236"/>
          <a:ext cx="8496942" cy="41738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8250"/>
                <a:gridCol w="718972"/>
                <a:gridCol w="653611"/>
                <a:gridCol w="718972"/>
                <a:gridCol w="704571"/>
                <a:gridCol w="1386984"/>
                <a:gridCol w="718972"/>
                <a:gridCol w="718972"/>
                <a:gridCol w="718972"/>
                <a:gridCol w="784333"/>
                <a:gridCol w="784333"/>
              </a:tblGrid>
              <a:tr h="688843">
                <a:tc gridSpan="4"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88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endParaRPr lang="ru-RU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eaLnBrk="1" hangingPunct="1"/>
                      <a:endParaRPr lang="ru-RU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88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843"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9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88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36391" y="-171400"/>
            <a:ext cx="72560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Ботанические термины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7679" y="119123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9834" y="1052736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09594" y="105273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84176" y="105273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196" y="105273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96259" y="2357880"/>
            <a:ext cx="1401688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2360" y="2361198"/>
            <a:ext cx="1401688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5803" y="1846565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93428" y="1708066"/>
            <a:ext cx="756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15752" y="1699067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16808" y="1699067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58185" y="1708066"/>
            <a:ext cx="692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5050" y="249289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680552" y="2428146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46475" y="242814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97317" y="2442422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41654" y="2442422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837346" y="2442422"/>
            <a:ext cx="68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97042" y="2442422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08306" y="2442422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83675" y="2442422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9715" y="328846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326973" y="3076218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7467" y="3076218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06575" y="3076218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77420" y="307621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02237" y="3076218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252536" y="3934797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/>
              <a:t>5</a:t>
            </a:r>
            <a:endParaRPr lang="ru-RU" sz="36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53667" y="3850833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08540" y="3850833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87764" y="3850833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70583" y="3850833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21361" y="3850833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116807" y="3850833"/>
            <a:ext cx="62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45359" y="3850833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628300" y="3850833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1182" y="4654877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/>
              <a:t>6</a:t>
            </a:r>
            <a:endParaRPr lang="ru-RU" sz="36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38437" y="450360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37270" y="4503604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314416" y="4503604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97317" y="4503604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135785" y="4503604"/>
            <a:ext cx="652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782842" y="4503604"/>
            <a:ext cx="761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576651" y="4503604"/>
            <a:ext cx="62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7315520" y="4503604"/>
            <a:ext cx="63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114934" y="4503604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10649" y="636657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Вписать в кроссворд ботанические термины так, чтобы буква </a:t>
            </a:r>
            <a:r>
              <a:rPr lang="ru-RU" sz="2000" b="1" dirty="0" smtClean="0"/>
              <a:t>Р</a:t>
            </a:r>
            <a:r>
              <a:rPr lang="ru-RU" sz="2000" dirty="0" smtClean="0"/>
              <a:t> была у них общей</a:t>
            </a:r>
            <a:endParaRPr lang="ru-RU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323528" y="5464925"/>
            <a:ext cx="630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1, 4, 5 </a:t>
            </a:r>
            <a:r>
              <a:rPr lang="ru-RU" sz="2400" dirty="0" smtClean="0"/>
              <a:t>- название жизненной формы растения </a:t>
            </a:r>
            <a:endParaRPr lang="ru-RU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23528" y="5805264"/>
            <a:ext cx="630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r>
              <a:rPr lang="ru-RU" sz="2400" dirty="0" smtClean="0"/>
              <a:t>- двулетнее овощное растение</a:t>
            </a:r>
            <a:endParaRPr lang="ru-RU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395536" y="6113375"/>
            <a:ext cx="739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r>
              <a:rPr lang="ru-RU" sz="2400" dirty="0" smtClean="0"/>
              <a:t>- пигмент, придающий растению зелёный цвет</a:t>
            </a:r>
            <a:endParaRPr lang="ru-RU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323528" y="6466882"/>
            <a:ext cx="739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r>
              <a:rPr lang="ru-RU" sz="2400" dirty="0" smtClean="0"/>
              <a:t>- лекарственное растение</a:t>
            </a:r>
            <a:endParaRPr lang="ru-RU" sz="2400" dirty="0"/>
          </a:p>
        </p:txBody>
      </p:sp>
      <p:sp>
        <p:nvSpPr>
          <p:cNvPr id="58" name="Управляющая кнопка: далее 57">
            <a:hlinkClick r:id="" action="ppaction://hlinkshowjump?jump=nextslide" highlightClick="1"/>
          </p:cNvPr>
          <p:cNvSpPr/>
          <p:nvPr/>
        </p:nvSpPr>
        <p:spPr>
          <a:xfrm>
            <a:off x="8388424" y="6575040"/>
            <a:ext cx="539552" cy="188640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572196" y="1708066"/>
            <a:ext cx="639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276026" y="1708066"/>
            <a:ext cx="639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50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500"/>
                            </p:stCondLst>
                            <p:childTnLst>
                              <p:par>
                                <p:cTn id="2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7" grpId="0"/>
      <p:bldP spid="7" grpId="1"/>
      <p:bldP spid="7" grpId="2"/>
      <p:bldP spid="7" grpId="3"/>
      <p:bldP spid="7" grpId="4"/>
      <p:bldP spid="7" grpId="5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2348"/>
            <a:ext cx="2833146" cy="4525963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0" name="Объект 19"/>
          <p:cNvSpPr>
            <a:spLocks noGrp="1"/>
          </p:cNvSpPr>
          <p:nvPr>
            <p:ph sz="half" idx="2"/>
          </p:nvPr>
        </p:nvSpPr>
        <p:spPr>
          <a:xfrm>
            <a:off x="3851920" y="1600200"/>
            <a:ext cx="4834880" cy="49748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Существует множество народных названий этого растения — купава, </a:t>
            </a:r>
            <a:r>
              <a:rPr lang="ru-RU" dirty="0" err="1"/>
              <a:t>купавница</a:t>
            </a:r>
            <a:r>
              <a:rPr lang="ru-RU" dirty="0"/>
              <a:t>, купавка, жарки, огоньки, сибирская роза; все они характеризуют цветок в той или иной степени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Вид распространен в Средней Азии, Монголии, Сибири и на Урале. Произрастает на влажных лугах, в высокогорье, на лесных полянах вблизи водоемов. </a:t>
            </a:r>
            <a:endParaRPr lang="ru-RU" dirty="0" smtClean="0"/>
          </a:p>
          <a:p>
            <a:pPr algn="just"/>
            <a:r>
              <a:rPr lang="ru-RU" dirty="0" smtClean="0"/>
              <a:t>Особенно </a:t>
            </a:r>
            <a:r>
              <a:rPr lang="ru-RU" dirty="0"/>
              <a:t>эффектно выглядит на лугах, образовывая ковры из цветов, напоминающих яркие огоньки.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Это интересно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609329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Купальница азиатская (жарок)</a:t>
            </a:r>
            <a:endParaRPr lang="ru-RU" b="1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88424" y="6575040"/>
            <a:ext cx="539552" cy="188640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Это интересно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50533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Морковь </a:t>
            </a:r>
            <a:endParaRPr lang="ru-RU" b="1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4038600" cy="2675572"/>
          </a:xfr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88424" y="6575040"/>
            <a:ext cx="539552" cy="188640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788024" y="1772816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Род растений семейства Зонтичные. </a:t>
            </a:r>
            <a:endParaRPr lang="ru-RU" dirty="0" smtClean="0"/>
          </a:p>
          <a:p>
            <a:pPr algn="just"/>
            <a:r>
              <a:rPr lang="ru-RU" dirty="0" smtClean="0"/>
              <a:t>Морковь </a:t>
            </a:r>
            <a:r>
              <a:rPr lang="ru-RU" dirty="0"/>
              <a:t>- двулетнее растение, в первый год жизни образует розетку листьев и корнеплод, во второй год жизни - семенной куст и семена. </a:t>
            </a:r>
            <a:endParaRPr lang="ru-RU" dirty="0" smtClean="0"/>
          </a:p>
          <a:p>
            <a:pPr algn="just"/>
            <a:r>
              <a:rPr lang="ru-RU" b="1" dirty="0" smtClean="0"/>
              <a:t>Семейство</a:t>
            </a:r>
            <a:r>
              <a:rPr lang="ru-RU" b="1" dirty="0"/>
              <a:t>: </a:t>
            </a:r>
            <a:r>
              <a:rPr lang="ru-RU" dirty="0"/>
              <a:t>Зонтичные (</a:t>
            </a:r>
            <a:r>
              <a:rPr lang="ru-RU" dirty="0" err="1"/>
              <a:t>Apiaceae</a:t>
            </a:r>
            <a:r>
              <a:rPr lang="ru-RU" dirty="0"/>
              <a:t>)</a:t>
            </a:r>
          </a:p>
          <a:p>
            <a:pPr algn="just"/>
            <a:r>
              <a:rPr lang="ru-RU" b="1" dirty="0"/>
              <a:t>Род: </a:t>
            </a:r>
            <a:r>
              <a:rPr lang="ru-RU" dirty="0"/>
              <a:t>Морковь (</a:t>
            </a:r>
            <a:r>
              <a:rPr lang="ru-RU" dirty="0" err="1"/>
              <a:t>Daucus</a:t>
            </a:r>
            <a:r>
              <a:rPr lang="ru-RU" dirty="0"/>
              <a:t>)</a:t>
            </a:r>
          </a:p>
          <a:p>
            <a:pPr algn="just"/>
            <a:r>
              <a:rPr lang="ru-RU" b="1" dirty="0"/>
              <a:t>Интересный факт: </a:t>
            </a:r>
            <a:r>
              <a:rPr lang="ru-RU" dirty="0"/>
              <a:t>Долгое время считалось, что употребление в пищу моркови способствует улучшению зрения. </a:t>
            </a:r>
          </a:p>
        </p:txBody>
      </p:sp>
    </p:spTree>
    <p:extLst>
      <p:ext uri="{BB962C8B-B14F-4D97-AF65-F5344CB8AC3E}">
        <p14:creationId xmlns:p14="http://schemas.microsoft.com/office/powerpoint/2010/main" val="5996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933545" cy="3240360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Это интересно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7584" y="551723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Хлорофилл – зелёный пигмент клетки)</a:t>
            </a:r>
            <a:endParaRPr lang="ru-RU" b="1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88424" y="6575040"/>
            <a:ext cx="539552" cy="188640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16"/>
          <p:cNvSpPr>
            <a:spLocks noGrp="1"/>
          </p:cNvSpPr>
          <p:nvPr>
            <p:ph sz="half" idx="1"/>
          </p:nvPr>
        </p:nvSpPr>
        <p:spPr>
          <a:xfrm>
            <a:off x="4788024" y="1772816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Хлорофилл  </a:t>
            </a:r>
            <a:r>
              <a:rPr lang="ru-RU" dirty="0"/>
              <a:t>- зеленый пигмент растения, придающий ему соответствующую окраску. </a:t>
            </a:r>
            <a:endParaRPr lang="ru-RU" dirty="0" smtClean="0"/>
          </a:p>
          <a:p>
            <a:pPr algn="just"/>
            <a:r>
              <a:rPr lang="ru-RU" dirty="0" smtClean="0"/>
              <a:t>Это </a:t>
            </a:r>
            <a:r>
              <a:rPr lang="ru-RU" dirty="0"/>
              <a:t>важный элемент в жизнедеятельности растительности, требующийся для фотосинтеза. </a:t>
            </a:r>
            <a:endParaRPr lang="ru-RU" dirty="0" smtClean="0"/>
          </a:p>
          <a:p>
            <a:pPr algn="just"/>
            <a:r>
              <a:rPr lang="ru-RU" dirty="0" smtClean="0"/>
              <a:t>Хлорофилл </a:t>
            </a:r>
            <a:r>
              <a:rPr lang="ru-RU" dirty="0"/>
              <a:t>имеет особый химический состав: атом магния окружают атомы азота, водорода, углерода и кислорода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8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320480" cy="3240360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Это интересно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505556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Священная береза 4-го Сундука (сакральное место Хакасии)</a:t>
            </a:r>
            <a:endParaRPr lang="ru-RU" b="1" dirty="0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88424" y="6575040"/>
            <a:ext cx="539552" cy="188640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716016" y="1700808"/>
            <a:ext cx="4038600" cy="420506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Для хакасов священным деревом издревле была берёза – «</a:t>
            </a:r>
            <a:r>
              <a:rPr lang="ru-RU" dirty="0" err="1"/>
              <a:t>хазын</a:t>
            </a:r>
            <a:r>
              <a:rPr lang="ru-RU" dirty="0"/>
              <a:t>». </a:t>
            </a:r>
          </a:p>
          <a:p>
            <a:pPr algn="just"/>
            <a:r>
              <a:rPr lang="ru-RU" dirty="0"/>
              <a:t>В праздник </a:t>
            </a:r>
            <a:r>
              <a:rPr lang="ru-RU" dirty="0" err="1"/>
              <a:t>Чыл</a:t>
            </a:r>
            <a:r>
              <a:rPr lang="ru-RU" dirty="0"/>
              <a:t> пазы Берёзу трижды обходят по ходу солнца и привязывают ленточки-</a:t>
            </a:r>
            <a:r>
              <a:rPr lang="ru-RU" dirty="0" err="1"/>
              <a:t>чалама</a:t>
            </a:r>
            <a:r>
              <a:rPr lang="ru-RU" dirty="0"/>
              <a:t> белого, красного, синего цветов.</a:t>
            </a:r>
          </a:p>
          <a:p>
            <a:pPr algn="just"/>
            <a:r>
              <a:rPr lang="ru-RU" dirty="0"/>
              <a:t>Цвет белой ленточки означает в мифологии хакасского народа чистоту дел, верность, преданность; </a:t>
            </a:r>
          </a:p>
          <a:p>
            <a:pPr algn="just"/>
            <a:r>
              <a:rPr lang="ru-RU" dirty="0"/>
              <a:t>красный — символ Солнца и Огня, символ тепла, жизни и достатка; </a:t>
            </a:r>
          </a:p>
          <a:p>
            <a:pPr algn="just"/>
            <a:r>
              <a:rPr lang="ru-RU" dirty="0"/>
              <a:t>синий — символ чистого неба, мира и согласия. </a:t>
            </a:r>
          </a:p>
          <a:p>
            <a:pPr algn="just"/>
            <a:r>
              <a:rPr lang="ru-RU" dirty="0"/>
              <a:t>Привязывая их к дереву, человек вкладывает в каждый из них пожелание самому себе, своей семье, своему роду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3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Это интересно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508692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Подорожник лекарственный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038600" cy="3109722"/>
          </a:xfr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09037" y="1772816"/>
            <a:ext cx="4418939" cy="4714637"/>
          </a:xfrm>
        </p:spPr>
        <p:txBody>
          <a:bodyPr>
            <a:normAutofit fontScale="70000" lnSpcReduction="20000"/>
          </a:bodyPr>
          <a:lstStyle/>
          <a:p>
            <a:pPr marL="0" indent="271463" algn="just"/>
            <a:r>
              <a:rPr lang="ru-RU" dirty="0"/>
              <a:t>Подорожник большой и подорожник блошиный — ценные лекарственные растения, введённые в </a:t>
            </a:r>
            <a:r>
              <a:rPr lang="ru-RU" dirty="0" smtClean="0"/>
              <a:t>культуру. </a:t>
            </a:r>
          </a:p>
          <a:p>
            <a:pPr marL="0" indent="271463" algn="just"/>
            <a:r>
              <a:rPr lang="ru-RU" dirty="0" smtClean="0"/>
              <a:t>Подорожники </a:t>
            </a:r>
            <a:r>
              <a:rPr lang="ru-RU" dirty="0"/>
              <a:t>обладают кровоостанавливающим, противовоспалительным и ранозаживляющим действиями — известно, что листья этого растения (их необходимо предварительно разжевать или растолочь, чтобы пустили сок) прикладывают к ране для обеззараживания и скорейшего </a:t>
            </a:r>
            <a:r>
              <a:rPr lang="ru-RU" dirty="0" smtClean="0"/>
              <a:t>заживления. </a:t>
            </a:r>
            <a:r>
              <a:rPr lang="ru-RU" dirty="0"/>
              <a:t>Лист подорожника может входить в состав некоторых сборов чая от </a:t>
            </a:r>
            <a:r>
              <a:rPr lang="ru-RU" dirty="0" smtClean="0"/>
              <a:t>кашля.</a:t>
            </a:r>
            <a:endParaRPr lang="ru-RU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88424" y="6575040"/>
            <a:ext cx="539552" cy="188640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8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Это интересно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404664"/>
            <a:ext cx="4392488" cy="645333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Цветки у багульника белые или розовые.</a:t>
            </a:r>
          </a:p>
          <a:p>
            <a:pPr algn="just"/>
            <a:r>
              <a:rPr lang="ru-RU" dirty="0"/>
              <a:t>Встречается в лесотундре, северной тайге, горах (</a:t>
            </a:r>
            <a:r>
              <a:rPr lang="ru-RU" dirty="0" err="1"/>
              <a:t>листвиничном</a:t>
            </a:r>
            <a:r>
              <a:rPr lang="ru-RU" dirty="0"/>
              <a:t>, каменистых лишайниковых тундрах. Это очень красивое, загадочное и романтичное растение, которое так же называют Рододендроном </a:t>
            </a:r>
            <a:r>
              <a:rPr lang="ru-RU" dirty="0" err="1"/>
              <a:t>даурским</a:t>
            </a:r>
            <a:r>
              <a:rPr lang="ru-RU" dirty="0"/>
              <a:t> Своё название вид получил от Даурии (</a:t>
            </a:r>
            <a:r>
              <a:rPr lang="ru-RU" dirty="0" err="1"/>
              <a:t>Даурской</a:t>
            </a:r>
            <a:r>
              <a:rPr lang="ru-RU" dirty="0"/>
              <a:t> земли) — названия, которым русские называли часть территории Забайкалья, населявшейся </a:t>
            </a:r>
            <a:r>
              <a:rPr lang="ru-RU" dirty="0" err="1"/>
              <a:t>даурами</a:t>
            </a:r>
            <a:r>
              <a:rPr lang="ru-RU" dirty="0"/>
              <a:t>. </a:t>
            </a:r>
            <a:endParaRPr lang="ru-RU" dirty="0" smtClean="0"/>
          </a:p>
          <a:p>
            <a:pPr algn="just"/>
            <a:r>
              <a:rPr lang="ru-RU" dirty="0" smtClean="0"/>
              <a:t>«</a:t>
            </a:r>
            <a:r>
              <a:rPr lang="ru-RU" dirty="0"/>
              <a:t>Рододендрон» в переводе с греческого языка обозначает «розовое дерево» («</a:t>
            </a:r>
            <a:r>
              <a:rPr lang="ru-RU" dirty="0" err="1"/>
              <a:t>rhodon</a:t>
            </a:r>
            <a:r>
              <a:rPr lang="ru-RU" dirty="0"/>
              <a:t>» - роза, «</a:t>
            </a:r>
            <a:r>
              <a:rPr lang="ru-RU" dirty="0" err="1"/>
              <a:t>dendron</a:t>
            </a:r>
            <a:r>
              <a:rPr lang="ru-RU" dirty="0"/>
              <a:t>» - дерево). Вряд ли найдётся более удачное название для этого красивоцветущего растения. </a:t>
            </a:r>
            <a:endParaRPr lang="ru-RU" dirty="0" smtClean="0"/>
          </a:p>
          <a:p>
            <a:pPr algn="just"/>
            <a:r>
              <a:rPr lang="ru-RU" dirty="0" smtClean="0"/>
              <a:t>Растет </a:t>
            </a:r>
            <a:r>
              <a:rPr lang="ru-RU" dirty="0"/>
              <a:t>отдельными кустами или образует заросли в хвойных, особенно в лиственничных, лесах, в дубняках, скалах. Во многих районах Сибири </a:t>
            </a:r>
            <a:r>
              <a:rPr lang="ru-RU" dirty="0" smtClean="0"/>
              <a:t>занимает </a:t>
            </a:r>
            <a:r>
              <a:rPr lang="ru-RU" dirty="0"/>
              <a:t>обширные территории, которые при раннем цветении выглядят сплошным розовым полотном. </a:t>
            </a:r>
          </a:p>
          <a:p>
            <a:pPr algn="just"/>
            <a:r>
              <a:rPr lang="ru-RU" b="1" dirty="0" smtClean="0"/>
              <a:t>ЛЕГЕНДА</a:t>
            </a:r>
            <a:endParaRPr lang="ru-RU" dirty="0"/>
          </a:p>
          <a:p>
            <a:pPr marL="0" indent="0" algn="just">
              <a:buNone/>
            </a:pPr>
            <a:r>
              <a:rPr lang="ru-RU" i="1" dirty="0"/>
              <a:t>«Давным-давно, когда Бог уходил из прегрешившего Эдема на Небо, сначала Он хотел забрать у людей всю красоту Земли. Но Его Любовь к людям и Надежда перебороли справедливый гнев: Бог оставил людям божественные растения — рододендроны. Но растут они не повсюду, а лишь в труднодоступных местах — высоких горах и ущельях, на приморских утёсах и осыпях, у ледников и водопадов</a:t>
            </a:r>
            <a:r>
              <a:rPr lang="ru-RU" i="1" dirty="0" smtClean="0"/>
              <a:t>».</a:t>
            </a:r>
            <a:r>
              <a:rPr lang="ru-RU" i="1" dirty="0"/>
              <a:t> </a:t>
            </a:r>
          </a:p>
          <a:p>
            <a:pPr algn="just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508194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Рододендрон  </a:t>
            </a:r>
            <a:r>
              <a:rPr lang="ru-RU" b="1" dirty="0" err="1" smtClean="0"/>
              <a:t>даурский</a:t>
            </a:r>
            <a:r>
              <a:rPr lang="ru-RU" b="1" dirty="0" smtClean="0"/>
              <a:t> (багульник)</a:t>
            </a:r>
            <a:endParaRPr lang="ru-RU" b="1" dirty="0"/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038600" cy="30289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88424" y="6575040"/>
            <a:ext cx="539552" cy="188640"/>
          </a:xfrm>
          <a:prstGeom prst="actionButtonForwardNex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2060849"/>
            <a:ext cx="4038600" cy="273630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3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185792"/>
          </a:xfrm>
        </p:spPr>
        <p:txBody>
          <a:bodyPr>
            <a:normAutofit fontScale="47500" lnSpcReduction="20000"/>
          </a:bodyPr>
          <a:lstStyle/>
          <a:p>
            <a:pPr marL="271463" indent="-271463">
              <a:lnSpc>
                <a:spcPct val="120000"/>
              </a:lnSpc>
              <a:buFont typeface="+mj-lt"/>
              <a:buAutoNum type="arabicPeriod"/>
            </a:pPr>
            <a:r>
              <a:rPr lang="ru-RU" dirty="0" err="1" smtClean="0"/>
              <a:t>Пономарёва</a:t>
            </a:r>
            <a:r>
              <a:rPr lang="ru-RU" dirty="0" smtClean="0"/>
              <a:t> И.Н. Биология:  6 класс: дидактические карточки / </a:t>
            </a:r>
            <a:r>
              <a:rPr lang="ru-RU" dirty="0" err="1" smtClean="0"/>
              <a:t>И.Н.Пономарёва</a:t>
            </a:r>
            <a:r>
              <a:rPr lang="ru-RU" dirty="0" smtClean="0"/>
              <a:t>, </a:t>
            </a:r>
            <a:r>
              <a:rPr lang="ru-RU" dirty="0" err="1" smtClean="0"/>
              <a:t>О.А.Корнилова</a:t>
            </a:r>
            <a:r>
              <a:rPr lang="ru-RU" dirty="0" smtClean="0"/>
              <a:t>, </a:t>
            </a:r>
            <a:r>
              <a:rPr lang="ru-RU" dirty="0" err="1" smtClean="0"/>
              <a:t>В.С.Кучменко</a:t>
            </a:r>
            <a:r>
              <a:rPr lang="ru-RU" dirty="0" smtClean="0"/>
              <a:t>. – 3-е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– М.: </a:t>
            </a:r>
            <a:r>
              <a:rPr lang="ru-RU" dirty="0" err="1" smtClean="0"/>
              <a:t>Вентана</a:t>
            </a:r>
            <a:r>
              <a:rPr lang="ru-RU" dirty="0" smtClean="0"/>
              <a:t>-Граф, 2015. – 64с. : ил</a:t>
            </a:r>
          </a:p>
          <a:p>
            <a:pPr marL="271463" indent="-271463">
              <a:lnSpc>
                <a:spcPct val="120000"/>
              </a:lnSpc>
              <a:buFont typeface="+mj-lt"/>
              <a:buAutoNum type="arabicPeriod"/>
            </a:pPr>
            <a:r>
              <a:rPr lang="ru-RU" dirty="0"/>
              <a:t>Особенности выращивания жарки (купальницы азиатской) в </a:t>
            </a:r>
            <a:r>
              <a:rPr lang="ru-RU" dirty="0" smtClean="0"/>
              <a:t>саду </a:t>
            </a:r>
            <a:r>
              <a:rPr lang="ru-RU" b="1" dirty="0" smtClean="0"/>
              <a:t>-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agronomu.com/bok/3913-osobennosti-vyraschivaniya-zharki-kupalnicy-aziatskoy-v-sadu1.html</a:t>
            </a:r>
            <a:r>
              <a:rPr lang="ru-RU" dirty="0" smtClean="0"/>
              <a:t> </a:t>
            </a:r>
            <a:endParaRPr lang="ru-RU" dirty="0" smtClean="0"/>
          </a:p>
          <a:p>
            <a:pPr marL="271463" indent="-271463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/>
              <a:t>Морковь </a:t>
            </a:r>
            <a:r>
              <a:rPr lang="ru-RU" dirty="0"/>
              <a:t>(</a:t>
            </a:r>
            <a:r>
              <a:rPr lang="ru-RU" dirty="0" smtClean="0"/>
              <a:t>род). Материал </a:t>
            </a:r>
            <a:r>
              <a:rPr lang="ru-RU" dirty="0"/>
              <a:t>из Википедии — свободной </a:t>
            </a:r>
            <a:r>
              <a:rPr lang="ru-RU" dirty="0" smtClean="0"/>
              <a:t>энциклопедии -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://ru.wikipedia.org/wiki/</a:t>
            </a:r>
            <a:r>
              <a:rPr lang="ru-RU" dirty="0">
                <a:hlinkClick r:id="rId3"/>
              </a:rPr>
              <a:t>Морковь_(род</a:t>
            </a:r>
            <a:r>
              <a:rPr lang="ru-RU" dirty="0" smtClean="0">
                <a:hlinkClick r:id="rId3"/>
              </a:rPr>
              <a:t>)</a:t>
            </a:r>
            <a:r>
              <a:rPr lang="ru-RU" dirty="0" smtClean="0"/>
              <a:t> .</a:t>
            </a:r>
          </a:p>
          <a:p>
            <a:pPr marL="271463" indent="-271463">
              <a:lnSpc>
                <a:spcPct val="120000"/>
              </a:lnSpc>
              <a:buFont typeface="+mj-lt"/>
              <a:buAutoNum type="arabicPeriod"/>
            </a:pPr>
            <a:r>
              <a:rPr lang="ru-RU" dirty="0"/>
              <a:t>Зеленый пигмент растения. Хлорофилл — зеленый пигмент растений -  </a:t>
            </a:r>
            <a:r>
              <a:rPr lang="ru-RU" dirty="0">
                <a:hlinkClick r:id="rId4"/>
              </a:rPr>
              <a:t>http://fb.ru/article/184004/zelenyiy-pigment-rasteniya-hlorofill-zelenyiy-pigment-rasteniy </a:t>
            </a:r>
            <a:endParaRPr lang="ru-RU" dirty="0" smtClean="0"/>
          </a:p>
          <a:p>
            <a:pPr marL="271463" indent="-271463">
              <a:lnSpc>
                <a:spcPct val="120000"/>
              </a:lnSpc>
              <a:buFont typeface="+mj-lt"/>
              <a:buAutoNum type="arabicPeriod"/>
            </a:pPr>
            <a:r>
              <a:rPr lang="ru-RU" dirty="0"/>
              <a:t>ЧЫЛ ПАЗЫ </a:t>
            </a:r>
            <a:r>
              <a:rPr lang="ru-RU" dirty="0" smtClean="0"/>
              <a:t>(на русском языке – голова года или начало года) – один из главных календарных праздников хакасского народа -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://vsyahakasia.info/chyl-pazy-na-russkom-jazyke-golova-goda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 smtClean="0"/>
          </a:p>
          <a:p>
            <a:pPr marL="271463" indent="-271463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/>
              <a:t>Какой кустарник у нас в Сибири зацветает первым? -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ru-RU" dirty="0">
                <a:hlinkClick r:id="rId6"/>
              </a:rPr>
              <a:t>страна-</a:t>
            </a:r>
            <a:r>
              <a:rPr lang="ru-RU" dirty="0" err="1">
                <a:hlinkClick r:id="rId6"/>
              </a:rPr>
              <a:t>читалия.рф</a:t>
            </a:r>
            <a:r>
              <a:rPr lang="ru-RU" dirty="0">
                <a:hlinkClick r:id="rId6"/>
              </a:rPr>
              <a:t>/</a:t>
            </a:r>
            <a:r>
              <a:rPr lang="en-US" dirty="0" smtClean="0">
                <a:hlinkClick r:id="rId6"/>
              </a:rPr>
              <a:t>local-history/</a:t>
            </a:r>
            <a:r>
              <a:rPr lang="en-US" dirty="0" err="1" smtClean="0">
                <a:hlinkClick r:id="rId6"/>
              </a:rPr>
              <a:t>kakoj</a:t>
            </a:r>
            <a:r>
              <a:rPr lang="en-US" dirty="0" smtClean="0">
                <a:hlinkClick r:id="rId6"/>
              </a:rPr>
              <a:t>-</a:t>
            </a:r>
            <a:r>
              <a:rPr lang="en-US" dirty="0" err="1" smtClean="0">
                <a:hlinkClick r:id="rId6"/>
              </a:rPr>
              <a:t>kustarnik</a:t>
            </a:r>
            <a:r>
              <a:rPr lang="en-US" dirty="0" smtClean="0">
                <a:hlinkClick r:id="rId6"/>
              </a:rPr>
              <a:t>-u-</a:t>
            </a:r>
            <a:r>
              <a:rPr lang="en-US" dirty="0" err="1" smtClean="0">
                <a:hlinkClick r:id="rId6"/>
              </a:rPr>
              <a:t>nas</a:t>
            </a:r>
            <a:r>
              <a:rPr lang="en-US" dirty="0" smtClean="0">
                <a:hlinkClick r:id="rId6"/>
              </a:rPr>
              <a:t>-v-</a:t>
            </a:r>
            <a:r>
              <a:rPr lang="en-US" dirty="0" err="1" smtClean="0">
                <a:hlinkClick r:id="rId6"/>
              </a:rPr>
              <a:t>sibiri</a:t>
            </a:r>
            <a:r>
              <a:rPr lang="en-US" dirty="0" smtClean="0">
                <a:hlinkClick r:id="rId6"/>
              </a:rPr>
              <a:t>-</a:t>
            </a:r>
            <a:r>
              <a:rPr lang="en-US" dirty="0" err="1" smtClean="0">
                <a:hlinkClick r:id="rId6"/>
              </a:rPr>
              <a:t>zatsvetaet-pervym</a:t>
            </a:r>
            <a:r>
              <a:rPr lang="ru-RU" dirty="0" smtClean="0"/>
              <a:t> </a:t>
            </a:r>
          </a:p>
          <a:p>
            <a:pPr marL="271463" indent="-271463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/>
              <a:t>Подорожник.  Материал </a:t>
            </a:r>
            <a:r>
              <a:rPr lang="ru-RU" dirty="0"/>
              <a:t>из Википедии — свободной </a:t>
            </a:r>
            <a:r>
              <a:rPr lang="ru-RU" dirty="0" smtClean="0"/>
              <a:t>энциклопедии -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://ru.wikipedia.org/wiki/</a:t>
            </a:r>
            <a:r>
              <a:rPr lang="ru-RU" dirty="0" smtClean="0">
                <a:hlinkClick r:id="rId7"/>
              </a:rPr>
              <a:t>Подорожник</a:t>
            </a:r>
            <a:r>
              <a:rPr lang="ru-RU" dirty="0" smtClean="0"/>
              <a:t> </a:t>
            </a:r>
          </a:p>
          <a:p>
            <a:pPr marL="271463" indent="-271463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/>
              <a:t>Подорожник  лекарственный - </a:t>
            </a: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pp.userapi.com/c846521/v846521456/137e6e/1cBwcPN4lNs.jpg</a:t>
            </a:r>
            <a:r>
              <a:rPr lang="ru-RU" dirty="0" smtClean="0"/>
              <a:t> </a:t>
            </a:r>
          </a:p>
          <a:p>
            <a:pPr marL="271463" indent="-271463">
              <a:lnSpc>
                <a:spcPct val="120000"/>
              </a:lnSpc>
              <a:buFont typeface="+mj-lt"/>
              <a:buAutoNum type="arabicPeriod"/>
            </a:pPr>
            <a:r>
              <a:rPr lang="ru-RU" dirty="0"/>
              <a:t>К</a:t>
            </a:r>
            <a:r>
              <a:rPr lang="ru-RU" dirty="0" smtClean="0"/>
              <a:t>упальница азиатская (жарок) - </a:t>
            </a:r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zapovednik-khakassky.ru/wp-content/uploads/2014/06/Kupalnitsa-aziatskaya.jpg</a:t>
            </a:r>
            <a:r>
              <a:rPr lang="ru-RU" dirty="0" smtClean="0"/>
              <a:t>  </a:t>
            </a:r>
          </a:p>
          <a:p>
            <a:pPr marL="271463" indent="-271463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/>
              <a:t>Священная берёза 4-го Сундука (сакральное место Хакасии)  - </a:t>
            </a:r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://itd2.mycdn.me/image?id=815652154505&amp;t=20&amp;plc=WEB&amp;tkn=*</a:t>
            </a:r>
            <a:r>
              <a:rPr lang="en-US" dirty="0" smtClean="0">
                <a:hlinkClick r:id="rId10"/>
              </a:rPr>
              <a:t>zzfNY_f9DOYlZOZ7OFDxE9mhquY</a:t>
            </a:r>
            <a:endParaRPr lang="ru-RU" dirty="0" smtClean="0"/>
          </a:p>
          <a:p>
            <a:pPr marL="271463" indent="-271463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/>
              <a:t>Рододендрон (Багульник )- </a:t>
            </a:r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media2.24aul.ru/imgs/56dc08d573fce82550c8677e/bagulnik-1-7049901.jpg</a:t>
            </a:r>
            <a:r>
              <a:rPr lang="ru-RU" dirty="0" smtClean="0"/>
              <a:t>  </a:t>
            </a:r>
          </a:p>
          <a:p>
            <a:pPr marL="271463" indent="-271463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/>
              <a:t>Морковь -  </a:t>
            </a:r>
            <a:r>
              <a:rPr lang="en-US" dirty="0">
                <a:hlinkClick r:id="rId12"/>
              </a:rPr>
              <a:t>https://</a:t>
            </a:r>
            <a:r>
              <a:rPr lang="en-US" dirty="0" smtClean="0">
                <a:hlinkClick r:id="rId12"/>
              </a:rPr>
              <a:t>ege-kras.ru/wp-content/uploads/2018/06/78398.jpg</a:t>
            </a:r>
            <a:r>
              <a:rPr lang="ru-RU" dirty="0" smtClean="0"/>
              <a:t> </a:t>
            </a:r>
          </a:p>
          <a:p>
            <a:pPr marL="271463" indent="-271463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/>
              <a:t>Хлорофилл в клетке - </a:t>
            </a:r>
            <a:r>
              <a:rPr lang="en-US" dirty="0">
                <a:hlinkClick r:id="rId13"/>
              </a:rPr>
              <a:t>http://</a:t>
            </a:r>
            <a:r>
              <a:rPr lang="en-US" dirty="0" smtClean="0">
                <a:hlinkClick r:id="rId13"/>
              </a:rPr>
              <a:t>www.likar.info/uploads/1d/59/e7/1d59e75e-a79e-4f69-b3c8-1d5e1955ea7d.jpg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Источники:</a:t>
            </a:r>
            <a:endParaRPr lang="ru-RU" b="1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432048" cy="476672"/>
          </a:xfrm>
          <a:prstGeom prst="actionButtonHom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Другая 7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568C11"/>
      </a:accent1>
      <a:accent2>
        <a:srgbClr val="C00000"/>
      </a:accent2>
      <a:accent3>
        <a:srgbClr val="568C11"/>
      </a:accent3>
      <a:accent4>
        <a:srgbClr val="40690C"/>
      </a:accent4>
      <a:accent5>
        <a:srgbClr val="C00000"/>
      </a:accent5>
      <a:accent6>
        <a:srgbClr val="609E12"/>
      </a:accent6>
      <a:hlink>
        <a:srgbClr val="56C7AA"/>
      </a:hlink>
      <a:folHlink>
        <a:srgbClr val="59A8D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569</Words>
  <Application>Microsoft Office PowerPoint</Application>
  <PresentationFormat>Экран (4:3)</PresentationFormat>
  <Paragraphs>121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DesignTemplate</vt:lpstr>
      <vt:lpstr>Презентация PowerPoint</vt:lpstr>
      <vt:lpstr>Презентация PowerPoint</vt:lpstr>
      <vt:lpstr>Это интересно</vt:lpstr>
      <vt:lpstr>Это интересно</vt:lpstr>
      <vt:lpstr>Это интересно</vt:lpstr>
      <vt:lpstr>Это интересно</vt:lpstr>
      <vt:lpstr>Это интересно</vt:lpstr>
      <vt:lpstr>Это интересно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2019-04-14T19:51:20Z</dcterms:created>
  <dcterms:modified xsi:type="dcterms:W3CDTF">2019-04-15T02:33:42Z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