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59" r:id="rId6"/>
    <p:sldId id="260" r:id="rId7"/>
    <p:sldId id="267" r:id="rId8"/>
    <p:sldId id="268" r:id="rId9"/>
    <p:sldId id="261" r:id="rId10"/>
    <p:sldId id="262" r:id="rId11"/>
    <p:sldId id="263" r:id="rId12"/>
    <p:sldId id="264" r:id="rId13"/>
    <p:sldId id="269" r:id="rId14"/>
    <p:sldId id="270" r:id="rId15"/>
    <p:sldId id="265" r:id="rId16"/>
    <p:sldId id="271" r:id="rId17"/>
    <p:sldId id="273"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13.05.2019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omanadvice.ru/katolicheskoe-rozhdestv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4000" b="1" i="1" dirty="0" smtClean="0"/>
              <a:t>Праздники Римско-католической церкви</a:t>
            </a:r>
            <a:endParaRPr lang="ru-RU" sz="4000" b="1" i="1" dirty="0"/>
          </a:p>
        </p:txBody>
      </p:sp>
      <p:sp>
        <p:nvSpPr>
          <p:cNvPr id="3" name="Подзаголовок 2"/>
          <p:cNvSpPr>
            <a:spLocks noGrp="1"/>
          </p:cNvSpPr>
          <p:nvPr>
            <p:ph type="subTitle" idx="1"/>
          </p:nvPr>
        </p:nvSpPr>
        <p:spPr/>
        <p:txBody>
          <a:bodyPr>
            <a:normAutofit lnSpcReduction="10000"/>
          </a:bodyPr>
          <a:lstStyle/>
          <a:p>
            <a:r>
              <a:rPr lang="ru-RU" sz="2000" dirty="0" smtClean="0">
                <a:solidFill>
                  <a:schemeClr val="bg2">
                    <a:lumMod val="25000"/>
                  </a:schemeClr>
                </a:solidFill>
              </a:rPr>
              <a:t>                                                        Подготовила материал:</a:t>
            </a:r>
          </a:p>
          <a:p>
            <a:r>
              <a:rPr lang="ru-RU" sz="2000" dirty="0" smtClean="0">
                <a:solidFill>
                  <a:schemeClr val="bg2">
                    <a:lumMod val="25000"/>
                  </a:schemeClr>
                </a:solidFill>
              </a:rPr>
              <a:t>                                         Трифонова Людмила Петровна,</a:t>
            </a:r>
          </a:p>
          <a:p>
            <a:r>
              <a:rPr lang="ru-RU" sz="2000" dirty="0" smtClean="0">
                <a:solidFill>
                  <a:schemeClr val="bg2">
                    <a:lumMod val="25000"/>
                  </a:schemeClr>
                </a:solidFill>
              </a:rPr>
              <a:t>                                 учитель ИЗО, МХК, Религии России,</a:t>
            </a:r>
          </a:p>
          <a:p>
            <a:r>
              <a:rPr lang="ru-RU" sz="2000" dirty="0" smtClean="0">
                <a:solidFill>
                  <a:schemeClr val="bg2">
                    <a:lumMod val="25000"/>
                  </a:schemeClr>
                </a:solidFill>
              </a:rPr>
              <a:t>                                                      МБОУ </a:t>
            </a:r>
            <a:r>
              <a:rPr lang="ru-RU" sz="2000" dirty="0" err="1" smtClean="0">
                <a:solidFill>
                  <a:schemeClr val="bg2">
                    <a:lumMod val="25000"/>
                  </a:schemeClr>
                </a:solidFill>
              </a:rPr>
              <a:t>Арефинская</a:t>
            </a:r>
            <a:r>
              <a:rPr lang="ru-RU" sz="2000" dirty="0" smtClean="0">
                <a:solidFill>
                  <a:schemeClr val="bg2">
                    <a:lumMod val="25000"/>
                  </a:schemeClr>
                </a:solidFill>
              </a:rPr>
              <a:t> СОШ,</a:t>
            </a:r>
          </a:p>
          <a:p>
            <a:r>
              <a:rPr lang="ru-RU" sz="2000" dirty="0" smtClean="0">
                <a:solidFill>
                  <a:schemeClr val="bg2">
                    <a:lumMod val="25000"/>
                  </a:schemeClr>
                </a:solidFill>
              </a:rPr>
              <a:t>                                                      Нижегородская область.</a:t>
            </a:r>
            <a:endParaRPr lang="ru-RU" sz="2000" dirty="0">
              <a:solidFill>
                <a:schemeClr val="bg2">
                  <a:lumMod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В память о явлении Христа язычникам и поклонении трех царей, в храмах совершаются святые Мессы. </a:t>
            </a:r>
            <a:endParaRPr lang="ru-RU" sz="2800" dirty="0"/>
          </a:p>
        </p:txBody>
      </p:sp>
      <p:sp>
        <p:nvSpPr>
          <p:cNvPr id="3" name="Содержимое 2"/>
          <p:cNvSpPr>
            <a:spLocks noGrp="1"/>
          </p:cNvSpPr>
          <p:nvPr>
            <p:ph idx="1"/>
          </p:nvPr>
        </p:nvSpPr>
        <p:spPr/>
        <p:txBody>
          <a:bodyPr>
            <a:normAutofit fontScale="77500" lnSpcReduction="20000"/>
          </a:bodyPr>
          <a:lstStyle/>
          <a:p>
            <a:r>
              <a:rPr lang="ru-RU" dirty="0" smtClean="0"/>
              <a:t>По евангельской традиции, приношения волхвов, трактуются как приношения Христу-Царю — золото, Христу-Богу — ладан, Христу-человеку — </a:t>
            </a:r>
            <a:r>
              <a:rPr lang="ru-RU" dirty="0" err="1" smtClean="0"/>
              <a:t>мирро</a:t>
            </a:r>
            <a:r>
              <a:rPr lang="ru-RU" dirty="0" smtClean="0"/>
              <a:t>. 17 января — День святого Антонио — покровителя животных. Во Франции в этот день священники благословляют домашний скот, который хозяева приводят к церкви. 2 февраля праздник Сретения Господнего. В качестве обряда очищения в костелах святили свечи, а целые процессии с горящими свечами обходили улицы и поля. 3 февраля в День святого </a:t>
            </a:r>
            <a:r>
              <a:rPr lang="ru-RU" dirty="0" err="1" smtClean="0"/>
              <a:t>Блаза</a:t>
            </a:r>
            <a:r>
              <a:rPr lang="ru-RU" dirty="0" smtClean="0"/>
              <a:t> — патрона виноградарей и землепашцев опять святили свечи, но меньших размеров. 5 февраля — День святой Агаты отмечался церковным богослужением.</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Великий сорокадневный пост.</a:t>
            </a:r>
            <a:endParaRPr lang="ru-RU" sz="2800" dirty="0"/>
          </a:p>
        </p:txBody>
      </p:sp>
      <p:sp>
        <p:nvSpPr>
          <p:cNvPr id="3" name="Содержимое 2"/>
          <p:cNvSpPr>
            <a:spLocks noGrp="1"/>
          </p:cNvSpPr>
          <p:nvPr>
            <p:ph idx="1"/>
          </p:nvPr>
        </p:nvSpPr>
        <p:spPr/>
        <p:txBody>
          <a:bodyPr>
            <a:normAutofit fontScale="70000" lnSpcReduction="20000"/>
          </a:bodyPr>
          <a:lstStyle/>
          <a:p>
            <a:r>
              <a:rPr lang="ru-RU" dirty="0" smtClean="0"/>
              <a:t>Начало Великого сорокадневного Поста всегда приходится на Пепельную среду. Название ее произошло от старого обряда посыпания голов пеплом как символа отпущения грехов. Сохранилась древняя традиция, когда во время святой Мессы, после проповеди, священник посыпает горсткой пепла головы подходящим верующим, произнося слова: «Из праха вышел и в прах возвратишься». В период Поста (25 марта) отмечается праздник Благовещения, посвященный Деве Марии.</a:t>
            </a:r>
          </a:p>
          <a:p>
            <a:r>
              <a:rPr lang="ru-RU" dirty="0" smtClean="0"/>
              <a:t> Последняя неделя Великого Поста — «Страстная» или «Святая» неделя —связана с Пасхой. В это время совершаются богослужения в память страданий и смерти Христа, тема которых — земная жизнь Иисуса Христа, начиная от входа его в Иерусалим. Каждый день Страстной недели почитается как «Великий».</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Католическая пасха.</a:t>
            </a:r>
            <a:endParaRPr lang="ru-RU" sz="2800" dirty="0"/>
          </a:p>
        </p:txBody>
      </p:sp>
      <p:sp>
        <p:nvSpPr>
          <p:cNvPr id="3" name="Содержимое 2"/>
          <p:cNvSpPr>
            <a:spLocks noGrp="1"/>
          </p:cNvSpPr>
          <p:nvPr>
            <p:ph idx="1"/>
          </p:nvPr>
        </p:nvSpPr>
        <p:spPr/>
        <p:txBody>
          <a:bodyPr/>
          <a:lstStyle/>
          <a:p>
            <a:pPr>
              <a:buNone/>
            </a:pPr>
            <a:r>
              <a:rPr lang="ru-RU" dirty="0" smtClean="0"/>
              <a:t>С Великого четверга до полудня субботы молчат церковные органы и колокола. Это период Пасхального </a:t>
            </a:r>
            <a:r>
              <a:rPr lang="ru-RU" dirty="0" err="1" smtClean="0"/>
              <a:t>Триденствия</a:t>
            </a:r>
            <a:r>
              <a:rPr lang="ru-RU" dirty="0" smtClean="0"/>
              <a:t> (</a:t>
            </a:r>
            <a:r>
              <a:rPr lang="ru-RU" dirty="0" err="1" smtClean="0"/>
              <a:t>Triduum</a:t>
            </a:r>
            <a:r>
              <a:rPr lang="ru-RU" dirty="0" smtClean="0"/>
              <a:t> </a:t>
            </a:r>
            <a:r>
              <a:rPr lang="ru-RU" dirty="0" err="1" smtClean="0"/>
              <a:t>Paschalis</a:t>
            </a:r>
            <a:r>
              <a:rPr lang="ru-RU" dirty="0" smtClean="0"/>
              <a:t>) — четверг, пятница и суббота. Вечером в Великую Субботу во всех храмах начинается празднование великого Торжества. После захода солнца служится первая пасхальная Литургия (Месса) Пасхи — зажигаются пасхальные свечи.</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D:\Users\User\Desktop\пасха катол.jpg"/>
          <p:cNvPicPr>
            <a:picLocks noGrp="1" noChangeAspect="1" noChangeArrowheads="1"/>
          </p:cNvPicPr>
          <p:nvPr>
            <p:ph idx="1"/>
          </p:nvPr>
        </p:nvPicPr>
        <p:blipFill>
          <a:blip r:embed="rId2"/>
          <a:srcRect/>
          <a:stretch>
            <a:fillRect/>
          </a:stretch>
        </p:blipFill>
        <p:spPr bwMode="auto">
          <a:xfrm>
            <a:off x="428596" y="285728"/>
            <a:ext cx="8501121" cy="5840435"/>
          </a:xfrm>
          <a:prstGeom prst="rect">
            <a:avLst/>
          </a:prstGeom>
          <a:noFill/>
        </p:spPr>
      </p:pic>
      <p:pic>
        <p:nvPicPr>
          <p:cNvPr id="1027" name="Picture 3" descr="D:\Users\User\Desktop\пасха катол.jpg"/>
          <p:cNvPicPr>
            <a:picLocks noChangeAspect="1" noChangeArrowheads="1"/>
          </p:cNvPicPr>
          <p:nvPr/>
        </p:nvPicPr>
        <p:blipFill>
          <a:blip r:embed="rId2"/>
          <a:srcRect/>
          <a:stretch>
            <a:fillRect/>
          </a:stretch>
        </p:blipFill>
        <p:spPr bwMode="auto">
          <a:xfrm>
            <a:off x="-1381125" y="-2266950"/>
            <a:ext cx="11906250" cy="113919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2050" name="Picture 2" descr="D:\Users\User\Desktop\baby-chick-2694-image.jpg"/>
          <p:cNvPicPr>
            <a:picLocks noGrp="1" noChangeAspect="1" noChangeArrowheads="1"/>
          </p:cNvPicPr>
          <p:nvPr>
            <p:ph sz="half" idx="1"/>
          </p:nvPr>
        </p:nvPicPr>
        <p:blipFill>
          <a:blip r:embed="rId2"/>
          <a:srcRect/>
          <a:stretch>
            <a:fillRect/>
          </a:stretch>
        </p:blipFill>
        <p:spPr bwMode="auto">
          <a:xfrm>
            <a:off x="0" y="1428736"/>
            <a:ext cx="4643438" cy="4052474"/>
          </a:xfrm>
          <a:prstGeom prst="rect">
            <a:avLst/>
          </a:prstGeom>
          <a:noFill/>
        </p:spPr>
      </p:pic>
      <p:pic>
        <p:nvPicPr>
          <p:cNvPr id="2051" name="Picture 3" descr="D:\Users\User\Desktop\128237-aleni.jpg"/>
          <p:cNvPicPr>
            <a:picLocks noGrp="1" noChangeAspect="1" noChangeArrowheads="1"/>
          </p:cNvPicPr>
          <p:nvPr>
            <p:ph sz="half" idx="2"/>
          </p:nvPr>
        </p:nvPicPr>
        <p:blipFill>
          <a:blip r:embed="rId3" cstate="print"/>
          <a:srcRect/>
          <a:stretch>
            <a:fillRect/>
          </a:stretch>
        </p:blipFill>
        <p:spPr bwMode="auto">
          <a:xfrm>
            <a:off x="4643438" y="1428736"/>
            <a:ext cx="4500562" cy="407196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После мессы католическая семья отправляется домой, за праздничный стол, где их ждут освященные накануне в храме куличи и крашеные яйца.</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r>
              <a:rPr lang="ru-RU" dirty="0" smtClean="0"/>
              <a:t>Каждый отлично знаком с символами праздника. У верующих – это выпечка в виде куличей и самостоятельно окрашенные яйца. Что касается католиков, для них важны крашенные яйца и в дополнение милые кролики. Если с куриными яйцами все ясно, то как к торжественному мероприятию относятся зайцы? Чтобы понять это, нужно окунуться в историю. В период процветания язычества, в древних культах кролик напрямую ассоциировался, как богиня природного благополучия и плодородия. Это девушка по имени </a:t>
            </a:r>
            <a:r>
              <a:rPr lang="ru-RU" dirty="0" err="1" smtClean="0"/>
              <a:t>Остара</a:t>
            </a:r>
            <a:r>
              <a:rPr lang="ru-RU" dirty="0" smtClean="0"/>
              <a:t>. Ее почитали в весеннее время. В массе обрядов фигурировал заяц. Это животное, отличающееся плодовитостью и несущее пасхальные яйца.</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2050" name="Picture 2" descr="D:\Users\User\Desktop\pasxa-2017.jpg"/>
          <p:cNvPicPr>
            <a:picLocks noGrp="1" noChangeAspect="1" noChangeArrowheads="1"/>
          </p:cNvPicPr>
          <p:nvPr>
            <p:ph idx="1"/>
          </p:nvPr>
        </p:nvPicPr>
        <p:blipFill>
          <a:blip r:embed="rId2"/>
          <a:srcRect/>
          <a:stretch>
            <a:fillRect/>
          </a:stretch>
        </p:blipFill>
        <p:spPr bwMode="auto">
          <a:xfrm>
            <a:off x="571472" y="285729"/>
            <a:ext cx="8215370" cy="550626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Источники:</a:t>
            </a:r>
            <a:endParaRPr lang="ru-RU" sz="3200" dirty="0"/>
          </a:p>
        </p:txBody>
      </p:sp>
      <p:sp>
        <p:nvSpPr>
          <p:cNvPr id="3" name="Содержимое 2"/>
          <p:cNvSpPr>
            <a:spLocks noGrp="1"/>
          </p:cNvSpPr>
          <p:nvPr>
            <p:ph idx="1"/>
          </p:nvPr>
        </p:nvSpPr>
        <p:spPr/>
        <p:txBody>
          <a:bodyPr>
            <a:normAutofit/>
          </a:bodyPr>
          <a:lstStyle/>
          <a:p>
            <a:r>
              <a:rPr lang="ru-RU" sz="2400" dirty="0" smtClean="0"/>
              <a:t>Учебник. Религии России. Часть 1: учебное пособие для учащихся 8 классов общеобразовательных школ / авт.- сост. В.К.Романовский, Л.А.Гончар; под общ. ред. В.К.Романовского. – Нижний Новгород: Нижегородский институт развития образования, 2013.</a:t>
            </a:r>
            <a:endParaRPr lang="ru-RU"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D:\Users\User\Desktop\36-1.jpg"/>
          <p:cNvPicPr>
            <a:picLocks noGrp="1" noChangeAspect="1" noChangeArrowheads="1"/>
          </p:cNvPicPr>
          <p:nvPr>
            <p:ph idx="1"/>
          </p:nvPr>
        </p:nvPicPr>
        <p:blipFill>
          <a:blip r:embed="rId2"/>
          <a:srcRect/>
          <a:stretch>
            <a:fillRect/>
          </a:stretch>
        </p:blipFill>
        <p:spPr bwMode="auto">
          <a:xfrm>
            <a:off x="428596" y="357167"/>
            <a:ext cx="8358246" cy="549197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С чего начинается католический церковный год?</a:t>
            </a:r>
            <a:endParaRPr lang="ru-RU" sz="2800" dirty="0"/>
          </a:p>
        </p:txBody>
      </p:sp>
      <p:sp>
        <p:nvSpPr>
          <p:cNvPr id="3" name="Содержимое 2"/>
          <p:cNvSpPr>
            <a:spLocks noGrp="1"/>
          </p:cNvSpPr>
          <p:nvPr>
            <p:ph idx="1"/>
          </p:nvPr>
        </p:nvSpPr>
        <p:spPr/>
        <p:txBody>
          <a:bodyPr>
            <a:normAutofit fontScale="70000" lnSpcReduction="20000"/>
          </a:bodyPr>
          <a:lstStyle/>
          <a:p>
            <a:r>
              <a:rPr lang="ru-RU" dirty="0" smtClean="0"/>
              <a:t>Год начинается с </a:t>
            </a:r>
            <a:r>
              <a:rPr lang="ru-RU" dirty="0" err="1" smtClean="0"/>
              <a:t>Адвента</a:t>
            </a:r>
            <a:r>
              <a:rPr lang="ru-RU" dirty="0" smtClean="0"/>
              <a:t> (от лат. </a:t>
            </a:r>
            <a:r>
              <a:rPr lang="ru-RU" dirty="0" err="1" smtClean="0"/>
              <a:t>adventus</a:t>
            </a:r>
            <a:r>
              <a:rPr lang="ru-RU" dirty="0" smtClean="0"/>
              <a:t> — пришествие), периода предрождественского Поста. </a:t>
            </a:r>
          </a:p>
          <a:p>
            <a:r>
              <a:rPr lang="ru-RU" dirty="0" smtClean="0"/>
              <a:t>Во время </a:t>
            </a:r>
            <a:r>
              <a:rPr lang="ru-RU" dirty="0" err="1" smtClean="0"/>
              <a:t>Адвента</a:t>
            </a:r>
            <a:r>
              <a:rPr lang="ru-RU" dirty="0" smtClean="0"/>
              <a:t> верующие готовятся ко второму пришествию Христа, вспоминают о предсказании пророков и Иоанна Крестителя о пришествии Спасителя.</a:t>
            </a:r>
          </a:p>
          <a:p>
            <a:r>
              <a:rPr lang="ru-RU" dirty="0" smtClean="0"/>
              <a:t> Католическая церковь считает </a:t>
            </a:r>
            <a:r>
              <a:rPr lang="ru-RU" dirty="0" err="1" smtClean="0"/>
              <a:t>Адвент</a:t>
            </a:r>
            <a:r>
              <a:rPr lang="ru-RU" dirty="0" smtClean="0"/>
              <a:t> временем всеобщего покаяния.</a:t>
            </a:r>
          </a:p>
          <a:p>
            <a:endParaRPr lang="ru-RU" dirty="0" smtClean="0"/>
          </a:p>
          <a:p>
            <a:r>
              <a:rPr lang="ru-RU" dirty="0" smtClean="0"/>
              <a:t>Памятные дни отдельных святых, приходящиеся на период </a:t>
            </a:r>
            <a:r>
              <a:rPr lang="ru-RU" dirty="0" err="1" smtClean="0"/>
              <a:t>Адвента</a:t>
            </a:r>
            <a:r>
              <a:rPr lang="ru-RU" dirty="0" smtClean="0"/>
              <a:t>, не связаны с циклом рождественских обычаев. Это День святой Варвары — покровительницы ремесленников (4 декабря), День святого Николая (6 декабря) известен своим «детским» акцентом — дети ждут подарков, по традиции «приносимых» святым Николаем.</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Святой Николай - покровитель путешественников и детей.</a:t>
            </a:r>
            <a:endParaRPr lang="ru-RU" sz="2800" dirty="0"/>
          </a:p>
        </p:txBody>
      </p:sp>
      <p:sp>
        <p:nvSpPr>
          <p:cNvPr id="3" name="Содержимое 2"/>
          <p:cNvSpPr>
            <a:spLocks noGrp="1"/>
          </p:cNvSpPr>
          <p:nvPr>
            <p:ph idx="1"/>
          </p:nvPr>
        </p:nvSpPr>
        <p:spPr/>
        <p:txBody>
          <a:bodyPr>
            <a:normAutofit fontScale="47500" lnSpcReduction="20000"/>
          </a:bodyPr>
          <a:lstStyle/>
          <a:p>
            <a:r>
              <a:rPr lang="ru-RU" dirty="0" smtClean="0"/>
              <a:t>Всегда тайно помогал нищим и обездоленным, а потому анонимные подарки по-прежнему называются подарками святого Николы. Все богатство, которое досталось епископу Николаю </a:t>
            </a:r>
            <a:r>
              <a:rPr lang="ru-RU" dirty="0" err="1" smtClean="0"/>
              <a:t>Мирликийскому</a:t>
            </a:r>
            <a:r>
              <a:rPr lang="ru-RU" dirty="0" smtClean="0"/>
              <a:t> в наследство от родителей, он раздал бедным. </a:t>
            </a:r>
          </a:p>
          <a:p>
            <a:r>
              <a:rPr lang="ru-RU" dirty="0" smtClean="0"/>
              <a:t>Он скончался 6 декабря 343 года, а в 1089 году его останки были перевезены в Италию. Практически все страны Европы имеют собственные традиции празднования. Ранее, когда Англия была католической, в День Святого Николая там назначали “епископом” маленького мальчика, и дети с удовольствием разыгрывали роли священников и епископов, указывая старшим. </a:t>
            </a:r>
          </a:p>
          <a:p>
            <a:r>
              <a:rPr lang="ru-RU" dirty="0" smtClean="0"/>
              <a:t>В Нидерландах Святого Николая зовут </a:t>
            </a:r>
            <a:r>
              <a:rPr lang="ru-RU" dirty="0" err="1" smtClean="0"/>
              <a:t>Sinterklaas</a:t>
            </a:r>
            <a:r>
              <a:rPr lang="ru-RU" dirty="0" smtClean="0"/>
              <a:t>. Он прибывает в Голландию морем, через Роттердам. Его встречают в рыбацкой деревне </a:t>
            </a:r>
            <a:r>
              <a:rPr lang="ru-RU" dirty="0" err="1" smtClean="0"/>
              <a:t>Монникэндам</a:t>
            </a:r>
            <a:r>
              <a:rPr lang="ru-RU" dirty="0" smtClean="0"/>
              <a:t>, расположенной недалеко от столицы, не только простые жители, но и представители властей, и приветствуют выстрелами, салютом, звоном колоколов на ратуше. Жители Нидерландов верят, что </a:t>
            </a:r>
            <a:r>
              <a:rPr lang="ru-RU" dirty="0" err="1" smtClean="0"/>
              <a:t>Sinterklaas</a:t>
            </a:r>
            <a:r>
              <a:rPr lang="ru-RU" dirty="0" smtClean="0"/>
              <a:t> приезжает из Испании; в путешествии его сопровождают чернокожие слуги, которых называют Черные Питы (</a:t>
            </a:r>
            <a:r>
              <a:rPr lang="ru-RU" dirty="0" err="1" smtClean="0"/>
              <a:t>Zwarte</a:t>
            </a:r>
            <a:r>
              <a:rPr lang="ru-RU" dirty="0" smtClean="0"/>
              <a:t> </a:t>
            </a:r>
            <a:r>
              <a:rPr lang="ru-RU" dirty="0" err="1" smtClean="0"/>
              <a:t>Pieten</a:t>
            </a:r>
            <a:r>
              <a:rPr lang="ru-RU" dirty="0" smtClean="0"/>
              <a:t>). </a:t>
            </a:r>
            <a:r>
              <a:rPr lang="ru-RU" dirty="0" err="1" smtClean="0"/>
              <a:t>Sinterklaas</a:t>
            </a:r>
            <a:r>
              <a:rPr lang="ru-RU" dirty="0" smtClean="0"/>
              <a:t> входит в каждый дом, и расспрашивает детей об их успехах и поведении, даёт оценку поведению и поступкам детей, произносит наставление и уходит. </a:t>
            </a:r>
          </a:p>
          <a:p>
            <a:r>
              <a:rPr lang="ru-RU" dirty="0" smtClean="0"/>
              <a:t>Вечером 5 декабря маленькие дети укладывают свою обувь перед дымоходом и поют традиционные песенки. В обувь кладут морковку или немного сена для </a:t>
            </a:r>
            <a:r>
              <a:rPr lang="ru-RU" dirty="0" err="1" smtClean="0"/>
              <a:t>Амэриго</a:t>
            </a:r>
            <a:r>
              <a:rPr lang="ru-RU" dirty="0" smtClean="0"/>
              <a:t> – белой лошади Sinterklaas-а. Наутро дети находят подарки в своих ботинках: сладости или маленькие игрушки. По традиции, среди сластей должны быть фигурные медовые пряники, сливочные леденцы в виде гвоздики, розы, сердечек, марципановые поросята.</a:t>
            </a:r>
          </a:p>
          <a:p>
            <a:pPr>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Праздники декабря</a:t>
            </a:r>
            <a:endParaRPr lang="ru-RU" sz="2800" dirty="0"/>
          </a:p>
        </p:txBody>
      </p:sp>
      <p:sp>
        <p:nvSpPr>
          <p:cNvPr id="3" name="Содержимое 2"/>
          <p:cNvSpPr>
            <a:spLocks noGrp="1"/>
          </p:cNvSpPr>
          <p:nvPr>
            <p:ph idx="1"/>
          </p:nvPr>
        </p:nvSpPr>
        <p:spPr/>
        <p:txBody>
          <a:bodyPr>
            <a:normAutofit fontScale="62500" lnSpcReduction="20000"/>
          </a:bodyPr>
          <a:lstStyle/>
          <a:p>
            <a:r>
              <a:rPr lang="ru-RU" dirty="0" smtClean="0"/>
              <a:t>8 декабря - один из главных праздников — День непорочного зачатия Девы Марии. Этот культ очень популярен в католицизме. </a:t>
            </a:r>
            <a:br>
              <a:rPr lang="ru-RU" dirty="0" smtClean="0"/>
            </a:br>
            <a:r>
              <a:rPr lang="ru-RU" dirty="0" smtClean="0"/>
              <a:t>Рождество — один из важнейших христианских праздников, католики отмечают его 25 декабря. </a:t>
            </a:r>
          </a:p>
          <a:p>
            <a:r>
              <a:rPr lang="ru-RU" dirty="0" smtClean="0"/>
              <a:t>Содержанием его является факт рождения Девой Марией Сына Божьего Иисуса Христа. Это второй после Пасхи праздник с четырьмя Литургиями (Мессами): накануне вечером, ночью, на рассвете и днем. Церковь учит, что рождение Христа открыло возможность для спасения души и вечной жизни для каждого верующего. </a:t>
            </a:r>
          </a:p>
          <a:p>
            <a:r>
              <a:rPr lang="ru-RU" dirty="0" smtClean="0"/>
              <a:t>Во всех католических странах широко распространен обычай изготовления своеобразных яслей-вертепов. Этот обычай церковного происхождения приписывается святому Франциску Ассизскому. В католических храмах с 13 века устраиваются небольшие ниши, в которых изображаются сцены из легенды о рождении Христа с помощью фигурок из дерева, фарфора, раскрашенной глины.</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Католическое Рождество.</a:t>
            </a:r>
            <a:endParaRPr lang="ru-RU" sz="2800" dirty="0"/>
          </a:p>
        </p:txBody>
      </p:sp>
      <p:sp>
        <p:nvSpPr>
          <p:cNvPr id="3" name="Содержимое 2"/>
          <p:cNvSpPr>
            <a:spLocks noGrp="1"/>
          </p:cNvSpPr>
          <p:nvPr>
            <p:ph idx="1"/>
          </p:nvPr>
        </p:nvSpPr>
        <p:spPr/>
        <p:txBody>
          <a:bodyPr>
            <a:normAutofit fontScale="62500" lnSpcReduction="20000"/>
          </a:bodyPr>
          <a:lstStyle/>
          <a:p>
            <a:r>
              <a:rPr lang="ru-RU" dirty="0" smtClean="0">
                <a:hlinkClick r:id="rId2"/>
              </a:rPr>
              <a:t>Рождество</a:t>
            </a:r>
            <a:r>
              <a:rPr lang="ru-RU" dirty="0" smtClean="0"/>
              <a:t> – несомненно, один из важнейших христианских праздников, в том числе и у католиков. Во всех странах распространена традиция изготовления вертепов с небольшой нишей, где при помощи деревянных или керамических фигурок изображаются сцены из истории о рождении Иисуса Христа. </a:t>
            </a:r>
          </a:p>
          <a:p>
            <a:r>
              <a:rPr lang="ru-RU" dirty="0" smtClean="0"/>
              <a:t>Рождество – это обязательный и широко празднуемый католический семейный праздник, накануне которого (в сочельник) по традиции семейный обед состоит исключительно из постных блюд. И только в первый день Рождества начинается подача праздничной пищи – индейки, гуся, ветчины и проч. Принято накрывать столы с большим изобилием и дарить друг другу подарки. </a:t>
            </a:r>
          </a:p>
          <a:p>
            <a:r>
              <a:rPr lang="ru-RU" dirty="0" smtClean="0"/>
              <a:t>Празднование Рождества 25 декабря началось только в 4 веке. А ранее христиане праздновали его 6 января. Среди обычаев, приуроченных к празднику Рождества – дни воспоминания уничтожения младенцев по приказу царя Ирода, день Св. </a:t>
            </a:r>
            <a:r>
              <a:rPr lang="ru-RU" dirty="0" err="1" smtClean="0"/>
              <a:t>Сильвестра</a:t>
            </a:r>
            <a:r>
              <a:rPr lang="ru-RU" dirty="0" smtClean="0"/>
              <a:t>, Новый год. </a:t>
            </a:r>
            <a:r>
              <a:rPr lang="ru-RU" smtClean="0"/>
              <a:t/>
            </a:r>
            <a:br>
              <a:rPr lang="ru-RU" smtClean="0"/>
            </a:br>
            <a:endParaRPr lang="ru-RU"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1026" name="Picture 2" descr="D:\Users\User\Desktop\IMG_3222.jpg"/>
          <p:cNvPicPr>
            <a:picLocks noGrp="1" noChangeAspect="1" noChangeArrowheads="1"/>
          </p:cNvPicPr>
          <p:nvPr>
            <p:ph sz="half" idx="1"/>
          </p:nvPr>
        </p:nvPicPr>
        <p:blipFill>
          <a:blip r:embed="rId2"/>
          <a:srcRect/>
          <a:stretch>
            <a:fillRect/>
          </a:stretch>
        </p:blipFill>
        <p:spPr bwMode="auto">
          <a:xfrm>
            <a:off x="0" y="2000240"/>
            <a:ext cx="4643438" cy="3714776"/>
          </a:xfrm>
          <a:prstGeom prst="rect">
            <a:avLst/>
          </a:prstGeom>
          <a:noFill/>
        </p:spPr>
      </p:pic>
      <p:pic>
        <p:nvPicPr>
          <p:cNvPr id="1027" name="Picture 3" descr="D:\Users\User\Desktop\1387721298_img_7294-1024x951.jpg"/>
          <p:cNvPicPr>
            <a:picLocks noGrp="1" noChangeAspect="1" noChangeArrowheads="1"/>
          </p:cNvPicPr>
          <p:nvPr>
            <p:ph sz="half" idx="2"/>
          </p:nvPr>
        </p:nvPicPr>
        <p:blipFill>
          <a:blip r:embed="rId3"/>
          <a:srcRect/>
          <a:stretch>
            <a:fillRect/>
          </a:stretch>
        </p:blipFill>
        <p:spPr bwMode="auto">
          <a:xfrm>
            <a:off x="4648200" y="1987835"/>
            <a:ext cx="4038600" cy="375069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2050" name="Picture 2" descr="D:\Users\User\Desktop\s1200.jpg"/>
          <p:cNvPicPr>
            <a:picLocks noGrp="1" noChangeAspect="1" noChangeArrowheads="1"/>
          </p:cNvPicPr>
          <p:nvPr>
            <p:ph idx="1"/>
          </p:nvPr>
        </p:nvPicPr>
        <p:blipFill>
          <a:blip r:embed="rId2"/>
          <a:srcRect/>
          <a:stretch>
            <a:fillRect/>
          </a:stretch>
        </p:blipFill>
        <p:spPr bwMode="auto">
          <a:xfrm>
            <a:off x="428596" y="285728"/>
            <a:ext cx="8286808" cy="55007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r>
              <a:rPr lang="ru-RU" dirty="0" smtClean="0"/>
              <a:t>В 19 веке в католических странах в канун Нового года жгли большие костры и организовывали факельные шествия. Зимний цикл святочных праздников католики завершают Днем Богоявления (</a:t>
            </a:r>
            <a:r>
              <a:rPr lang="ru-RU" dirty="0" err="1" smtClean="0"/>
              <a:t>Эпифании</a:t>
            </a:r>
            <a:r>
              <a:rPr lang="ru-RU" dirty="0" smtClean="0"/>
              <a:t>), или «трех королей» — 6 января. Содержанием праздника является евангельское сказание о поклонении младенцу Иисусу королей (в иной традиции — волхвов) — </a:t>
            </a:r>
            <a:r>
              <a:rPr lang="ru-RU" dirty="0" err="1" smtClean="0"/>
              <a:t>Каспара</a:t>
            </a:r>
            <a:r>
              <a:rPr lang="ru-RU" dirty="0" smtClean="0"/>
              <a:t>, Мельхиора и Валтасара, пришедших с дарами в Вифлеем. </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1127</Words>
  <PresentationFormat>Экран (4:3)</PresentationFormat>
  <Paragraphs>37</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Праздники Римско-католической церкви</vt:lpstr>
      <vt:lpstr>Слайд 2</vt:lpstr>
      <vt:lpstr>С чего начинается католический церковный год?</vt:lpstr>
      <vt:lpstr>Святой Николай - покровитель путешественников и детей.</vt:lpstr>
      <vt:lpstr>Праздники декабря</vt:lpstr>
      <vt:lpstr>Католическое Рождество.</vt:lpstr>
      <vt:lpstr>Слайд 7</vt:lpstr>
      <vt:lpstr>Слайд 8</vt:lpstr>
      <vt:lpstr>Слайд 9</vt:lpstr>
      <vt:lpstr>В память о явлении Христа язычникам и поклонении трех царей, в храмах совершаются святые Мессы. </vt:lpstr>
      <vt:lpstr>Великий сорокадневный пост.</vt:lpstr>
      <vt:lpstr>Католическая пасха.</vt:lpstr>
      <vt:lpstr>Слайд 13</vt:lpstr>
      <vt:lpstr>Слайд 14</vt:lpstr>
      <vt:lpstr>Слайд 15</vt:lpstr>
      <vt:lpstr>Слайд 16</vt:lpstr>
      <vt:lpstr>Слайд 17</vt:lpstr>
      <vt:lpstr>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Праздники Римско-католической церкви</dc:title>
  <dc:creator>User</dc:creator>
  <cp:lastModifiedBy>User</cp:lastModifiedBy>
  <cp:revision>11</cp:revision>
  <dcterms:created xsi:type="dcterms:W3CDTF">2019-05-07T10:05:53Z</dcterms:created>
  <dcterms:modified xsi:type="dcterms:W3CDTF">2019-05-13T09:13:58Z</dcterms:modified>
</cp:coreProperties>
</file>