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93" autoAdjust="0"/>
  </p:normalViewPr>
  <p:slideViewPr>
    <p:cSldViewPr>
      <p:cViewPr>
        <p:scale>
          <a:sx n="60" d="100"/>
          <a:sy n="60" d="100"/>
        </p:scale>
        <p:origin x="-156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BEE7-892E-46AA-BB16-7DB8D8B72A9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6971A-DDEC-4FDA-B23D-777B0C963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1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6.ru.net/kartinki-priyatnogo-appetita-s-nadpisyu.html" TargetMode="External"/><Relationship Id="rId2" Type="http://schemas.openxmlformats.org/officeDocument/2006/relationships/hyperlink" Target="https://www.kazan.kp.ru/daily/26126/301908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293096"/>
            <a:ext cx="453650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Arial Black" panose="020B0A04020102020204" pitchFamily="34" charset="0"/>
              </a:rPr>
              <a:t>Л</a:t>
            </a:r>
            <a:r>
              <a:rPr lang="ru-RU" sz="2000" b="1" dirty="0" smtClean="0">
                <a:latin typeface="Arial Black" panose="020B0A04020102020204" pitchFamily="34" charset="0"/>
              </a:rPr>
              <a:t>екция</a:t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для учащихся 4-7 классов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выполнена в рамках участия </a:t>
            </a:r>
            <a:b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 ВСЕРОССИЙСКОЙ АКЦИИ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«ЗДОРОВОЕ ПИТАНИЕ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АКТИВНОЕ 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ДОЛГОЛЕТИЕ»</a:t>
            </a:r>
            <a:r>
              <a:rPr lang="ru-RU" sz="1800" b="1" dirty="0">
                <a:solidFill>
                  <a:srgbClr val="00B050"/>
                </a:solidFill>
              </a:rPr>
              <a:t/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latin typeface="Arial Black" panose="020B0A04020102020204" pitchFamily="34" charset="0"/>
              </a:rPr>
              <a:t>А</a:t>
            </a:r>
            <a:r>
              <a:rPr lang="ru-RU" sz="1800" b="1" dirty="0" smtClean="0">
                <a:latin typeface="Arial Black" panose="020B0A04020102020204" pitchFamily="34" charset="0"/>
              </a:rPr>
              <a:t>втор </a:t>
            </a:r>
            <a:br>
              <a:rPr lang="ru-RU" sz="1800" b="1" dirty="0" smtClean="0">
                <a:latin typeface="Arial Black" panose="020B0A04020102020204" pitchFamily="34" charset="0"/>
              </a:rPr>
            </a:br>
            <a:r>
              <a:rPr lang="ru-RU" sz="1800" b="1" dirty="0" smtClean="0">
                <a:latin typeface="Arial Black" panose="020B0A04020102020204" pitchFamily="34" charset="0"/>
              </a:rPr>
              <a:t>Андрей Александров</a:t>
            </a:r>
            <a:br>
              <a:rPr lang="ru-RU" sz="1800" b="1" dirty="0" smtClean="0">
                <a:latin typeface="Arial Black" panose="020B0A04020102020204" pitchFamily="34" charset="0"/>
              </a:rPr>
            </a:br>
            <a:r>
              <a:rPr lang="ru-RU" sz="1800" b="1" dirty="0" smtClean="0">
                <a:latin typeface="Arial Black" panose="020B0A04020102020204" pitchFamily="34" charset="0"/>
              </a:rPr>
              <a:t>5 В класс</a:t>
            </a:r>
            <a:br>
              <a:rPr lang="ru-RU" sz="1800" b="1" dirty="0" smtClean="0">
                <a:latin typeface="Arial Black" panose="020B0A04020102020204" pitchFamily="34" charset="0"/>
              </a:rPr>
            </a:br>
            <a:r>
              <a:rPr lang="ru-RU" sz="1800" b="1" dirty="0" smtClean="0">
                <a:latin typeface="Arial Black" panose="020B0A04020102020204" pitchFamily="34" charset="0"/>
              </a:rPr>
              <a:t>Руководитель</a:t>
            </a:r>
            <a:br>
              <a:rPr lang="ru-RU" sz="1800" b="1" dirty="0" smtClean="0">
                <a:latin typeface="Arial Black" panose="020B0A04020102020204" pitchFamily="34" charset="0"/>
              </a:rPr>
            </a:br>
            <a:r>
              <a:rPr lang="ru-RU" sz="1800" b="1" dirty="0" smtClean="0">
                <a:latin typeface="Arial Black" panose="020B0A04020102020204" pitchFamily="34" charset="0"/>
              </a:rPr>
              <a:t>О.М. Степанова</a:t>
            </a:r>
            <a:r>
              <a:rPr lang="ru-RU" sz="3100" dirty="0">
                <a:latin typeface="Bahnschrift Condensed" pitchFamily="34" charset="0"/>
              </a:rPr>
              <a:t/>
            </a:r>
            <a:br>
              <a:rPr lang="ru-RU" sz="3100" dirty="0">
                <a:latin typeface="Bahnschrift Condensed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2019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51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МБОУ «</a:t>
            </a:r>
            <a:r>
              <a:rPr lang="ru-RU" sz="1600" b="1" dirty="0" err="1" smtClean="0">
                <a:latin typeface="Arial Narrow" panose="020B0606020202030204" pitchFamily="34" charset="0"/>
              </a:rPr>
              <a:t>Цивильская</a:t>
            </a:r>
            <a:r>
              <a:rPr lang="ru-RU" sz="1600" b="1" dirty="0" smtClean="0">
                <a:latin typeface="Arial Narrow" panose="020B0606020202030204" pitchFamily="34" charset="0"/>
              </a:rPr>
              <a:t> СОШ №1 им М.В. Силантьева» г. Цивильск Чувашской Республики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41" y="5373216"/>
            <a:ext cx="2212230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12287"/>
            <a:ext cx="59766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Нежелательно перебивать аппетит бутербродами, чипсами, сладостями. Большое количество выпечки, сладостей, газировок приводит к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НАРУШЕНИЮ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обмена веществ. Организм привыкает к тому, что ему нужно перерабатывать много сладкого, в связи с чем инсулина выделяется больше, чем надо. Подобное состояние называется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ГИПЕРИНСУЛИНЕМИЕЙ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Оно развивается даже у худеньких подростков и чревато повышением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РИСКА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сахарного диабета.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45" y="1907276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171400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428" y="212286"/>
            <a:ext cx="62490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 связи с высоким уровнем инсулина у школьников могут возникать эпизоды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ГИПОГЛИКЕМИИ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когда существенно снижается содержание сахара в крови. Распознать гипогликемию можно по острому ощущению голода между приемами пищи, сильному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ГОЛОВОКРУЖЕНИЮ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голодный желудок. Как правило, от подобного состояния подросток избавляется повторным употреблением конфет или булочек. В дальнейшем это может привести к появлению лишнего веса и даже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ОЖИРЕНИЮ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7424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12286"/>
            <a:ext cx="5544616" cy="648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ОБЕД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школьника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зависит от того, где он его получает, дома или в школе. Но в любом случае меню обеда должно включать в себя небольшое по объему первое -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СУП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мясной, куриный, рыбный, вегетарианский с добавлением зелени,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ВТОРОЕ БЛЮДО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отварное или тушеное мясо, рыба с гарниром из овощей и десерт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Если для взрослого человека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ПЕРВОЕ БЛЮДО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необязательно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(но желательно!), то для детей просто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НЕОБХОДИМО!</a:t>
            </a:r>
            <a:endParaRPr 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02" y="1268760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387424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между обедом и ужином большой промежуток времени, целесообразно добавит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ПОЛДНИК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свежие фрукты с натуральным йогуртом, или сыр с чаем, или молоко с </a:t>
            </a: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цельнозерновой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булочкой.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98713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21" y="-459432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5699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УЖИН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яичное, или творожное, овощное, рыбное блюдо, чай, сок или молоко. Хлеб лучше подавать ржаной или зерновой. Пирожные, торты, халву, шоколад и т.д. не следует включать в ежедневный рацион ребенка (да и взрослого тоже!), лучше их оставлять на выходные и праздничные дни.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46" y="260648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6553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1" y="249758"/>
            <a:ext cx="7957889" cy="64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52" y="3514299"/>
            <a:ext cx="1948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теперь посмотрим и запомним, как должно выглядеть наше питание</a:t>
            </a:r>
            <a:endParaRPr lang="en-US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6" y="5661248"/>
            <a:ext cx="1829270" cy="14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56992"/>
            <a:ext cx="8784976" cy="247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внимание.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Питайтесь правильно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живите долго!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Приятного Вам аппетита всегда !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46" y="260648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921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Кукарцева</a:t>
            </a:r>
            <a:r>
              <a:rPr lang="ru-RU" dirty="0" smtClean="0"/>
              <a:t> А </a:t>
            </a:r>
            <a:r>
              <a:rPr lang="ru-RU" b="1" dirty="0"/>
              <a:t>Семь правил здорового питания для </a:t>
            </a:r>
            <a:r>
              <a:rPr lang="ru-RU" b="1" dirty="0" smtClean="0"/>
              <a:t>школьника </a:t>
            </a:r>
            <a:r>
              <a:rPr lang="en-US" b="1" dirty="0">
                <a:hlinkClick r:id="rId2"/>
              </a:rPr>
              <a:t>https://www.kazan.kp.ru/daily/26126/3019089</a:t>
            </a:r>
            <a:r>
              <a:rPr lang="en-US" b="1" dirty="0" smtClean="0">
                <a:hlinkClick r:id="rId2"/>
              </a:rPr>
              <a:t>/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Изображение для слайдов –</a:t>
            </a:r>
            <a:r>
              <a:rPr lang="ru-RU" dirty="0"/>
              <a:t> </a:t>
            </a:r>
            <a:r>
              <a:rPr lang="ru-RU" dirty="0" smtClean="0"/>
              <a:t>картина Приятного аппетита!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catalog6.ru.net/kartinki-priyatnogo-appetita-s-nadpisyu.html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916832"/>
            <a:ext cx="7596336" cy="131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 такое здоровое питание? 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прежде всего - сбалансированность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умеренность и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разнообразие!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39752" y="3573016"/>
            <a:ext cx="71924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это всё значит? </a:t>
            </a:r>
            <a:endParaRPr lang="ru-RU" sz="4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39737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40768"/>
            <a:ext cx="63685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ЗАВТРАК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обязательно должно быть горячее блюдо, лучше всего содержащее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КРАХМАЛ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каша, картофель, макароны. Крахмал переваривается довольно медленно, благодаря чему образующаяся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ГЛЮКОЗА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небольшими порциями поступает в кровь, поэтому энергии хватает на долгое время. Хорошим дополнением являются овощи, фрукты. Из напитков - соки, чай, кофе с молоком.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7424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7412" y="1484784"/>
            <a:ext cx="63685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Пакетированные соки - не самый оптимальный вариант, но, безусловно, лучший выбор, когда речь идет о том, что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ВЗЯТЬ с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собой в школу на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ПЕРЕКУС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».                             200-граммовые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пакетики с трубочками соков (именно соков, а не нектаров и т.п., тщательно следите за надписями на этикетках, это должен быть 100%-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НАТУРАЛЬНЫЙ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 сахара и консервантов сок) + печенье, крекеры, бутерброд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96553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80728"/>
            <a:ext cx="4896544" cy="537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Допускается прием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соков во время еды, как часть рациона, но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НЕЛЬЗЯ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пить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сок для утоления жажды, просто так, и особенно, на голодный желудок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Это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касается и </a:t>
            </a: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фрешей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скорее даже </a:t>
            </a: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фрешей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 первую очередь! </a:t>
            </a:r>
            <a:r>
              <a:rPr lang="ru-RU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Соки-</a:t>
            </a:r>
            <a:r>
              <a:rPr lang="ru-RU" sz="24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фреш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(фруктовые),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 всех их кажущихся преимуществах, таят в себе многие «</a:t>
            </a:r>
            <a:r>
              <a:rPr lang="ru-RU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подводные камни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»!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82" y="-243408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7412" y="1196752"/>
            <a:ext cx="63685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приготовление стакана, например, апельсинового сока идёт 2-3 апельсина. Сколько времени мы потратили бы на то, чтобы съесть их? Минут 5-10!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ПЛЮС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работа зубов,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ПЛЮС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клетчатка для кишечника,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ПЛЮС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равномерное расходование выделившегося инсулина,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ПЛЮС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ощущение сытости от заполненного желудка. В общем, сплошная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ПОЛЬЗА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 </a:t>
            </a:r>
            <a:r>
              <a:rPr lang="ru-RU" sz="2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ФРЕШИ? </a:t>
            </a:r>
            <a:endParaRPr lang="en-US" sz="24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4299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7424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284984"/>
            <a:ext cx="8616440" cy="278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«Выпиваем» эти же три апельсина за минуту, </a:t>
            </a:r>
            <a:r>
              <a:rPr lang="ru-RU" sz="2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минус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часть клетчатки, </a:t>
            </a:r>
            <a:r>
              <a:rPr lang="ru-RU" sz="2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минус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работа челюстей, и большой </a:t>
            </a:r>
            <a:r>
              <a:rPr lang="ru-RU" sz="2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минус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– быстрое опорожнение желудка без эффекта насыщения и практически мгновенный выброс инсулина, которому, по сути, </a:t>
            </a:r>
            <a:endParaRPr lang="ru-RU" sz="24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нечего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расщеплять!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7424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890" y="188640"/>
            <a:ext cx="8616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Кроме того, апельсиновый </a:t>
            </a: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фреш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таит в себе эфирные масла, которые раздражают слизистую желудка и могут вызвать </a:t>
            </a:r>
            <a:r>
              <a:rPr lang="ru-RU" sz="2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ГАСТРИТ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Эти масла улетучиваются, если поставить сок на лёд минут на 15-20. Поэтому, нет </a:t>
            </a: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фрешам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на голодный желудок, только во время еды, или после неё,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ПИТЬ МЕДЛЕННО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ещё лучше, через трубочку! А детям с избыточным весом либо вообще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ДАВАТЬ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фруктовые </a:t>
            </a: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фреши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либо разбавлять их пополам с питьевой водой!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17" y="3924299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" y="5085184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88640"/>
            <a:ext cx="49193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ПЕРЕРЫВЫ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между приемами пищи у детей не должны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превышать                  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4-х часов (у взрослых- 5), чтобы не было застоя желчи.</a:t>
            </a:r>
            <a:r>
              <a:rPr lang="ru-RU" sz="2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Если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школе организовано горячее питание, то достаточно будет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иметь школьнику с собой 2-3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печенья, пакетик сока, яблоко или грушу.</a:t>
            </a:r>
            <a:r>
              <a:rPr lang="ru-RU" sz="2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Если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 у него не будет возможности полноценно поесть в школе, нужно позаботиться о достаточном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ПЕРЕКУСЕ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2516"/>
            <a:ext cx="22479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7424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840</Words>
  <Application>Microsoft Office PowerPoint</Application>
  <PresentationFormat>Экран (4:3)</PresentationFormat>
  <Paragraphs>43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Лекция для учащихся 4-7 классов Работа выполнена в рамках участия  во ВСЕРОССИЙСКОЙ АКЦИИ «ЗДОРОВОЕ ПИТАНИЕ - АКТИВНОЕ ДОЛГОЛЕТИЕ» Автор  Андрей Александров 5 В класс Руководитель О.М. Степанова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Работу выполнила  Александра Данилова 5 В класс Цивильская СОШ №1  2019</dc:title>
  <dc:creator>User</dc:creator>
  <cp:lastModifiedBy>1</cp:lastModifiedBy>
  <cp:revision>21</cp:revision>
  <dcterms:created xsi:type="dcterms:W3CDTF">2019-05-23T11:43:22Z</dcterms:created>
  <dcterms:modified xsi:type="dcterms:W3CDTF">2019-05-25T19:31:16Z</dcterms:modified>
</cp:coreProperties>
</file>