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afsensekids.blogspot.com/2015/02/instructional-strategies-summarized.html" TargetMode="External"/><Relationship Id="rId7" Type="http://schemas.openxmlformats.org/officeDocument/2006/relationships/hyperlink" Target="https://answers.ea.com/t5/Plants-vs-Zombies-2/Escape-Root-BattleZ-sun-production/m-p/7828396" TargetMode="External"/><Relationship Id="rId2" Type="http://schemas.openxmlformats.org/officeDocument/2006/relationships/hyperlink" Target="https://www.idealdomik.ru/yenciklopedija-poleznyh-sovetov/deti-i-roditeli/golovolomki-s-otvetami-dlja-mladshih-shkolniko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ifedeliberatesoapco.blogspot.com/2012/12/murphys-law.html" TargetMode="External"/><Relationship Id="rId5" Type="http://schemas.openxmlformats.org/officeDocument/2006/relationships/hyperlink" Target="http://bosoxbasebawful.blogspot.com/2017/04/sox-win-opening-day-4317.html" TargetMode="External"/><Relationship Id="rId4" Type="http://schemas.openxmlformats.org/officeDocument/2006/relationships/hyperlink" Target="https://image.shutterstock.com/image-vector/vector-illustration-scared-cartoon-cat-260nw-137860793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dyfromrussia.com/sovety-turistu/kak-kompensirovat-isporchenny-otpusk.shtml" TargetMode="External"/><Relationship Id="rId2" Type="http://schemas.openxmlformats.org/officeDocument/2006/relationships/hyperlink" Target="https://www.memotest.ru/test?testid=13352&amp;cardid=1068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urok.ru/prezentaciya-prilozhenie-k-uroku-duh-hellouina-klass-990713.html" TargetMode="External"/><Relationship Id="rId5" Type="http://schemas.openxmlformats.org/officeDocument/2006/relationships/hyperlink" Target="https://xoroshiy.ru/174695-aleksandr-voronin-ob-innovacionnoy-tehnologii-white038smile-i-sotrudnichestve.html" TargetMode="External"/><Relationship Id="rId4" Type="http://schemas.openxmlformats.org/officeDocument/2006/relationships/hyperlink" Target="http://obodrenie.info/series-how-to-beat-the-rage-and-to-cope-with-anger/how-to-beat-the-rage-or-to-cope-with-anger-and-annoyance-part-3-gods-way-of-managing-ang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96944" cy="2527921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800" dirty="0" smtClean="0"/>
              <a:t>Презентация к уроку английского языка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6 классе</a:t>
            </a:r>
            <a:br>
              <a:rPr lang="ru-RU" sz="2800" dirty="0"/>
            </a:br>
            <a:r>
              <a:rPr lang="ru-RU" sz="2800" b="1" dirty="0"/>
              <a:t>Тема: «Дух </a:t>
            </a:r>
            <a:r>
              <a:rPr lang="ru-RU" sz="2800" b="1" dirty="0" err="1"/>
              <a:t>Хеллоуина</a:t>
            </a:r>
            <a:r>
              <a:rPr lang="ru-RU" sz="2800" b="1" dirty="0"/>
              <a:t>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1" y="3717032"/>
            <a:ext cx="3744417" cy="1944216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400" b="1" dirty="0" smtClean="0">
                <a:solidFill>
                  <a:schemeClr val="tx2">
                    <a:lumMod val="75000"/>
                  </a:schemeClr>
                </a:solidFill>
              </a:rPr>
              <a:t>Автор: </a:t>
            </a:r>
            <a:r>
              <a:rPr lang="ru-RU" sz="3400" dirty="0" err="1" smtClean="0">
                <a:solidFill>
                  <a:schemeClr val="tx2">
                    <a:lumMod val="75000"/>
                  </a:schemeClr>
                </a:solidFill>
              </a:rPr>
              <a:t>Албитова</a:t>
            </a:r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Наталья </a:t>
            </a:r>
            <a:r>
              <a:rPr lang="ru-RU" sz="3400" dirty="0">
                <a:solidFill>
                  <a:schemeClr val="tx2">
                    <a:lumMod val="75000"/>
                  </a:schemeClr>
                </a:solidFill>
              </a:rPr>
              <a:t>Геннадьевна</a:t>
            </a:r>
          </a:p>
          <a:p>
            <a:pPr algn="r"/>
            <a:r>
              <a:rPr lang="ru-RU" sz="3400" dirty="0" smtClean="0">
                <a:solidFill>
                  <a:schemeClr val="tx2">
                    <a:lumMod val="75000"/>
                  </a:schemeClr>
                </a:solidFill>
              </a:rPr>
              <a:t>учитель </a:t>
            </a:r>
            <a:r>
              <a:rPr lang="ru-RU" sz="3400" dirty="0">
                <a:solidFill>
                  <a:schemeClr val="tx2">
                    <a:lumMod val="75000"/>
                  </a:schemeClr>
                </a:solidFill>
              </a:rPr>
              <a:t>английского языка </a:t>
            </a:r>
          </a:p>
          <a:p>
            <a:pPr algn="r"/>
            <a:r>
              <a:rPr lang="ru-RU" sz="3400" dirty="0">
                <a:solidFill>
                  <a:schemeClr val="tx2">
                    <a:lumMod val="75000"/>
                  </a:schemeClr>
                </a:solidFill>
              </a:rPr>
              <a:t>Первой квалификационной категории</a:t>
            </a:r>
          </a:p>
          <a:p>
            <a:pPr algn="r"/>
            <a:r>
              <a:rPr lang="ru-RU" sz="3400" dirty="0">
                <a:solidFill>
                  <a:schemeClr val="tx2">
                    <a:lumMod val="75000"/>
                  </a:schemeClr>
                </a:solidFill>
              </a:rPr>
              <a:t>МБОУ СОШ № 5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16632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бюджетное образовательное учреждение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"Средняя общеобразовательная школа № 5 "</a:t>
            </a:r>
          </a:p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Еврейская Автономная Область, город Биробиджан.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2822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Биробиджан</a:t>
            </a:r>
          </a:p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2018 / 2019г</a:t>
            </a:r>
          </a:p>
        </p:txBody>
      </p:sp>
    </p:spTree>
    <p:extLst>
      <p:ext uri="{BB962C8B-B14F-4D97-AF65-F5344CB8AC3E}">
        <p14:creationId xmlns:p14="http://schemas.microsoft.com/office/powerpoint/2010/main" val="1590879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3541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/>
            </a:r>
            <a:br>
              <a:rPr lang="en-US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/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en-US" sz="4000" b="1" i="1" dirty="0" smtClean="0">
                <a:solidFill>
                  <a:srgbClr val="C00000"/>
                </a:solidFill>
              </a:rPr>
              <a:t>Thank you for your work!</a:t>
            </a:r>
            <a:br>
              <a:rPr lang="en-US" sz="4000" b="1" i="1" dirty="0" smtClean="0">
                <a:solidFill>
                  <a:srgbClr val="C00000"/>
                </a:solidFill>
              </a:rPr>
            </a:br>
            <a:r>
              <a:rPr lang="en-US" sz="4000" b="1" i="1" dirty="0" smtClean="0">
                <a:solidFill>
                  <a:srgbClr val="C00000"/>
                </a:solidFill>
              </a:rPr>
              <a:t>Good bye!</a:t>
            </a:r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endParaRPr lang="ru-RU" sz="4000" dirty="0"/>
          </a:p>
        </p:txBody>
      </p:sp>
      <p:pic>
        <p:nvPicPr>
          <p:cNvPr id="4" name="Picture 2" descr="C:\Users\User\Desktop\221436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1772816"/>
            <a:ext cx="5841080" cy="36506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139136" cy="836712"/>
          </a:xfrm>
        </p:spPr>
        <p:txBody>
          <a:bodyPr/>
          <a:lstStyle/>
          <a:p>
            <a:r>
              <a:rPr lang="ru-RU" sz="3600" dirty="0" smtClean="0"/>
              <a:t>Источники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328592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Изображение «Родители думают», Режим доступа: </a:t>
            </a:r>
            <a:r>
              <a:rPr lang="en-US" sz="1800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en-US" sz="1800" dirty="0" smtClean="0">
                <a:solidFill>
                  <a:srgbClr val="002060"/>
                </a:solidFill>
                <a:hlinkClick r:id="rId2"/>
              </a:rPr>
              <a:t>www.idealdomik.ru/yenciklopedija-poleznyh-sovetov/deti-i-roditeli/golovolomki-s-otvetami-dlja-mladshih-shkolnikov.html</a:t>
            </a:r>
            <a:endParaRPr lang="ru-RU" sz="1800" dirty="0">
              <a:solidFill>
                <a:srgbClr val="002060"/>
              </a:solidFill>
            </a:endParaRPr>
          </a:p>
          <a:p>
            <a:pPr algn="just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Изображение «Мальчик думает»,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deafsensekids.blogspot.com/2015/02/instructional-strategies-summarized.html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just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Изображение «Удивлённый кот», Режим доступа: </a:t>
            </a:r>
            <a:r>
              <a:rPr lang="en-US" sz="1800" dirty="0">
                <a:solidFill>
                  <a:srgbClr val="002060"/>
                </a:solidFill>
                <a:hlinkClick r:id="rId4"/>
              </a:rPr>
              <a:t>https://</a:t>
            </a:r>
            <a:r>
              <a:rPr lang="en-US" sz="1800" dirty="0" smtClean="0">
                <a:solidFill>
                  <a:srgbClr val="002060"/>
                </a:solidFill>
                <a:hlinkClick r:id="rId4"/>
              </a:rPr>
              <a:t>image.shutterstock.com/image-vector/vector-illustration-scared-cartoon-cat-260nw-137860793.jpg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4. Изображение «Девочка скалит зубы», Режим доступа: </a:t>
            </a:r>
            <a:r>
              <a:rPr lang="en-US" sz="1800" dirty="0">
                <a:solidFill>
                  <a:srgbClr val="002060"/>
                </a:solidFill>
                <a:hlinkClick r:id="rId5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hlinkClick r:id="rId5"/>
              </a:rPr>
              <a:t>bosoxbasebawful.blogspot.com/2017/04/sox-win-opening-day-4317.html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5. Изображение «Учитель в шоке», Режим доступа: </a:t>
            </a:r>
            <a:r>
              <a:rPr lang="en-US" sz="1800" dirty="0">
                <a:solidFill>
                  <a:srgbClr val="002060"/>
                </a:solidFill>
                <a:hlinkClick r:id="rId6"/>
              </a:rPr>
              <a:t>http://</a:t>
            </a:r>
            <a:r>
              <a:rPr lang="en-US" sz="1800" dirty="0" smtClean="0">
                <a:solidFill>
                  <a:srgbClr val="002060"/>
                </a:solidFill>
                <a:hlinkClick r:id="rId6"/>
              </a:rPr>
              <a:t>alifedeliberatesoapco.blogspot.com/2012/12/murphys-law.html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6. Изображение «Колобок зажал рот», Режим доступа: </a:t>
            </a:r>
            <a:r>
              <a:rPr lang="en-US" sz="1800" dirty="0">
                <a:solidFill>
                  <a:srgbClr val="002060"/>
                </a:solidFill>
                <a:hlinkClick r:id="rId7"/>
              </a:rPr>
              <a:t>https://</a:t>
            </a:r>
            <a:r>
              <a:rPr lang="en-US" sz="1800" dirty="0" smtClean="0">
                <a:solidFill>
                  <a:srgbClr val="002060"/>
                </a:solidFill>
                <a:hlinkClick r:id="rId7"/>
              </a:rPr>
              <a:t>answers.ea.com/t5/Plants-vs-Zombies-2/Escape-Root-BattleZ-sun-production/m-p/7828396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44852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211144" cy="1052736"/>
          </a:xfrm>
        </p:spPr>
        <p:txBody>
          <a:bodyPr/>
          <a:lstStyle/>
          <a:p>
            <a:r>
              <a:rPr lang="ru-RU" sz="3600" dirty="0"/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7. Изображение «Отрицательные качества»,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2"/>
              </a:rPr>
              <a:t>https://www.memotest.ru/test?testid=13352&amp;cardid=106843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#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AutoNum type="arabicPeriod" startAt="8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Изображение «Эмоция грусти»,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http://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www.ladyfromrussia.com/sovety-turistu/kak-kompensirovat-isporchenny-otpusk.shtml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9. Изображение «Гнев»,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4"/>
              </a:rPr>
              <a:t>http://obodrenie.info/series-how-to-beat-the-rage-and-to-cope-with-anger/how-to-beat-the-rage-or-to-cope-with-anger-and-annoyance-part-3-gods-way-of-managing-anger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/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10. Изображение «Отличное настроение»,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5"/>
              </a:rPr>
              <a:t>https://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xoroshiy.ru/174695-aleksandr-voronin-ob-innovacionnoy-tehnologii-white038smile-i-sotrudnichestve.html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11. Изображение «Дух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Халлоуина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»,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6"/>
              </a:rPr>
              <a:t>https://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infourok.ru/prezentaciya-prilozhenie-k-uroku-duh-hellouina-klass-990713.html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12.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Инфоурок 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[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Электронный ресурс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]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Албитова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Н. Г. Презентация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(приложение) к уроку "Дух Хэллоуина" (6 класс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).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29.03.2016, Режим доступа: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hlinkClick r:id="rId6"/>
              </a:rPr>
              <a:t>https://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infourok.ru/prezentaciya-prilozhenie-k-uroku-duh-hellouina-klass-990713.html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6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16632"/>
            <a:ext cx="7200800" cy="1368152"/>
          </a:xfr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Welcome to our</a:t>
            </a:r>
          </a:p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lesson!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221436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5989538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259632" y="4725144"/>
            <a:ext cx="6984776" cy="144016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latin typeface="+mj-lt"/>
              </a:rPr>
              <a:t>Do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ongue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wis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ers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wis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 your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t</a:t>
            </a:r>
            <a:r>
              <a:rPr lang="en-US" dirty="0" smtClean="0">
                <a:latin typeface="+mj-lt"/>
              </a:rPr>
              <a:t>ongue?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8" name="Рисунок 17" descr="11-1024x80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179" b="4179"/>
          <a:stretch>
            <a:fillRect/>
          </a:stretch>
        </p:blipFill>
        <p:spPr>
          <a:xfrm>
            <a:off x="2123728" y="880716"/>
            <a:ext cx="5126360" cy="37023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647949"/>
              </p:ext>
            </p:extLst>
          </p:nvPr>
        </p:nvGraphicFramePr>
        <p:xfrm>
          <a:off x="395536" y="332656"/>
          <a:ext cx="8496940" cy="589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"/>
                <a:gridCol w="849694"/>
                <a:gridCol w="849694"/>
                <a:gridCol w="945236"/>
                <a:gridCol w="754152"/>
                <a:gridCol w="849694"/>
                <a:gridCol w="849694"/>
                <a:gridCol w="849694"/>
                <a:gridCol w="849694"/>
                <a:gridCol w="849694"/>
              </a:tblGrid>
              <a:tr h="711079">
                <a:tc gridSpan="10"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C00000"/>
                          </a:solidFill>
                        </a:rPr>
                        <a:t>Find</a:t>
                      </a:r>
                      <a:r>
                        <a:rPr lang="en-US" sz="3600" baseline="0" dirty="0" smtClean="0">
                          <a:solidFill>
                            <a:srgbClr val="C00000"/>
                          </a:solidFill>
                        </a:rPr>
                        <a:t> the word combination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en-US" sz="11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K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H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Q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X</a:t>
                      </a:r>
                      <a:r>
                        <a:rPr lang="en-US" sz="16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Z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D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P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G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Z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K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A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079"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G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en-US" sz="4400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W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Q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b="1" dirty="0" smtClean="0">
                          <a:solidFill>
                            <a:srgbClr val="00B050"/>
                          </a:solidFill>
                        </a:rPr>
                        <a:t>J</a:t>
                      </a:r>
                      <a:r>
                        <a:rPr lang="en-US" sz="16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FF0000"/>
                </a:solidFill>
                <a:latin typeface="Century Gothic" panose="020B0502020202020204" pitchFamily="34" charset="0"/>
                <a:ea typeface="MS Mincho" pitchFamily="49" charset="-128"/>
              </a:rPr>
              <a:t>HELLOWEEN</a:t>
            </a:r>
            <a:r>
              <a:rPr lang="en-US" sz="8000" b="1" dirty="0" smtClean="0">
                <a:solidFill>
                  <a:srgbClr val="FF0000"/>
                </a:solidFill>
                <a:latin typeface="MS Mincho" pitchFamily="49" charset="-128"/>
                <a:ea typeface="MS Mincho" pitchFamily="49" charset="-128"/>
              </a:rPr>
              <a:t> 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  <p:pic>
        <p:nvPicPr>
          <p:cNvPr id="5" name="Содержимое 4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128791" cy="5040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2419350" cy="2047875"/>
          </a:xfrm>
          <a:prstGeom prst="rect">
            <a:avLst/>
          </a:prstGeom>
          <a:noFill/>
        </p:spPr>
      </p:pic>
      <p:pic>
        <p:nvPicPr>
          <p:cNvPr id="1027" name="Picture 3" descr="C:\Users\User\Desktop\1444685845353.jp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493332" cy="2183332"/>
          </a:xfrm>
          <a:prstGeom prst="rect">
            <a:avLst/>
          </a:prstGeom>
          <a:noFill/>
        </p:spPr>
      </p:pic>
      <p:pic>
        <p:nvPicPr>
          <p:cNvPr id="1028" name="Picture 4" descr="C:\Users\User\Desktop\i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564904"/>
            <a:ext cx="1866900" cy="2047875"/>
          </a:xfrm>
          <a:prstGeom prst="rect">
            <a:avLst/>
          </a:prstGeom>
          <a:noFill/>
        </p:spPr>
      </p:pic>
      <p:pic>
        <p:nvPicPr>
          <p:cNvPr id="1030" name="Picture 6" descr="C:\Users\User\Desktop\570a3b09a840366069e76ebfda356c3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564904"/>
            <a:ext cx="1800200" cy="2042493"/>
          </a:xfrm>
          <a:prstGeom prst="rect">
            <a:avLst/>
          </a:prstGeom>
          <a:noFill/>
        </p:spPr>
      </p:pic>
      <p:pic>
        <p:nvPicPr>
          <p:cNvPr id="1031" name="Picture 7" descr="C:\Users\User\Desktop\i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03840" y="3212976"/>
            <a:ext cx="1440160" cy="2497052"/>
          </a:xfrm>
          <a:prstGeom prst="rect">
            <a:avLst/>
          </a:prstGeom>
          <a:noFill/>
        </p:spPr>
      </p:pic>
      <p:pic>
        <p:nvPicPr>
          <p:cNvPr id="1032" name="Picture 8" descr="C:\Users\User\Desktop\4028375_ori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437112"/>
            <a:ext cx="2304256" cy="1728192"/>
          </a:xfrm>
          <a:prstGeom prst="rect">
            <a:avLst/>
          </a:prstGeom>
          <a:noFill/>
        </p:spPr>
      </p:pic>
      <p:pic>
        <p:nvPicPr>
          <p:cNvPr id="1033" name="Picture 9" descr="C:\Users\User\Desktop\i (3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4077072"/>
            <a:ext cx="1885950" cy="2047875"/>
          </a:xfrm>
          <a:prstGeom prst="rect">
            <a:avLst/>
          </a:prstGeom>
          <a:noFill/>
        </p:spPr>
      </p:pic>
      <p:pic>
        <p:nvPicPr>
          <p:cNvPr id="1034" name="Picture 10" descr="C:\Users\User\Desktop\i (4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332656"/>
            <a:ext cx="2047875" cy="2047875"/>
          </a:xfrm>
          <a:prstGeom prst="rect">
            <a:avLst/>
          </a:prstGeom>
          <a:noFill/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179512" y="2060848"/>
            <a:ext cx="1800200" cy="6480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bored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1259632" y="3645025"/>
            <a:ext cx="1872208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400" b="1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scared</a:t>
            </a:r>
            <a:endParaRPr kumimoji="0" lang="ru-RU" sz="6400" b="1" i="0" u="none" strike="noStrike" kern="1200" cap="none" spc="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1844824"/>
            <a:ext cx="250990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miserable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39" y="1988840"/>
            <a:ext cx="2016225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puzzled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5949280"/>
            <a:ext cx="2376264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stressed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1920" y="5661248"/>
            <a:ext cx="2016224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excited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92080" y="4221088"/>
            <a:ext cx="2160240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worried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304" y="5661248"/>
            <a:ext cx="15121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tired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643192" cy="105152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  <a:latin typeface="Microsoft PhagsPa" pitchFamily="34" charset="0"/>
                <a:ea typeface="MS Mincho" pitchFamily="49" charset="-128"/>
              </a:rPr>
              <a:t>HELLOWEEN SPIRIT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6779096" cy="47133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True or false:</a:t>
            </a:r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It was Guy Fox night.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By the time we got to the last house in the street, it was very late and we were tired.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"Don't be afraid, it's just a cat," said a voice from behind us.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They met </a:t>
            </a:r>
            <a:r>
              <a:rPr lang="en-US" sz="2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Smith in the house.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latin typeface="Century Gothic" panose="020B0502020202020204" pitchFamily="34" charset="0"/>
              </a:rPr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4"/>
          </p:nvPr>
        </p:nvSpPr>
        <p:spPr>
          <a:xfrm>
            <a:off x="7236296" y="1628800"/>
            <a:ext cx="1450504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False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False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False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71184" cy="126754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Verb</a:t>
            </a:r>
            <a:r>
              <a:rPr lang="ru-RU" sz="3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</a:t>
            </a:r>
            <a:endParaRPr lang="ru-RU" sz="3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7564" y="2996952"/>
            <a:ext cx="3240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regular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08274" y="257767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irregular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403648" y="1459632"/>
            <a:ext cx="2484276" cy="1537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04048" y="1500400"/>
            <a:ext cx="1224136" cy="10772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619006"/>
            <a:ext cx="2212892" cy="936104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42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WB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cs625731.vk.me/v625731396/2f70b/YwQ1qgtnS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588" y="3356992"/>
            <a:ext cx="4300109" cy="319660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685" y="404664"/>
            <a:ext cx="28504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760</TotalTime>
  <Words>414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Презентация к уроку английского языка  в 6 классе Тема: «Дух Хеллоуина» </vt:lpstr>
      <vt:lpstr>Презентация PowerPoint</vt:lpstr>
      <vt:lpstr>Do tongue twisters twist your tongue? </vt:lpstr>
      <vt:lpstr>Презентация PowerPoint</vt:lpstr>
      <vt:lpstr>  HELLOWEEN  </vt:lpstr>
      <vt:lpstr>Презентация PowerPoint</vt:lpstr>
      <vt:lpstr>HELLOWEEN SPIRIT</vt:lpstr>
      <vt:lpstr>Verb      </vt:lpstr>
      <vt:lpstr>Презентация PowerPoint</vt:lpstr>
      <vt:lpstr>    Thank you for your work! Good bye! </vt:lpstr>
      <vt:lpstr>Источники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55</cp:revision>
  <dcterms:created xsi:type="dcterms:W3CDTF">2016-02-08T05:58:19Z</dcterms:created>
  <dcterms:modified xsi:type="dcterms:W3CDTF">2019-06-26T15:57:49Z</dcterms:modified>
</cp:coreProperties>
</file>