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3" r:id="rId2"/>
    <p:sldId id="278" r:id="rId3"/>
    <p:sldId id="257" r:id="rId4"/>
    <p:sldId id="259" r:id="rId5"/>
    <p:sldId id="260" r:id="rId6"/>
    <p:sldId id="261" r:id="rId7"/>
    <p:sldId id="262" r:id="rId8"/>
    <p:sldId id="263" r:id="rId9"/>
    <p:sldId id="265" r:id="rId10"/>
    <p:sldId id="264" r:id="rId11"/>
    <p:sldId id="266" r:id="rId12"/>
    <p:sldId id="267" r:id="rId13"/>
    <p:sldId id="268" r:id="rId14"/>
    <p:sldId id="269" r:id="rId15"/>
    <p:sldId id="276" r:id="rId16"/>
    <p:sldId id="271" r:id="rId17"/>
    <p:sldId id="272" r:id="rId18"/>
    <p:sldId id="273" r:id="rId19"/>
    <p:sldId id="274" r:id="rId20"/>
    <p:sldId id="275" r:id="rId21"/>
    <p:sldId id="277" r:id="rId22"/>
    <p:sldId id="285" r:id="rId23"/>
    <p:sldId id="286" r:id="rId24"/>
    <p:sldId id="287" r:id="rId25"/>
    <p:sldId id="290" r:id="rId26"/>
    <p:sldId id="344" r:id="rId27"/>
    <p:sldId id="299" r:id="rId28"/>
    <p:sldId id="291" r:id="rId29"/>
    <p:sldId id="306" r:id="rId30"/>
    <p:sldId id="308" r:id="rId31"/>
    <p:sldId id="310" r:id="rId32"/>
    <p:sldId id="312" r:id="rId33"/>
    <p:sldId id="294" r:id="rId34"/>
    <p:sldId id="298" r:id="rId35"/>
    <p:sldId id="314" r:id="rId36"/>
    <p:sldId id="315" r:id="rId37"/>
    <p:sldId id="304" r:id="rId38"/>
    <p:sldId id="305" r:id="rId39"/>
    <p:sldId id="321" r:id="rId40"/>
    <p:sldId id="322" r:id="rId41"/>
    <p:sldId id="324" r:id="rId42"/>
    <p:sldId id="325" r:id="rId43"/>
    <p:sldId id="326" r:id="rId44"/>
    <p:sldId id="332" r:id="rId45"/>
    <p:sldId id="331" r:id="rId46"/>
    <p:sldId id="330" r:id="rId47"/>
    <p:sldId id="351" r:id="rId48"/>
    <p:sldId id="356" r:id="rId49"/>
    <p:sldId id="335" r:id="rId50"/>
    <p:sldId id="369" r:id="rId51"/>
    <p:sldId id="370" r:id="rId52"/>
    <p:sldId id="371" r:id="rId53"/>
    <p:sldId id="374"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3" d="100"/>
          <a:sy n="73" d="100"/>
        </p:scale>
        <p:origin x="6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287309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199480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172730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42073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153324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37841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34595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62998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238085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124459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EE0124-F982-4E2C-B870-E31FCB46FC05}" type="datetimeFigureOut">
              <a:rPr lang="ru-RU" smtClean="0"/>
              <a:pPr/>
              <a:t>31.07.2019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92831-DBBE-4687-AE09-6314E1060250}" type="slidenum">
              <a:rPr lang="ru-RU" smtClean="0"/>
              <a:pPr/>
              <a:t>‹#›</a:t>
            </a:fld>
            <a:endParaRPr lang="ru-RU"/>
          </a:p>
        </p:txBody>
      </p:sp>
    </p:spTree>
    <p:extLst>
      <p:ext uri="{BB962C8B-B14F-4D97-AF65-F5344CB8AC3E}">
        <p14:creationId xmlns:p14="http://schemas.microsoft.com/office/powerpoint/2010/main" val="122407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E0124-F982-4E2C-B870-E31FCB46FC05}" type="datetimeFigureOut">
              <a:rPr lang="ru-RU" smtClean="0"/>
              <a:pPr/>
              <a:t>31.07.2019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92831-DBBE-4687-AE09-6314E1060250}" type="slidenum">
              <a:rPr lang="ru-RU" smtClean="0"/>
              <a:pPr/>
              <a:t>‹#›</a:t>
            </a:fld>
            <a:endParaRPr lang="ru-RU"/>
          </a:p>
        </p:txBody>
      </p:sp>
    </p:spTree>
    <p:extLst>
      <p:ext uri="{BB962C8B-B14F-4D97-AF65-F5344CB8AC3E}">
        <p14:creationId xmlns:p14="http://schemas.microsoft.com/office/powerpoint/2010/main" val="289253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3931" y="391886"/>
            <a:ext cx="7458892" cy="3785652"/>
          </a:xfrm>
          <a:prstGeom prst="rect">
            <a:avLst/>
          </a:prstGeom>
        </p:spPr>
        <p:txBody>
          <a:bodyPr wrap="square">
            <a:spAutoFit/>
          </a:bodyPr>
          <a:lstStyle/>
          <a:p>
            <a:pPr algn="ctr"/>
            <a:r>
              <a:rPr lang="ru-RU" sz="4000" i="1" dirty="0">
                <a:latin typeface="Times New Roman" panose="02020603050405020304" pitchFamily="18" charset="0"/>
                <a:ea typeface="Times New Roman" panose="02020603050405020304" pitchFamily="18" charset="0"/>
              </a:rPr>
              <a:t>Презентация к уроку математики в 4 классе по теме</a:t>
            </a:r>
            <a:br>
              <a:rPr lang="ru-RU" sz="4000" i="1" dirty="0">
                <a:latin typeface="Times New Roman" panose="02020603050405020304" pitchFamily="18" charset="0"/>
                <a:ea typeface="Times New Roman" panose="02020603050405020304" pitchFamily="18" charset="0"/>
              </a:rPr>
            </a:br>
            <a:r>
              <a:rPr lang="ru-RU" sz="4000" b="1" i="1" dirty="0">
                <a:latin typeface="Times New Roman" panose="02020603050405020304" pitchFamily="18" charset="0"/>
                <a:ea typeface="Times New Roman" panose="02020603050405020304" pitchFamily="18" charset="0"/>
              </a:rPr>
              <a:t>«  Задания для </a:t>
            </a:r>
            <a:r>
              <a:rPr lang="ru-RU" sz="4000" b="1" i="1" dirty="0" smtClean="0">
                <a:latin typeface="Times New Roman" panose="02020603050405020304" pitchFamily="18" charset="0"/>
                <a:ea typeface="Times New Roman" panose="02020603050405020304" pitchFamily="18" charset="0"/>
              </a:rPr>
              <a:t>подготовки </a:t>
            </a:r>
            <a:r>
              <a:rPr lang="ru-RU" sz="4000" b="1" i="1" dirty="0">
                <a:latin typeface="Times New Roman" panose="02020603050405020304" pitchFamily="18" charset="0"/>
                <a:ea typeface="Times New Roman" panose="02020603050405020304" pitchFamily="18" charset="0"/>
              </a:rPr>
              <a:t>к ВПР»</a:t>
            </a:r>
            <a:br>
              <a:rPr lang="ru-RU" sz="4000" b="1" i="1" dirty="0">
                <a:latin typeface="Times New Roman" panose="02020603050405020304" pitchFamily="18" charset="0"/>
                <a:ea typeface="Times New Roman" panose="02020603050405020304" pitchFamily="18" charset="0"/>
              </a:rPr>
            </a:br>
            <a:r>
              <a:rPr lang="ru-RU" sz="4000" i="1" dirty="0">
                <a:latin typeface="Calibri Light" panose="020F0302020204030204" pitchFamily="34" charset="0"/>
                <a:ea typeface="Times New Roman" panose="02020603050405020304" pitchFamily="18" charset="0"/>
                <a:cs typeface="Times New Roman" panose="02020603050405020304" pitchFamily="18" charset="0"/>
              </a:rPr>
              <a:t/>
            </a:r>
            <a:br>
              <a:rPr lang="ru-RU" sz="4000" i="1" dirty="0">
                <a:latin typeface="Calibri Light" panose="020F0302020204030204" pitchFamily="34" charset="0"/>
                <a:ea typeface="Times New Roman" panose="02020603050405020304" pitchFamily="18" charset="0"/>
                <a:cs typeface="Times New Roman" panose="02020603050405020304" pitchFamily="18" charset="0"/>
              </a:rPr>
            </a:br>
            <a:endParaRPr lang="ru-RU" sz="4000" dirty="0"/>
          </a:p>
        </p:txBody>
      </p:sp>
      <p:pic>
        <p:nvPicPr>
          <p:cNvPr id="3" name="Рисунок 2"/>
          <p:cNvPicPr>
            <a:picLocks noChangeAspect="1"/>
          </p:cNvPicPr>
          <p:nvPr/>
        </p:nvPicPr>
        <p:blipFill>
          <a:blip r:embed="rId2"/>
          <a:stretch>
            <a:fillRect/>
          </a:stretch>
        </p:blipFill>
        <p:spPr>
          <a:xfrm>
            <a:off x="5479868" y="3555798"/>
            <a:ext cx="6433458" cy="2098867"/>
          </a:xfrm>
          <a:prstGeom prst="rect">
            <a:avLst/>
          </a:prstGeom>
        </p:spPr>
      </p:pic>
      <p:sp>
        <p:nvSpPr>
          <p:cNvPr id="7" name="TextBox 6"/>
          <p:cNvSpPr txBox="1"/>
          <p:nvPr/>
        </p:nvSpPr>
        <p:spPr>
          <a:xfrm>
            <a:off x="4898572" y="6335486"/>
            <a:ext cx="2427106" cy="369332"/>
          </a:xfrm>
          <a:prstGeom prst="rect">
            <a:avLst/>
          </a:prstGeom>
          <a:noFill/>
        </p:spPr>
        <p:txBody>
          <a:bodyPr wrap="square" rtlCol="0">
            <a:spAutoFit/>
          </a:bodyPr>
          <a:lstStyle/>
          <a:p>
            <a:r>
              <a:rPr lang="ru-RU" dirty="0" smtClean="0"/>
              <a:t>Воронеж, 2019 год</a:t>
            </a:r>
            <a:endParaRPr lang="ru-RU" dirty="0"/>
          </a:p>
        </p:txBody>
      </p:sp>
      <p:pic>
        <p:nvPicPr>
          <p:cNvPr id="4" name="Рисунок 3"/>
          <p:cNvPicPr>
            <a:picLocks noChangeAspect="1"/>
          </p:cNvPicPr>
          <p:nvPr/>
        </p:nvPicPr>
        <p:blipFill>
          <a:blip r:embed="rId3"/>
          <a:stretch>
            <a:fillRect/>
          </a:stretch>
        </p:blipFill>
        <p:spPr>
          <a:xfrm>
            <a:off x="832620" y="2487052"/>
            <a:ext cx="3037388" cy="4236357"/>
          </a:xfrm>
          <a:prstGeom prst="rect">
            <a:avLst/>
          </a:prstGeom>
        </p:spPr>
      </p:pic>
    </p:spTree>
    <p:extLst>
      <p:ext uri="{BB962C8B-B14F-4D97-AF65-F5344CB8AC3E}">
        <p14:creationId xmlns:p14="http://schemas.microsoft.com/office/powerpoint/2010/main" val="170131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270000"/>
            <a:ext cx="10693400" cy="4401205"/>
          </a:xfrm>
          <a:prstGeom prst="rect">
            <a:avLst/>
          </a:prstGeom>
        </p:spPr>
        <p:txBody>
          <a:bodyPr wrap="square">
            <a:spAutoFit/>
          </a:bodyPr>
          <a:lstStyle/>
          <a:p>
            <a:r>
              <a:rPr lang="ru-RU" sz="4000" b="1" dirty="0" smtClean="0"/>
              <a:t>  </a:t>
            </a:r>
            <a:r>
              <a:rPr lang="ru-RU" sz="4000" b="1" dirty="0" smtClean="0"/>
              <a:t>         </a:t>
            </a:r>
            <a:r>
              <a:rPr lang="ru-RU" sz="4000" dirty="0" smtClean="0">
                <a:solidFill>
                  <a:srgbClr val="FF0000"/>
                </a:solidFill>
              </a:rPr>
              <a:t>Реши </a:t>
            </a:r>
            <a:r>
              <a:rPr lang="ru-RU" sz="4000" dirty="0">
                <a:solidFill>
                  <a:srgbClr val="FF0000"/>
                </a:solidFill>
              </a:rPr>
              <a:t>задачу, записав </a:t>
            </a:r>
            <a:r>
              <a:rPr lang="ru-RU" sz="4000" dirty="0" smtClean="0">
                <a:solidFill>
                  <a:srgbClr val="FF0000"/>
                </a:solidFill>
              </a:rPr>
              <a:t>условие в виде таблицы ( </a:t>
            </a:r>
            <a:r>
              <a:rPr lang="en-US" sz="4000" dirty="0" smtClean="0">
                <a:solidFill>
                  <a:srgbClr val="FF0000"/>
                </a:solidFill>
              </a:rPr>
              <a:t>V</a:t>
            </a:r>
            <a:r>
              <a:rPr lang="ru-RU" sz="4000" dirty="0" smtClean="0">
                <a:solidFill>
                  <a:srgbClr val="FF0000"/>
                </a:solidFill>
              </a:rPr>
              <a:t>, </a:t>
            </a:r>
            <a:r>
              <a:rPr lang="en-US" sz="4000" dirty="0" smtClean="0">
                <a:solidFill>
                  <a:srgbClr val="FF0000"/>
                </a:solidFill>
              </a:rPr>
              <a:t>t</a:t>
            </a:r>
            <a:r>
              <a:rPr lang="ru-RU" sz="4000" dirty="0" smtClean="0">
                <a:solidFill>
                  <a:srgbClr val="FF0000"/>
                </a:solidFill>
              </a:rPr>
              <a:t>, </a:t>
            </a:r>
            <a:r>
              <a:rPr lang="en-US" sz="4000" dirty="0" smtClean="0">
                <a:solidFill>
                  <a:srgbClr val="FF0000"/>
                </a:solidFill>
              </a:rPr>
              <a:t>S</a:t>
            </a:r>
            <a:r>
              <a:rPr lang="ru-RU" sz="4000" dirty="0" smtClean="0">
                <a:solidFill>
                  <a:srgbClr val="FF0000"/>
                </a:solidFill>
              </a:rPr>
              <a:t>)</a:t>
            </a:r>
            <a:endParaRPr lang="ru-RU" sz="4000" dirty="0">
              <a:solidFill>
                <a:srgbClr val="FF0000"/>
              </a:solidFill>
            </a:endParaRPr>
          </a:p>
          <a:p>
            <a:endParaRPr lang="ru-RU" sz="4000" b="1" i="1" dirty="0" smtClean="0">
              <a:solidFill>
                <a:srgbClr val="FF0000"/>
              </a:solidFill>
            </a:endParaRPr>
          </a:p>
          <a:p>
            <a:r>
              <a:rPr lang="ru-RU" sz="4000" b="1" i="1" dirty="0" smtClean="0"/>
              <a:t>Пассажирский поезд за 8 ч прошёл 480 км, а скорый поезд за 6 ч прошёл 720 км. Во сколько раз скорость пассажирского поезда меньше скорости скорого поезда?</a:t>
            </a:r>
            <a:endParaRPr lang="ru-RU" sz="4000" b="1" i="1" dirty="0"/>
          </a:p>
        </p:txBody>
      </p:sp>
    </p:spTree>
    <p:extLst>
      <p:ext uri="{BB962C8B-B14F-4D97-AF65-F5344CB8AC3E}">
        <p14:creationId xmlns:p14="http://schemas.microsoft.com/office/powerpoint/2010/main" val="850080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330200"/>
            <a:ext cx="10858500" cy="3785652"/>
          </a:xfrm>
          <a:prstGeom prst="rect">
            <a:avLst/>
          </a:prstGeom>
        </p:spPr>
        <p:txBody>
          <a:bodyPr wrap="square">
            <a:spAutoFit/>
          </a:bodyPr>
          <a:lstStyle/>
          <a:p>
            <a:pPr algn="ctr"/>
            <a:r>
              <a:rPr lang="ru-RU" sz="4000" b="1" dirty="0" smtClean="0"/>
              <a:t> </a:t>
            </a:r>
            <a:r>
              <a:rPr lang="ru-RU" sz="4000" dirty="0">
                <a:solidFill>
                  <a:srgbClr val="FF0000"/>
                </a:solidFill>
              </a:rPr>
              <a:t>Реши задачу, записав условие.</a:t>
            </a:r>
          </a:p>
          <a:p>
            <a:endParaRPr lang="ru-RU" sz="4000" b="1" i="1" dirty="0" smtClean="0">
              <a:solidFill>
                <a:srgbClr val="FF0000"/>
              </a:solidFill>
            </a:endParaRPr>
          </a:p>
          <a:p>
            <a:r>
              <a:rPr lang="ru-RU" sz="4000" b="1" i="1" dirty="0" smtClean="0"/>
              <a:t>Сад прямоугольной формы имеет длину 60 м, ширину 30 м. 3/10 площади сада засадили яблонями, а остальную — вишнями. Какая площадь сада засажена вишнями? </a:t>
            </a:r>
            <a:endParaRPr lang="ru-RU" sz="4000" b="1" i="1" dirty="0"/>
          </a:p>
        </p:txBody>
      </p:sp>
      <p:sp>
        <p:nvSpPr>
          <p:cNvPr id="3" name="Прямоугольник 2"/>
          <p:cNvSpPr/>
          <p:nvPr/>
        </p:nvSpPr>
        <p:spPr>
          <a:xfrm>
            <a:off x="444137" y="4611188"/>
            <a:ext cx="11176363" cy="2000548"/>
          </a:xfrm>
          <a:prstGeom prst="rect">
            <a:avLst/>
          </a:prstGeom>
        </p:spPr>
        <p:txBody>
          <a:bodyPr wrap="square">
            <a:spAutoFit/>
          </a:bodyPr>
          <a:lstStyle/>
          <a:p>
            <a:pPr algn="ctr"/>
            <a:r>
              <a:rPr lang="ru-RU" sz="4400" dirty="0">
                <a:solidFill>
                  <a:srgbClr val="FF0000"/>
                </a:solidFill>
              </a:rPr>
              <a:t>Реши задачу, записав условие.</a:t>
            </a:r>
          </a:p>
          <a:p>
            <a:r>
              <a:rPr lang="ru-RU" sz="4000" b="1" i="1" dirty="0" smtClean="0"/>
              <a:t>Разместили </a:t>
            </a:r>
            <a:r>
              <a:rPr lang="ru-RU" sz="4000" b="1" i="1" dirty="0" smtClean="0"/>
              <a:t>40 человек в 8 моторных лодках. Сколько нужно таких лодок для 30 человек? </a:t>
            </a:r>
            <a:endParaRPr lang="ru-RU" sz="4000" b="1" i="1" dirty="0"/>
          </a:p>
        </p:txBody>
      </p:sp>
    </p:spTree>
    <p:extLst>
      <p:ext uri="{BB962C8B-B14F-4D97-AF65-F5344CB8AC3E}">
        <p14:creationId xmlns:p14="http://schemas.microsoft.com/office/powerpoint/2010/main" val="809867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5600" y="406400"/>
            <a:ext cx="11188700" cy="3170099"/>
          </a:xfrm>
          <a:prstGeom prst="rect">
            <a:avLst/>
          </a:prstGeom>
        </p:spPr>
        <p:txBody>
          <a:bodyPr wrap="square">
            <a:spAutoFit/>
          </a:bodyPr>
          <a:lstStyle/>
          <a:p>
            <a:r>
              <a:rPr lang="ru-RU" dirty="0" smtClean="0"/>
              <a:t> </a:t>
            </a:r>
            <a:r>
              <a:rPr lang="ru-RU" sz="4000" b="1" dirty="0" smtClean="0">
                <a:solidFill>
                  <a:srgbClr val="FF0000"/>
                </a:solidFill>
              </a:rPr>
              <a:t>Задача.</a:t>
            </a:r>
          </a:p>
          <a:p>
            <a:r>
              <a:rPr lang="ru-RU" sz="4000" b="1" i="1" dirty="0" smtClean="0"/>
              <a:t>В магазине было 50 мешков картофеля по 80 кг в каждом.  После продажи осталось 20 мешков. Сколько денег выручили за проданный картофель, если 1 кг картофеля стоил 2 р.? </a:t>
            </a:r>
            <a:endParaRPr lang="ru-RU" sz="4000" b="1" i="1" dirty="0"/>
          </a:p>
        </p:txBody>
      </p:sp>
      <p:sp>
        <p:nvSpPr>
          <p:cNvPr id="3" name="Прямоугольник 2"/>
          <p:cNvSpPr/>
          <p:nvPr/>
        </p:nvSpPr>
        <p:spPr>
          <a:xfrm>
            <a:off x="127000" y="3695700"/>
            <a:ext cx="11607800" cy="2985433"/>
          </a:xfrm>
          <a:prstGeom prst="rect">
            <a:avLst/>
          </a:prstGeom>
        </p:spPr>
        <p:txBody>
          <a:bodyPr wrap="square">
            <a:spAutoFit/>
          </a:bodyPr>
          <a:lstStyle/>
          <a:p>
            <a:r>
              <a:rPr lang="ru-RU" sz="4000" b="1" i="1" dirty="0" smtClean="0"/>
              <a:t> </a:t>
            </a:r>
            <a:r>
              <a:rPr lang="ru-RU" sz="4000" b="1" i="1" dirty="0" smtClean="0">
                <a:solidFill>
                  <a:srgbClr val="FF0000"/>
                </a:solidFill>
              </a:rPr>
              <a:t>Задача.</a:t>
            </a:r>
          </a:p>
          <a:p>
            <a:r>
              <a:rPr lang="ru-RU" sz="3600" b="1" i="1" dirty="0" smtClean="0"/>
              <a:t>В субботу выставку посетило 360 человек, в воскресенье — 540 человек, а в понедельник — в 3 раза меньше, чем в субботу и воскресенье вместе. Сколько человек посетило выставку в понедельник? </a:t>
            </a:r>
            <a:endParaRPr lang="ru-RU" sz="3600" b="1" i="1" dirty="0"/>
          </a:p>
        </p:txBody>
      </p:sp>
    </p:spTree>
    <p:extLst>
      <p:ext uri="{BB962C8B-B14F-4D97-AF65-F5344CB8AC3E}">
        <p14:creationId xmlns:p14="http://schemas.microsoft.com/office/powerpoint/2010/main" val="1619731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4"/>
            <a:ext cx="10944498" cy="5905047"/>
          </a:xfrm>
        </p:spPr>
        <p:txBody>
          <a:bodyPr>
            <a:normAutofit fontScale="90000"/>
          </a:bodyPr>
          <a:lstStyle/>
          <a:p>
            <a:r>
              <a:rPr lang="ru-RU" b="1" dirty="0">
                <a:solidFill>
                  <a:srgbClr val="FF0000"/>
                </a:solidFill>
              </a:rPr>
              <a:t>Задача. </a:t>
            </a:r>
            <a:r>
              <a:rPr lang="ru-RU" b="1" dirty="0" smtClean="0">
                <a:solidFill>
                  <a:srgbClr val="FF0000"/>
                </a:solidFill>
              </a:rPr>
              <a:t/>
            </a:r>
            <a:br>
              <a:rPr lang="ru-RU" b="1" dirty="0" smtClean="0">
                <a:solidFill>
                  <a:srgbClr val="FF0000"/>
                </a:solidFill>
              </a:rPr>
            </a:br>
            <a:r>
              <a:rPr lang="ru-RU" dirty="0" smtClean="0">
                <a:latin typeface="+mn-lt"/>
              </a:rPr>
              <a:t>Автомобилист выехал из гаража в 10 ч утра. Через 45 минут он заехал на заправку, где заправлялся 8 минут, далее он ехал ещё 15 минут. В какое время он приехал в место назначения?</a:t>
            </a:r>
            <a:br>
              <a:rPr lang="ru-RU" dirty="0" smtClean="0">
                <a:latin typeface="+mn-lt"/>
              </a:rPr>
            </a:br>
            <a:r>
              <a:rPr lang="ru-RU" b="1" dirty="0">
                <a:solidFill>
                  <a:srgbClr val="FF0000"/>
                </a:solidFill>
              </a:rPr>
              <a:t>Задача</a:t>
            </a:r>
            <a:r>
              <a:rPr lang="ru-RU" b="1" dirty="0" smtClean="0">
                <a:solidFill>
                  <a:srgbClr val="FF0000"/>
                </a:solidFill>
              </a:rPr>
              <a:t>.</a:t>
            </a:r>
            <a:br>
              <a:rPr lang="ru-RU" b="1" dirty="0" smtClean="0">
                <a:solidFill>
                  <a:srgbClr val="FF0000"/>
                </a:solidFill>
              </a:rPr>
            </a:br>
            <a:r>
              <a:rPr lang="ru-RU" b="1" dirty="0" smtClean="0"/>
              <a:t>Автомобилист выехал из гаража в 8 ч утра. Через 30 мин пути он сделал остановку на 12 минут и поехал дальше. Сколько минут он ехал, если приехал в пункт назначения в 11 часов</a:t>
            </a:r>
            <a:endParaRPr lang="ru-RU" b="1" dirty="0">
              <a:latin typeface="+mn-lt"/>
            </a:endParaRPr>
          </a:p>
        </p:txBody>
      </p:sp>
    </p:spTree>
    <p:extLst>
      <p:ext uri="{BB962C8B-B14F-4D97-AF65-F5344CB8AC3E}">
        <p14:creationId xmlns:p14="http://schemas.microsoft.com/office/powerpoint/2010/main" val="21496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18" y="365124"/>
            <a:ext cx="11704320" cy="6492875"/>
          </a:xfrm>
        </p:spPr>
        <p:txBody>
          <a:bodyPr>
            <a:noAutofit/>
          </a:bodyPr>
          <a:lstStyle/>
          <a:p>
            <a:r>
              <a:rPr lang="ru-RU" sz="3200" b="1" dirty="0" smtClean="0">
                <a:latin typeface="+mn-lt"/>
              </a:rPr>
              <a:t>                                         </a:t>
            </a:r>
            <a:r>
              <a:rPr lang="ru-RU" sz="3200" b="1" dirty="0" smtClean="0">
                <a:solidFill>
                  <a:srgbClr val="C00000"/>
                </a:solidFill>
                <a:latin typeface="+mn-lt"/>
              </a:rPr>
              <a:t>Математический диктант.</a:t>
            </a:r>
            <a:br>
              <a:rPr lang="ru-RU" sz="3200" b="1" dirty="0" smtClean="0">
                <a:solidFill>
                  <a:srgbClr val="C00000"/>
                </a:solidFill>
                <a:latin typeface="+mn-lt"/>
              </a:rPr>
            </a:br>
            <a:r>
              <a:rPr lang="ru-RU" sz="3200" b="1" dirty="0" smtClean="0">
                <a:latin typeface="+mn-lt"/>
              </a:rPr>
              <a:t>1)Найди 2/6 от числа 72.</a:t>
            </a:r>
            <a:br>
              <a:rPr lang="ru-RU" sz="3200" b="1" dirty="0" smtClean="0">
                <a:latin typeface="+mn-lt"/>
              </a:rPr>
            </a:br>
            <a:r>
              <a:rPr lang="ru-RU" sz="3200" b="1" dirty="0" smtClean="0">
                <a:latin typeface="+mn-lt"/>
              </a:rPr>
              <a:t>2) Найди частное чисел 18018 и 9.</a:t>
            </a:r>
            <a:br>
              <a:rPr lang="ru-RU" sz="3200" b="1" dirty="0" smtClean="0">
                <a:latin typeface="+mn-lt"/>
              </a:rPr>
            </a:br>
            <a:r>
              <a:rPr lang="ru-RU" sz="3200" b="1" dirty="0" smtClean="0">
                <a:latin typeface="+mn-lt"/>
              </a:rPr>
              <a:t>3) Произведение чисел 345 и 22 умножили на 0.Сколько получилось?</a:t>
            </a:r>
            <a:br>
              <a:rPr lang="ru-RU" sz="3200" b="1" dirty="0" smtClean="0">
                <a:latin typeface="+mn-lt"/>
              </a:rPr>
            </a:br>
            <a:r>
              <a:rPr lang="ru-RU" sz="3200" b="1" dirty="0" smtClean="0">
                <a:latin typeface="+mn-lt"/>
              </a:rPr>
              <a:t>4) Из какого числа вычли 20 и получили 25 380?</a:t>
            </a:r>
            <a:br>
              <a:rPr lang="ru-RU" sz="3200" b="1" dirty="0" smtClean="0">
                <a:latin typeface="+mn-lt"/>
              </a:rPr>
            </a:br>
            <a:r>
              <a:rPr lang="ru-RU" sz="3200" b="1" dirty="0" smtClean="0">
                <a:latin typeface="+mn-lt"/>
              </a:rPr>
              <a:t>5) Произведение каких двух одинаковых чисел равно 810 000?</a:t>
            </a:r>
            <a:br>
              <a:rPr lang="ru-RU" sz="3200" b="1" dirty="0" smtClean="0">
                <a:latin typeface="+mn-lt"/>
              </a:rPr>
            </a:br>
            <a:r>
              <a:rPr lang="ru-RU" sz="3200" b="1" dirty="0" smtClean="0">
                <a:latin typeface="+mn-lt"/>
              </a:rPr>
              <a:t>6) К 39 889 прибавили 1. Сколько получилось?</a:t>
            </a:r>
            <a:br>
              <a:rPr lang="ru-RU" sz="3200" b="1" dirty="0" smtClean="0">
                <a:latin typeface="+mn-lt"/>
              </a:rPr>
            </a:br>
            <a:r>
              <a:rPr lang="ru-RU" sz="3200" b="1" dirty="0" smtClean="0">
                <a:latin typeface="+mn-lt"/>
              </a:rPr>
              <a:t>7) На сколько 3 т больше, чем 35 кг?</a:t>
            </a:r>
            <a:br>
              <a:rPr lang="ru-RU" sz="3200" b="1" dirty="0" smtClean="0">
                <a:latin typeface="+mn-lt"/>
              </a:rPr>
            </a:br>
            <a:r>
              <a:rPr lang="ru-RU" sz="3200" b="1" dirty="0" smtClean="0">
                <a:latin typeface="+mn-lt"/>
              </a:rPr>
              <a:t>8) Сколько времени прошло с 9 ч 45 мин до 11 ч 5 мин?</a:t>
            </a:r>
            <a:br>
              <a:rPr lang="ru-RU" sz="3200" b="1" dirty="0" smtClean="0">
                <a:latin typeface="+mn-lt"/>
              </a:rPr>
            </a:br>
            <a:r>
              <a:rPr lang="ru-RU" sz="3200" b="1" dirty="0" smtClean="0">
                <a:latin typeface="+mn-lt"/>
              </a:rPr>
              <a:t>9) Чему равна площадь прямоугольника со сторонами 20 см и 35 см?</a:t>
            </a:r>
            <a:br>
              <a:rPr lang="ru-RU" sz="3200" b="1" dirty="0" smtClean="0">
                <a:latin typeface="+mn-lt"/>
              </a:rPr>
            </a:br>
            <a:r>
              <a:rPr lang="ru-RU" sz="3200" b="1" dirty="0" smtClean="0">
                <a:latin typeface="+mn-lt"/>
              </a:rPr>
              <a:t>10) Купили 3 арбуза массой 24 кг, 18 кг и 16 кг. Сколько кг весит покупка?</a:t>
            </a:r>
            <a:br>
              <a:rPr lang="ru-RU" sz="3200" b="1" dirty="0" smtClean="0">
                <a:latin typeface="+mn-lt"/>
              </a:rPr>
            </a:br>
            <a:endParaRPr lang="ru-RU" sz="3200" b="1" dirty="0">
              <a:latin typeface="+mn-lt"/>
            </a:endParaRPr>
          </a:p>
        </p:txBody>
      </p:sp>
    </p:spTree>
    <p:extLst>
      <p:ext uri="{BB962C8B-B14F-4D97-AF65-F5344CB8AC3E}">
        <p14:creationId xmlns:p14="http://schemas.microsoft.com/office/powerpoint/2010/main" val="373933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943" y="365126"/>
            <a:ext cx="11612879" cy="6009548"/>
          </a:xfrm>
        </p:spPr>
        <p:txBody>
          <a:bodyPr>
            <a:noAutofit/>
          </a:bodyPr>
          <a:lstStyle/>
          <a:p>
            <a:pPr algn="ctr"/>
            <a:r>
              <a:rPr lang="ru-RU" sz="5400" dirty="0" smtClean="0">
                <a:solidFill>
                  <a:srgbClr val="FF0000"/>
                </a:solidFill>
              </a:rPr>
              <a:t>Реши </a:t>
            </a:r>
            <a:r>
              <a:rPr lang="ru-RU" sz="5400" dirty="0">
                <a:solidFill>
                  <a:srgbClr val="FF0000"/>
                </a:solidFill>
              </a:rPr>
              <a:t>задачу, записав </a:t>
            </a:r>
            <a:r>
              <a:rPr lang="ru-RU" sz="5400" dirty="0" smtClean="0">
                <a:solidFill>
                  <a:srgbClr val="FF0000"/>
                </a:solidFill>
              </a:rPr>
              <a:t>условие в виде таблицы.</a:t>
            </a:r>
            <a:r>
              <a:rPr lang="ru-RU" sz="5400" dirty="0">
                <a:solidFill>
                  <a:srgbClr val="FF0000"/>
                </a:solidFill>
              </a:rPr>
              <a:t/>
            </a:r>
            <a:br>
              <a:rPr lang="ru-RU" sz="5400" dirty="0">
                <a:solidFill>
                  <a:srgbClr val="FF0000"/>
                </a:solidFill>
              </a:rPr>
            </a:br>
            <a:r>
              <a:rPr lang="ru-RU" b="1" dirty="0" smtClean="0">
                <a:latin typeface="+mn-lt"/>
              </a:rPr>
              <a:t>На </a:t>
            </a:r>
            <a:r>
              <a:rPr lang="ru-RU" b="1" dirty="0">
                <a:latin typeface="+mn-lt"/>
              </a:rPr>
              <a:t>зиму заготовили сок в одинаковых банках: 57 л томатного сока и </a:t>
            </a:r>
            <a:r>
              <a:rPr lang="ru-RU" b="1" dirty="0" smtClean="0">
                <a:latin typeface="+mn-lt"/>
              </a:rPr>
              <a:t>84 л </a:t>
            </a:r>
            <a:r>
              <a:rPr lang="ru-RU" b="1" dirty="0">
                <a:latin typeface="+mn-lt"/>
              </a:rPr>
              <a:t>яблочного. Яблочного сока получилось на 9 банок </a:t>
            </a:r>
            <a:r>
              <a:rPr lang="ru-RU" b="1" dirty="0" smtClean="0">
                <a:latin typeface="+mn-lt"/>
              </a:rPr>
              <a:t>больше</a:t>
            </a:r>
            <a:r>
              <a:rPr lang="ru-RU" b="1" dirty="0">
                <a:latin typeface="+mn-lt"/>
              </a:rPr>
              <a:t>. Сколько заготовили </a:t>
            </a:r>
            <a:r>
              <a:rPr lang="ru-RU" b="1" dirty="0" smtClean="0">
                <a:latin typeface="+mn-lt"/>
              </a:rPr>
              <a:t> банок томатного сока</a:t>
            </a:r>
            <a:r>
              <a:rPr lang="ru-RU" b="1" dirty="0">
                <a:latin typeface="+mn-lt"/>
              </a:rPr>
              <a:t> </a:t>
            </a:r>
            <a:r>
              <a:rPr lang="ru-RU" b="1" dirty="0" smtClean="0">
                <a:latin typeface="+mn-lt"/>
              </a:rPr>
              <a:t>и </a:t>
            </a:r>
            <a:r>
              <a:rPr lang="ru-RU" b="1" dirty="0">
                <a:latin typeface="+mn-lt"/>
              </a:rPr>
              <a:t>сколько яблочного?</a:t>
            </a:r>
          </a:p>
        </p:txBody>
      </p:sp>
    </p:spTree>
    <p:extLst>
      <p:ext uri="{BB962C8B-B14F-4D97-AF65-F5344CB8AC3E}">
        <p14:creationId xmlns:p14="http://schemas.microsoft.com/office/powerpoint/2010/main" val="3824736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571" y="901337"/>
            <a:ext cx="11639007" cy="5786846"/>
          </a:xfrm>
        </p:spPr>
        <p:txBody>
          <a:bodyPr>
            <a:normAutofit/>
          </a:bodyPr>
          <a:lstStyle/>
          <a:p>
            <a:r>
              <a:rPr lang="ru-RU" sz="6000" b="1" dirty="0" smtClean="0">
                <a:latin typeface="+mn-lt"/>
              </a:rPr>
              <a:t>329 </a:t>
            </a:r>
            <a:r>
              <a:rPr lang="ru-RU" sz="6000" b="1" dirty="0">
                <a:latin typeface="+mn-lt"/>
              </a:rPr>
              <a:t>678 + 459 </a:t>
            </a:r>
            <a:r>
              <a:rPr lang="ru-RU" sz="6000" b="1" dirty="0" smtClean="0">
                <a:latin typeface="+mn-lt"/>
              </a:rPr>
              <a:t>804 </a:t>
            </a:r>
            <a:r>
              <a:rPr lang="ru-RU" sz="6000" b="1" dirty="0">
                <a:latin typeface="+mn-lt"/>
              </a:rPr>
              <a:t>· 56 </a:t>
            </a:r>
            <a:r>
              <a:rPr lang="ru-RU" sz="6000" b="1" dirty="0" smtClean="0">
                <a:latin typeface="+mn-lt"/>
              </a:rPr>
              <a:t/>
            </a:r>
            <a:br>
              <a:rPr lang="ru-RU" sz="6000" b="1" dirty="0" smtClean="0">
                <a:latin typeface="+mn-lt"/>
              </a:rPr>
            </a:br>
            <a:r>
              <a:rPr lang="ru-RU" sz="6000" b="1" dirty="0" smtClean="0">
                <a:latin typeface="+mn-lt"/>
              </a:rPr>
              <a:t/>
            </a:r>
            <a:br>
              <a:rPr lang="ru-RU" sz="6000" b="1" dirty="0" smtClean="0">
                <a:latin typeface="+mn-lt"/>
              </a:rPr>
            </a:br>
            <a:r>
              <a:rPr lang="ru-RU" sz="6000" b="1" dirty="0" smtClean="0">
                <a:latin typeface="+mn-lt"/>
              </a:rPr>
              <a:t>36 </a:t>
            </a:r>
            <a:r>
              <a:rPr lang="ru-RU" sz="6000" b="1" dirty="0">
                <a:latin typeface="+mn-lt"/>
              </a:rPr>
              <a:t>285 : (392 – 27 · 13)</a:t>
            </a:r>
          </a:p>
        </p:txBody>
      </p:sp>
      <p:sp>
        <p:nvSpPr>
          <p:cNvPr id="3" name="TextBox 2"/>
          <p:cNvSpPr txBox="1"/>
          <p:nvPr/>
        </p:nvSpPr>
        <p:spPr>
          <a:xfrm>
            <a:off x="744584" y="444137"/>
            <a:ext cx="10202090" cy="1015663"/>
          </a:xfrm>
          <a:prstGeom prst="rect">
            <a:avLst/>
          </a:prstGeom>
          <a:noFill/>
        </p:spPr>
        <p:txBody>
          <a:bodyPr wrap="square" rtlCol="0">
            <a:spAutoFit/>
          </a:bodyPr>
          <a:lstStyle/>
          <a:p>
            <a:pPr algn="ctr"/>
            <a:r>
              <a:rPr lang="ru-RU" sz="6000" dirty="0" smtClean="0">
                <a:solidFill>
                  <a:srgbClr val="C00000"/>
                </a:solidFill>
              </a:rPr>
              <a:t>Найди значения выражений</a:t>
            </a:r>
            <a:endParaRPr lang="ru-RU" sz="6000" dirty="0">
              <a:solidFill>
                <a:srgbClr val="C00000"/>
              </a:solidFill>
            </a:endParaRPr>
          </a:p>
        </p:txBody>
      </p:sp>
    </p:spTree>
    <p:extLst>
      <p:ext uri="{BB962C8B-B14F-4D97-AF65-F5344CB8AC3E}">
        <p14:creationId xmlns:p14="http://schemas.microsoft.com/office/powerpoint/2010/main" val="39947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735491" cy="4912269"/>
          </a:xfrm>
        </p:spPr>
        <p:txBody>
          <a:bodyPr>
            <a:normAutofit/>
          </a:bodyPr>
          <a:lstStyle/>
          <a:p>
            <a:r>
              <a:rPr lang="ru-RU" sz="6600" b="1" dirty="0">
                <a:latin typeface="+mn-lt"/>
              </a:rPr>
              <a:t>3 ч 28 мин = …. мин </a:t>
            </a:r>
            <a:r>
              <a:rPr lang="ru-RU" sz="6600" b="1" dirty="0" smtClean="0">
                <a:latin typeface="+mn-lt"/>
              </a:rPr>
              <a:t/>
            </a:r>
            <a:br>
              <a:rPr lang="ru-RU" sz="6600" b="1" dirty="0" smtClean="0">
                <a:latin typeface="+mn-lt"/>
              </a:rPr>
            </a:br>
            <a:r>
              <a:rPr lang="ru-RU" sz="6600" b="1" dirty="0" smtClean="0">
                <a:latin typeface="+mn-lt"/>
              </a:rPr>
              <a:t>2 </a:t>
            </a:r>
            <a:r>
              <a:rPr lang="ru-RU" sz="6600" b="1" dirty="0">
                <a:latin typeface="+mn-lt"/>
              </a:rPr>
              <a:t>т 57 кг = … кг </a:t>
            </a:r>
            <a:r>
              <a:rPr lang="ru-RU" sz="6600" b="1" dirty="0" smtClean="0">
                <a:latin typeface="+mn-lt"/>
              </a:rPr>
              <a:t/>
            </a:r>
            <a:br>
              <a:rPr lang="ru-RU" sz="6600" b="1" dirty="0" smtClean="0">
                <a:latin typeface="+mn-lt"/>
              </a:rPr>
            </a:br>
            <a:r>
              <a:rPr lang="ru-RU" sz="6600" b="1" dirty="0" smtClean="0">
                <a:latin typeface="+mn-lt"/>
              </a:rPr>
              <a:t>864 </a:t>
            </a:r>
            <a:r>
              <a:rPr lang="ru-RU" sz="6600" b="1" dirty="0">
                <a:latin typeface="+mn-lt"/>
              </a:rPr>
              <a:t>см = …м…</a:t>
            </a:r>
            <a:r>
              <a:rPr lang="ru-RU" sz="6600" b="1" dirty="0" err="1">
                <a:latin typeface="+mn-lt"/>
              </a:rPr>
              <a:t>дм</a:t>
            </a:r>
            <a:r>
              <a:rPr lang="ru-RU" sz="6600" b="1" dirty="0">
                <a:latin typeface="+mn-lt"/>
              </a:rPr>
              <a:t>…см </a:t>
            </a:r>
            <a:r>
              <a:rPr lang="ru-RU" sz="6600" b="1" dirty="0" smtClean="0">
                <a:latin typeface="+mn-lt"/>
              </a:rPr>
              <a:t/>
            </a:r>
            <a:br>
              <a:rPr lang="ru-RU" sz="6600" b="1" dirty="0" smtClean="0">
                <a:latin typeface="+mn-lt"/>
              </a:rPr>
            </a:br>
            <a:r>
              <a:rPr lang="ru-RU" sz="6600" b="1" dirty="0" smtClean="0">
                <a:latin typeface="+mn-lt"/>
              </a:rPr>
              <a:t>948 </a:t>
            </a:r>
            <a:r>
              <a:rPr lang="ru-RU" sz="6600" b="1" dirty="0">
                <a:latin typeface="+mn-lt"/>
              </a:rPr>
              <a:t>мм = …см…мм</a:t>
            </a:r>
          </a:p>
        </p:txBody>
      </p:sp>
    </p:spTree>
    <p:extLst>
      <p:ext uri="{BB962C8B-B14F-4D97-AF65-F5344CB8AC3E}">
        <p14:creationId xmlns:p14="http://schemas.microsoft.com/office/powerpoint/2010/main" val="198332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944498" cy="5382532"/>
          </a:xfrm>
        </p:spPr>
        <p:txBody>
          <a:bodyPr>
            <a:normAutofit/>
          </a:bodyPr>
          <a:lstStyle/>
          <a:p>
            <a:r>
              <a:rPr lang="ru-RU" b="1" dirty="0">
                <a:latin typeface="+mn-lt"/>
              </a:rPr>
              <a:t>4.Решить уравнение</a:t>
            </a:r>
            <a:r>
              <a:rPr lang="ru-RU" b="1" dirty="0" smtClean="0">
                <a:latin typeface="+mn-lt"/>
              </a:rPr>
              <a:t>.</a:t>
            </a:r>
            <a:br>
              <a:rPr lang="ru-RU" b="1" dirty="0" smtClean="0">
                <a:latin typeface="+mn-lt"/>
              </a:rPr>
            </a:br>
            <a:r>
              <a:rPr lang="ru-RU" b="1" dirty="0" smtClean="0">
                <a:latin typeface="+mn-lt"/>
              </a:rPr>
              <a:t> </a:t>
            </a:r>
            <a:br>
              <a:rPr lang="ru-RU" b="1" dirty="0" smtClean="0">
                <a:latin typeface="+mn-lt"/>
              </a:rPr>
            </a:br>
            <a:r>
              <a:rPr lang="ru-RU" b="1" dirty="0" smtClean="0">
                <a:latin typeface="+mn-lt"/>
              </a:rPr>
              <a:t>                    306 ∙ </a:t>
            </a:r>
            <a:r>
              <a:rPr lang="ru-RU" b="1" dirty="0">
                <a:latin typeface="+mn-lt"/>
              </a:rPr>
              <a:t>Х = 6000 - </a:t>
            </a:r>
            <a:r>
              <a:rPr lang="ru-RU" b="1" dirty="0" smtClean="0">
                <a:latin typeface="+mn-lt"/>
              </a:rPr>
              <a:t>798</a:t>
            </a:r>
            <a:br>
              <a:rPr lang="ru-RU" b="1" dirty="0" smtClean="0">
                <a:latin typeface="+mn-lt"/>
              </a:rPr>
            </a:br>
            <a:r>
              <a:rPr lang="ru-RU" b="1" dirty="0">
                <a:latin typeface="+mn-lt"/>
              </a:rPr>
              <a:t/>
            </a:r>
            <a:br>
              <a:rPr lang="ru-RU" b="1" dirty="0">
                <a:latin typeface="+mn-lt"/>
              </a:rPr>
            </a:br>
            <a:r>
              <a:rPr lang="ru-RU" b="1" dirty="0" smtClean="0">
                <a:latin typeface="+mn-lt"/>
              </a:rPr>
              <a:t/>
            </a:r>
            <a:br>
              <a:rPr lang="ru-RU" b="1" dirty="0" smtClean="0">
                <a:latin typeface="+mn-lt"/>
              </a:rPr>
            </a:br>
            <a:r>
              <a:rPr lang="ru-RU" b="1" dirty="0" smtClean="0">
                <a:latin typeface="+mn-lt"/>
              </a:rPr>
              <a:t> 5. Найди </a:t>
            </a:r>
            <a:r>
              <a:rPr lang="ru-RU" b="1" dirty="0">
                <a:latin typeface="+mn-lt"/>
              </a:rPr>
              <a:t>площадь спортивной площадки прямоугольной формы, если её длина 8 м</a:t>
            </a:r>
            <a:r>
              <a:rPr lang="ru-RU" b="1" dirty="0" smtClean="0">
                <a:latin typeface="+mn-lt"/>
              </a:rPr>
              <a:t>,</a:t>
            </a:r>
            <a:br>
              <a:rPr lang="ru-RU" b="1" dirty="0" smtClean="0">
                <a:latin typeface="+mn-lt"/>
              </a:rPr>
            </a:br>
            <a:r>
              <a:rPr lang="ru-RU" b="1" dirty="0">
                <a:latin typeface="+mn-lt"/>
              </a:rPr>
              <a:t>а ширина 5 м.</a:t>
            </a:r>
          </a:p>
        </p:txBody>
      </p:sp>
    </p:spTree>
    <p:extLst>
      <p:ext uri="{BB962C8B-B14F-4D97-AF65-F5344CB8AC3E}">
        <p14:creationId xmlns:p14="http://schemas.microsoft.com/office/powerpoint/2010/main" val="261973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261257" y="391886"/>
                <a:ext cx="11612880" cy="5773783"/>
              </a:xfrm>
            </p:spPr>
            <p:txBody>
              <a:bodyPr>
                <a:noAutofit/>
              </a:bodyPr>
              <a:lstStyle/>
              <a:p>
                <a:r>
                  <a:rPr lang="ru-RU" sz="6000" b="1" dirty="0" smtClean="0">
                    <a:latin typeface="+mn-lt"/>
                  </a:rPr>
                  <a:t>7 ц 84 кг ∙ 3 = …т …ц …кг </a:t>
                </a:r>
                <a:br>
                  <a:rPr lang="ru-RU" sz="6000" b="1" dirty="0" smtClean="0">
                    <a:latin typeface="+mn-lt"/>
                  </a:rPr>
                </a:br>
                <a:r>
                  <a:rPr lang="ru-RU" sz="6000" b="1" dirty="0" smtClean="0">
                    <a:latin typeface="+mn-lt"/>
                  </a:rPr>
                  <a:t>484 </a:t>
                </a:r>
                <a:r>
                  <a:rPr lang="ru-RU" sz="6000" b="1" dirty="0">
                    <a:latin typeface="+mn-lt"/>
                  </a:rPr>
                  <a:t>м 8 см : 4 = …м …</a:t>
                </a:r>
                <a:r>
                  <a:rPr lang="ru-RU" sz="6000" b="1" dirty="0" err="1">
                    <a:latin typeface="+mn-lt"/>
                  </a:rPr>
                  <a:t>дм</a:t>
                </a:r>
                <a:r>
                  <a:rPr lang="ru-RU" sz="6000" b="1" dirty="0">
                    <a:latin typeface="+mn-lt"/>
                  </a:rPr>
                  <a:t> …см </a:t>
                </a:r>
                <a:r>
                  <a:rPr lang="ru-RU" sz="6000" b="1" dirty="0" smtClean="0">
                    <a:latin typeface="+mn-lt"/>
                  </a:rPr>
                  <a:t/>
                </a:r>
                <a:br>
                  <a:rPr lang="ru-RU" sz="6000" b="1" dirty="0" smtClean="0">
                    <a:latin typeface="+mn-lt"/>
                  </a:rPr>
                </a:br>
                <a:r>
                  <a:rPr lang="ru-RU" sz="6000" b="1" dirty="0" smtClean="0">
                    <a:latin typeface="+mn-lt"/>
                  </a:rPr>
                  <a:t>420мин </a:t>
                </a:r>
                <a:r>
                  <a:rPr lang="ru-RU" sz="6000" b="1" dirty="0">
                    <a:latin typeface="+mn-lt"/>
                  </a:rPr>
                  <a:t>– 3ч 15мин = …ч …мин </a:t>
                </a:r>
                <a:r>
                  <a:rPr lang="ru-RU" sz="6000" b="1" dirty="0" smtClean="0">
                    <a:latin typeface="+mn-lt"/>
                  </a:rPr>
                  <a:t/>
                </a:r>
                <a:br>
                  <a:rPr lang="ru-RU" sz="6000" b="1" dirty="0" smtClean="0">
                    <a:latin typeface="+mn-lt"/>
                  </a:rPr>
                </a:br>
                <a:r>
                  <a:rPr lang="ru-RU" sz="6000" b="1" dirty="0" smtClean="0">
                    <a:latin typeface="+mn-lt"/>
                  </a:rPr>
                  <a:t>4 </a:t>
                </a:r>
                <a:r>
                  <a:rPr lang="ru-RU" sz="6000" b="1" dirty="0" err="1" smtClean="0">
                    <a:latin typeface="+mn-lt"/>
                  </a:rPr>
                  <a:t>дм</a:t>
                </a:r>
                <a14:m>
                  <m:oMath xmlns:m="http://schemas.openxmlformats.org/officeDocument/2006/math">
                    <m:r>
                      <a:rPr lang="ru-RU" sz="6000" b="1" i="1" baseline="30000" dirty="0" smtClean="0">
                        <a:latin typeface="Cambria Math" panose="02040503050406030204" pitchFamily="18" charset="0"/>
                      </a:rPr>
                      <m:t>𝟐</m:t>
                    </m:r>
                    <m:r>
                      <a:rPr lang="ru-RU" sz="6000" b="1" i="1" dirty="0" smtClean="0">
                        <a:latin typeface="Cambria Math" panose="02040503050406030204" pitchFamily="18" charset="0"/>
                      </a:rPr>
                      <m:t> </m:t>
                    </m:r>
                  </m:oMath>
                </a14:m>
                <a:r>
                  <a:rPr lang="ru-RU" sz="6000" b="1" dirty="0">
                    <a:latin typeface="+mn-lt"/>
                  </a:rPr>
                  <a:t>3 см</a:t>
                </a:r>
                <a:r>
                  <a:rPr lang="ru-RU" sz="6000" b="1" baseline="30000" dirty="0">
                    <a:latin typeface="+mn-lt"/>
                  </a:rPr>
                  <a:t>2</a:t>
                </a:r>
                <a:r>
                  <a:rPr lang="ru-RU" sz="6000" b="1" dirty="0">
                    <a:latin typeface="+mn-lt"/>
                  </a:rPr>
                  <a:t> – 3 дм</a:t>
                </a:r>
                <a:r>
                  <a:rPr lang="ru-RU" sz="6000" b="1" baseline="30000" dirty="0">
                    <a:latin typeface="+mn-lt"/>
                  </a:rPr>
                  <a:t>2</a:t>
                </a:r>
                <a:r>
                  <a:rPr lang="ru-RU" sz="6000" b="1" dirty="0">
                    <a:latin typeface="+mn-lt"/>
                  </a:rPr>
                  <a:t>=…дм</a:t>
                </a:r>
                <a:r>
                  <a:rPr lang="ru-RU" sz="6000" b="1" baseline="30000" dirty="0">
                    <a:latin typeface="+mn-lt"/>
                  </a:rPr>
                  <a:t>2</a:t>
                </a:r>
                <a:r>
                  <a:rPr lang="ru-RU" sz="6000" b="1" dirty="0">
                    <a:latin typeface="+mn-lt"/>
                  </a:rPr>
                  <a:t> …см</a:t>
                </a:r>
                <a:r>
                  <a:rPr lang="ru-RU" sz="6000" b="1" baseline="30000" dirty="0">
                    <a:latin typeface="+mn-lt"/>
                  </a:rPr>
                  <a:t>2</a:t>
                </a: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261257" y="391886"/>
                <a:ext cx="11612880" cy="5773783"/>
              </a:xfrm>
              <a:blipFill>
                <a:blip r:embed="rId2"/>
                <a:stretch>
                  <a:fillRect l="-3202"/>
                </a:stretch>
              </a:blipFill>
            </p:spPr>
            <p:txBody>
              <a:bodyPr/>
              <a:lstStyle/>
              <a:p>
                <a:r>
                  <a:rPr lang="ru-RU">
                    <a:noFill/>
                  </a:rPr>
                  <a:t> </a:t>
                </a:r>
              </a:p>
            </p:txBody>
          </p:sp>
        </mc:Fallback>
      </mc:AlternateContent>
      <p:sp>
        <p:nvSpPr>
          <p:cNvPr id="3" name="TextBox 2"/>
          <p:cNvSpPr txBox="1"/>
          <p:nvPr/>
        </p:nvSpPr>
        <p:spPr>
          <a:xfrm>
            <a:off x="2521130" y="535577"/>
            <a:ext cx="6505303" cy="707886"/>
          </a:xfrm>
          <a:prstGeom prst="rect">
            <a:avLst/>
          </a:prstGeom>
          <a:noFill/>
        </p:spPr>
        <p:txBody>
          <a:bodyPr wrap="square" rtlCol="0">
            <a:spAutoFit/>
          </a:bodyPr>
          <a:lstStyle/>
          <a:p>
            <a:pPr algn="ctr"/>
            <a:r>
              <a:rPr lang="ru-RU" sz="4000" b="1" dirty="0" smtClean="0">
                <a:solidFill>
                  <a:srgbClr val="C00000"/>
                </a:solidFill>
              </a:rPr>
              <a:t>Выполни действия</a:t>
            </a:r>
            <a:endParaRPr lang="ru-RU" sz="4000" b="1" dirty="0">
              <a:solidFill>
                <a:srgbClr val="C00000"/>
              </a:solidFill>
            </a:endParaRPr>
          </a:p>
        </p:txBody>
      </p:sp>
    </p:spTree>
    <p:extLst>
      <p:ext uri="{BB962C8B-B14F-4D97-AF65-F5344CB8AC3E}">
        <p14:creationId xmlns:p14="http://schemas.microsoft.com/office/powerpoint/2010/main" val="625634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9007" y="365124"/>
            <a:ext cx="11691256" cy="5186589"/>
          </a:xfrm>
        </p:spPr>
        <p:txBody>
          <a:bodyPr>
            <a:normAutofit fontScale="90000"/>
          </a:bodyPr>
          <a:lstStyle/>
          <a:p>
            <a:pPr algn="ctr"/>
            <a:r>
              <a:rPr lang="ru-RU" dirty="0" smtClean="0">
                <a:solidFill>
                  <a:srgbClr val="C00000"/>
                </a:solidFill>
                <a:latin typeface="+mn-lt"/>
              </a:rPr>
              <a:t>Реши задачу, записав краткое условие</a:t>
            </a:r>
            <a:br>
              <a:rPr lang="ru-RU" dirty="0" smtClean="0">
                <a:solidFill>
                  <a:srgbClr val="C00000"/>
                </a:solidFill>
                <a:latin typeface="+mn-lt"/>
              </a:rPr>
            </a:br>
            <a:r>
              <a:rPr lang="ru-RU" dirty="0">
                <a:latin typeface="+mn-lt"/>
              </a:rPr>
              <a:t> </a:t>
            </a:r>
            <a:r>
              <a:rPr lang="ru-RU" dirty="0" smtClean="0">
                <a:latin typeface="+mn-lt"/>
              </a:rPr>
              <a:t/>
            </a:r>
            <a:br>
              <a:rPr lang="ru-RU" dirty="0" smtClean="0">
                <a:latin typeface="+mn-lt"/>
              </a:rPr>
            </a:br>
            <a:r>
              <a:rPr lang="ru-RU" b="1" i="1" dirty="0" smtClean="0">
                <a:latin typeface="+mn-lt"/>
              </a:rPr>
              <a:t>Для </a:t>
            </a:r>
            <a:r>
              <a:rPr lang="ru-RU" b="1" i="1" dirty="0">
                <a:latin typeface="+mn-lt"/>
              </a:rPr>
              <a:t>школьного праздника купили несколько килограммов бананов и столько же килограммов яблок</a:t>
            </a:r>
            <a:r>
              <a:rPr lang="ru-RU" b="1" i="1" dirty="0" smtClean="0">
                <a:latin typeface="+mn-lt"/>
              </a:rPr>
              <a:t>. Цена </a:t>
            </a:r>
            <a:r>
              <a:rPr lang="ru-RU" b="1" i="1" dirty="0">
                <a:latin typeface="+mn-lt"/>
              </a:rPr>
              <a:t>бананов на 15 </a:t>
            </a:r>
            <a:r>
              <a:rPr lang="ru-RU" b="1" i="1" dirty="0" smtClean="0">
                <a:latin typeface="+mn-lt"/>
              </a:rPr>
              <a:t>рублей </a:t>
            </a:r>
            <a:r>
              <a:rPr lang="ru-RU" b="1" i="1" dirty="0">
                <a:latin typeface="+mn-lt"/>
              </a:rPr>
              <a:t>больше</a:t>
            </a:r>
            <a:r>
              <a:rPr lang="ru-RU" b="1" i="1" dirty="0" smtClean="0">
                <a:latin typeface="+mn-lt"/>
              </a:rPr>
              <a:t>, чем </a:t>
            </a:r>
            <a:r>
              <a:rPr lang="ru-RU" b="1" i="1" dirty="0">
                <a:latin typeface="+mn-lt"/>
              </a:rPr>
              <a:t>цена яблок</a:t>
            </a:r>
            <a:r>
              <a:rPr lang="ru-RU" b="1" i="1" dirty="0" smtClean="0">
                <a:latin typeface="+mn-lt"/>
              </a:rPr>
              <a:t>. Какая </a:t>
            </a:r>
            <a:r>
              <a:rPr lang="ru-RU" b="1" i="1" dirty="0">
                <a:latin typeface="+mn-lt"/>
              </a:rPr>
              <a:t>цена бананов и яблок отдельно</a:t>
            </a:r>
            <a:r>
              <a:rPr lang="ru-RU" b="1" i="1" dirty="0" smtClean="0">
                <a:latin typeface="+mn-lt"/>
              </a:rPr>
              <a:t>, если </a:t>
            </a:r>
            <a:r>
              <a:rPr lang="ru-RU" b="1" i="1" dirty="0">
                <a:latin typeface="+mn-lt"/>
              </a:rPr>
              <a:t>за яблоки заплатили 100 </a:t>
            </a:r>
            <a:r>
              <a:rPr lang="ru-RU" b="1" i="1" dirty="0" smtClean="0">
                <a:latin typeface="+mn-lt"/>
              </a:rPr>
              <a:t>рублей, а </a:t>
            </a:r>
            <a:r>
              <a:rPr lang="ru-RU" b="1" i="1" dirty="0">
                <a:latin typeface="+mn-lt"/>
              </a:rPr>
              <a:t>за бананы-175 </a:t>
            </a:r>
            <a:r>
              <a:rPr lang="ru-RU" b="1" i="1" dirty="0" smtClean="0">
                <a:latin typeface="+mn-lt"/>
              </a:rPr>
              <a:t>рублей?</a:t>
            </a:r>
            <a:r>
              <a:rPr lang="ru-RU" b="1" i="1" dirty="0">
                <a:latin typeface="+mn-lt"/>
              </a:rPr>
              <a:t/>
            </a:r>
            <a:br>
              <a:rPr lang="ru-RU" b="1" i="1" dirty="0">
                <a:latin typeface="+mn-lt"/>
              </a:rPr>
            </a:br>
            <a:endParaRPr lang="ru-RU" b="1" i="1" dirty="0">
              <a:latin typeface="+mn-lt"/>
            </a:endParaRPr>
          </a:p>
        </p:txBody>
      </p:sp>
    </p:spTree>
    <p:extLst>
      <p:ext uri="{BB962C8B-B14F-4D97-AF65-F5344CB8AC3E}">
        <p14:creationId xmlns:p14="http://schemas.microsoft.com/office/powerpoint/2010/main" val="2843130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696303" cy="2077629"/>
          </a:xfrm>
        </p:spPr>
        <p:txBody>
          <a:bodyPr/>
          <a:lstStyle/>
          <a:p>
            <a:r>
              <a:rPr lang="ru-RU" b="1" dirty="0">
                <a:latin typeface="+mn-lt"/>
              </a:rPr>
              <a:t>Установи последовательность и продолжи ряд чисел: 7</a:t>
            </a:r>
            <a:r>
              <a:rPr lang="ru-RU" b="1" dirty="0" smtClean="0">
                <a:latin typeface="+mn-lt"/>
              </a:rPr>
              <a:t>, 67, 567</a:t>
            </a:r>
            <a:r>
              <a:rPr lang="ru-RU" b="1" dirty="0">
                <a:latin typeface="+mn-lt"/>
              </a:rPr>
              <a:t>… </a:t>
            </a:r>
          </a:p>
        </p:txBody>
      </p:sp>
    </p:spTree>
    <p:extLst>
      <p:ext uri="{BB962C8B-B14F-4D97-AF65-F5344CB8AC3E}">
        <p14:creationId xmlns:p14="http://schemas.microsoft.com/office/powerpoint/2010/main" val="57961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59" y="365124"/>
            <a:ext cx="11416937" cy="5578475"/>
          </a:xfrm>
        </p:spPr>
        <p:txBody>
          <a:bodyPr>
            <a:noAutofit/>
          </a:bodyPr>
          <a:lstStyle/>
          <a:p>
            <a:r>
              <a:rPr lang="ru-RU" sz="4800" b="1" dirty="0">
                <a:latin typeface="+mn-lt"/>
              </a:rPr>
              <a:t>9.Вместо ? вставьте знаки арифметических действий так, чтобы равенства стали верными: </a:t>
            </a:r>
            <a:r>
              <a:rPr lang="ru-RU" sz="4800" b="1" dirty="0" smtClean="0">
                <a:latin typeface="+mn-lt"/>
              </a:rPr>
              <a:t/>
            </a:r>
            <a:br>
              <a:rPr lang="ru-RU" sz="4800" b="1" dirty="0" smtClean="0">
                <a:latin typeface="+mn-lt"/>
              </a:rPr>
            </a:br>
            <a:r>
              <a:rPr lang="ru-RU" sz="4800" b="1" dirty="0" smtClean="0">
                <a:latin typeface="+mn-lt"/>
              </a:rPr>
              <a:t>40 </a:t>
            </a:r>
            <a:r>
              <a:rPr lang="ru-RU" sz="4800" b="1" dirty="0">
                <a:latin typeface="+mn-lt"/>
              </a:rPr>
              <a:t>? 20 ? 200 = 1 000 </a:t>
            </a:r>
            <a:r>
              <a:rPr lang="ru-RU" sz="4800" b="1" dirty="0" smtClean="0">
                <a:latin typeface="+mn-lt"/>
              </a:rPr>
              <a:t/>
            </a:r>
            <a:br>
              <a:rPr lang="ru-RU" sz="4800" b="1" dirty="0" smtClean="0">
                <a:latin typeface="+mn-lt"/>
              </a:rPr>
            </a:br>
            <a:r>
              <a:rPr lang="ru-RU" sz="4800" b="1" dirty="0" smtClean="0">
                <a:latin typeface="+mn-lt"/>
              </a:rPr>
              <a:t>600 </a:t>
            </a:r>
            <a:r>
              <a:rPr lang="ru-RU" sz="4800" b="1" dirty="0">
                <a:latin typeface="+mn-lt"/>
              </a:rPr>
              <a:t>? 30 ? 20 = 40 </a:t>
            </a:r>
            <a:r>
              <a:rPr lang="ru-RU" sz="4800" b="1" dirty="0" smtClean="0">
                <a:latin typeface="+mn-lt"/>
              </a:rPr>
              <a:t/>
            </a:r>
            <a:br>
              <a:rPr lang="ru-RU" sz="4800" b="1" dirty="0" smtClean="0">
                <a:latin typeface="+mn-lt"/>
              </a:rPr>
            </a:br>
            <a:r>
              <a:rPr lang="ru-RU" sz="4800" b="1" dirty="0" smtClean="0">
                <a:latin typeface="+mn-lt"/>
              </a:rPr>
              <a:t/>
            </a:r>
            <a:br>
              <a:rPr lang="ru-RU" sz="4800" b="1" dirty="0" smtClean="0">
                <a:latin typeface="+mn-lt"/>
              </a:rPr>
            </a:br>
            <a:r>
              <a:rPr lang="ru-RU" sz="4800" b="1" dirty="0" smtClean="0">
                <a:latin typeface="+mn-lt"/>
              </a:rPr>
              <a:t>Решите </a:t>
            </a:r>
            <a:r>
              <a:rPr lang="ru-RU" sz="4800" b="1" dirty="0">
                <a:latin typeface="+mn-lt"/>
              </a:rPr>
              <a:t>уравнение. 290 + х = 640 – 260 </a:t>
            </a:r>
          </a:p>
        </p:txBody>
      </p:sp>
    </p:spTree>
    <p:extLst>
      <p:ext uri="{BB962C8B-B14F-4D97-AF65-F5344CB8AC3E}">
        <p14:creationId xmlns:p14="http://schemas.microsoft.com/office/powerpoint/2010/main" val="260897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17" y="378823"/>
            <a:ext cx="11848012" cy="6479177"/>
          </a:xfrm>
        </p:spPr>
        <p:txBody>
          <a:bodyPr>
            <a:normAutofit fontScale="90000"/>
          </a:bodyPr>
          <a:lstStyle/>
          <a:p>
            <a:r>
              <a:rPr lang="ru-RU" b="1" dirty="0">
                <a:cs typeface="Times New Roman" panose="02020603050405020304" pitchFamily="18" charset="0"/>
              </a:rPr>
              <a:t>Татьяна должна обсудить свою новую идею с директором</a:t>
            </a:r>
            <a:r>
              <a:rPr lang="ru-RU" b="1" dirty="0" smtClean="0">
                <a:cs typeface="Times New Roman" panose="02020603050405020304" pitchFamily="18" charset="0"/>
              </a:rPr>
              <a:t>,</a:t>
            </a:r>
            <a:r>
              <a:rPr lang="en-US" b="1" dirty="0" smtClean="0">
                <a:cs typeface="Times New Roman" panose="02020603050405020304" pitchFamily="18" charset="0"/>
              </a:rPr>
              <a:t> </a:t>
            </a:r>
            <a:r>
              <a:rPr lang="ru-RU" b="1" dirty="0" smtClean="0">
                <a:cs typeface="Times New Roman" panose="02020603050405020304" pitchFamily="18" charset="0"/>
              </a:rPr>
              <a:t>бухгалтером </a:t>
            </a:r>
            <a:r>
              <a:rPr lang="ru-RU" b="1" dirty="0">
                <a:cs typeface="Times New Roman" panose="02020603050405020304" pitchFamily="18" charset="0"/>
              </a:rPr>
              <a:t>и программистом</a:t>
            </a:r>
            <a:r>
              <a:rPr lang="ru-RU" b="1" dirty="0" smtClean="0">
                <a:cs typeface="Times New Roman" panose="02020603050405020304" pitchFamily="18" charset="0"/>
              </a:rPr>
              <a:t>.</a:t>
            </a:r>
            <a:r>
              <a:rPr lang="en-US" b="1" dirty="0" smtClean="0">
                <a:cs typeface="Times New Roman" panose="02020603050405020304" pitchFamily="18" charset="0"/>
              </a:rPr>
              <a:t> </a:t>
            </a:r>
            <a:br>
              <a:rPr lang="en-US" b="1" dirty="0" smtClean="0">
                <a:cs typeface="Times New Roman" panose="02020603050405020304" pitchFamily="18" charset="0"/>
              </a:rPr>
            </a:br>
            <a:r>
              <a:rPr lang="ru-RU" b="1" dirty="0" smtClean="0">
                <a:cs typeface="Times New Roman" panose="02020603050405020304" pitchFamily="18" charset="0"/>
              </a:rPr>
              <a:t>С </a:t>
            </a:r>
            <a:r>
              <a:rPr lang="ru-RU" b="1" dirty="0">
                <a:cs typeface="Times New Roman" panose="02020603050405020304" pitchFamily="18" charset="0"/>
              </a:rPr>
              <a:t>каждым из них обсуждение длится ровно час</a:t>
            </a:r>
            <a:r>
              <a:rPr lang="ru-RU" b="1" dirty="0" smtClean="0">
                <a:cs typeface="Times New Roman" panose="02020603050405020304" pitchFamily="18" charset="0"/>
              </a:rPr>
              <a:t>.</a:t>
            </a:r>
            <a:r>
              <a:rPr lang="en-US" b="1" dirty="0" smtClean="0">
                <a:cs typeface="Times New Roman" panose="02020603050405020304" pitchFamily="18" charset="0"/>
              </a:rPr>
              <a:t> </a:t>
            </a:r>
            <a:r>
              <a:rPr lang="ru-RU" b="1" dirty="0" smtClean="0">
                <a:cs typeface="Times New Roman" panose="02020603050405020304" pitchFamily="18" charset="0"/>
              </a:rPr>
              <a:t>Известно,</a:t>
            </a:r>
            <a:r>
              <a:rPr lang="en-US" b="1" dirty="0" smtClean="0">
                <a:cs typeface="Times New Roman" panose="02020603050405020304" pitchFamily="18" charset="0"/>
              </a:rPr>
              <a:t> </a:t>
            </a:r>
            <a:r>
              <a:rPr lang="ru-RU" b="1" dirty="0" smtClean="0">
                <a:cs typeface="Times New Roman" panose="02020603050405020304" pitchFamily="18" charset="0"/>
              </a:rPr>
              <a:t>что </a:t>
            </a:r>
            <a:r>
              <a:rPr lang="ru-RU" b="1" dirty="0">
                <a:cs typeface="Times New Roman" panose="02020603050405020304" pitchFamily="18" charset="0"/>
              </a:rPr>
              <a:t>директор занят с 10 до 12 часов</a:t>
            </a:r>
            <a:r>
              <a:rPr lang="ru-RU" b="1" dirty="0" smtClean="0">
                <a:cs typeface="Times New Roman" panose="02020603050405020304" pitchFamily="18" charset="0"/>
              </a:rPr>
              <a:t>,</a:t>
            </a:r>
            <a:r>
              <a:rPr lang="en-US" b="1" dirty="0" smtClean="0">
                <a:cs typeface="Times New Roman" panose="02020603050405020304" pitchFamily="18" charset="0"/>
              </a:rPr>
              <a:t> </a:t>
            </a:r>
            <a:r>
              <a:rPr lang="ru-RU" b="1" dirty="0" smtClean="0">
                <a:cs typeface="Times New Roman" panose="02020603050405020304" pitchFamily="18" charset="0"/>
              </a:rPr>
              <a:t>бухгалтер </a:t>
            </a:r>
            <a:r>
              <a:rPr lang="ru-RU" b="1" dirty="0">
                <a:cs typeface="Times New Roman" panose="02020603050405020304" pitchFamily="18" charset="0"/>
              </a:rPr>
              <a:t>приезжает на работу к 10 часам</a:t>
            </a:r>
            <a:r>
              <a:rPr lang="ru-RU" b="1" dirty="0" smtClean="0">
                <a:cs typeface="Times New Roman" panose="02020603050405020304" pitchFamily="18" charset="0"/>
              </a:rPr>
              <a:t>,</a:t>
            </a:r>
            <a:r>
              <a:rPr lang="en-US" b="1" dirty="0" smtClean="0">
                <a:cs typeface="Times New Roman" panose="02020603050405020304" pitchFamily="18" charset="0"/>
              </a:rPr>
              <a:t> </a:t>
            </a:r>
            <a:r>
              <a:rPr lang="ru-RU" b="1" dirty="0" smtClean="0">
                <a:cs typeface="Times New Roman" panose="02020603050405020304" pitchFamily="18" charset="0"/>
              </a:rPr>
              <a:t>а </a:t>
            </a:r>
            <a:r>
              <a:rPr lang="ru-RU" b="1" dirty="0">
                <a:cs typeface="Times New Roman" panose="02020603050405020304" pitchFamily="18" charset="0"/>
              </a:rPr>
              <a:t>у программиста важное совещание с 10 до 11 часов</a:t>
            </a:r>
            <a:r>
              <a:rPr lang="ru-RU" b="1" dirty="0" smtClean="0">
                <a:cs typeface="Times New Roman" panose="02020603050405020304" pitchFamily="18" charset="0"/>
              </a:rPr>
              <a:t>.</a:t>
            </a:r>
            <a:r>
              <a:rPr lang="en-US" b="1" dirty="0" smtClean="0">
                <a:cs typeface="Times New Roman" panose="02020603050405020304" pitchFamily="18" charset="0"/>
              </a:rPr>
              <a:t> </a:t>
            </a:r>
            <a:r>
              <a:rPr lang="ru-RU" b="1" dirty="0" smtClean="0">
                <a:cs typeface="Times New Roman" panose="02020603050405020304" pitchFamily="18" charset="0"/>
              </a:rPr>
              <a:t>При </a:t>
            </a:r>
            <a:r>
              <a:rPr lang="ru-RU" b="1" dirty="0">
                <a:cs typeface="Times New Roman" panose="02020603050405020304" pitchFamily="18" charset="0"/>
              </a:rPr>
              <a:t>этом Татьяна смогла закончить все три обсуждения к 12 часам</a:t>
            </a:r>
            <a:r>
              <a:rPr lang="ru-RU" b="1" dirty="0" smtClean="0">
                <a:cs typeface="Times New Roman" panose="02020603050405020304" pitchFamily="18" charset="0"/>
              </a:rPr>
              <a:t>,</a:t>
            </a:r>
            <a:r>
              <a:rPr lang="en-US" b="1" dirty="0" smtClean="0">
                <a:cs typeface="Times New Roman" panose="02020603050405020304" pitchFamily="18" charset="0"/>
              </a:rPr>
              <a:t> </a:t>
            </a:r>
            <a:r>
              <a:rPr lang="ru-RU" b="1" dirty="0" smtClean="0">
                <a:cs typeface="Times New Roman" panose="02020603050405020304" pitchFamily="18" charset="0"/>
              </a:rPr>
              <a:t>придя </a:t>
            </a:r>
            <a:r>
              <a:rPr lang="ru-RU" b="1" dirty="0">
                <a:cs typeface="Times New Roman" panose="02020603050405020304" pitchFamily="18" charset="0"/>
              </a:rPr>
              <a:t>на работу к 9 часам.</a:t>
            </a:r>
            <a:br>
              <a:rPr lang="ru-RU" b="1" dirty="0">
                <a:cs typeface="Times New Roman" panose="02020603050405020304" pitchFamily="18" charset="0"/>
              </a:rPr>
            </a:br>
            <a:r>
              <a:rPr lang="ru-RU" b="1" dirty="0">
                <a:solidFill>
                  <a:srgbClr val="C00000"/>
                </a:solidFill>
                <a:cs typeface="Times New Roman" panose="02020603050405020304" pitchFamily="18" charset="0"/>
              </a:rPr>
              <a:t>1)У кого Татьяна была в 11:30? </a:t>
            </a:r>
            <a:r>
              <a:rPr lang="en-US" b="1" dirty="0" smtClean="0">
                <a:solidFill>
                  <a:srgbClr val="C00000"/>
                </a:solidFill>
                <a:cs typeface="Times New Roman" panose="02020603050405020304" pitchFamily="18" charset="0"/>
              </a:rPr>
              <a:t/>
            </a:r>
            <a:br>
              <a:rPr lang="en-US" b="1" dirty="0" smtClean="0">
                <a:solidFill>
                  <a:srgbClr val="C00000"/>
                </a:solidFill>
                <a:cs typeface="Times New Roman" panose="02020603050405020304" pitchFamily="18" charset="0"/>
              </a:rPr>
            </a:br>
            <a:r>
              <a:rPr lang="ru-RU" b="1" dirty="0" smtClean="0">
                <a:solidFill>
                  <a:srgbClr val="C00000"/>
                </a:solidFill>
                <a:cs typeface="Times New Roman" panose="02020603050405020304" pitchFamily="18" charset="0"/>
              </a:rPr>
              <a:t>2)К </a:t>
            </a:r>
            <a:r>
              <a:rPr lang="ru-RU" b="1" dirty="0">
                <a:solidFill>
                  <a:srgbClr val="C00000"/>
                </a:solidFill>
                <a:cs typeface="Times New Roman" panose="02020603050405020304" pitchFamily="18" charset="0"/>
              </a:rPr>
              <a:t>кому отправилась Татьяна после обсуждения идеи с директором.</a:t>
            </a:r>
            <a:br>
              <a:rPr lang="ru-RU" b="1" dirty="0">
                <a:solidFill>
                  <a:srgbClr val="C00000"/>
                </a:solidFill>
                <a:cs typeface="Times New Roman" panose="02020603050405020304" pitchFamily="18" charset="0"/>
              </a:rPr>
            </a:br>
            <a:endParaRPr lang="ru-RU"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388220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382" y="365125"/>
            <a:ext cx="11756571" cy="6022612"/>
          </a:xfrm>
        </p:spPr>
        <p:txBody>
          <a:bodyPr>
            <a:normAutofit fontScale="90000"/>
          </a:bodyPr>
          <a:lstStyle/>
          <a:p>
            <a:r>
              <a:rPr lang="ru-RU" dirty="0" smtClean="0"/>
              <a:t>                                РЕШЕНИЕ ЗАДАЧИ</a:t>
            </a:r>
            <a:br>
              <a:rPr lang="ru-RU" dirty="0" smtClean="0"/>
            </a:br>
            <a:r>
              <a:rPr lang="ru-RU" dirty="0" smtClean="0"/>
              <a:t>Директор </a:t>
            </a:r>
            <a:r>
              <a:rPr lang="ru-RU" dirty="0"/>
              <a:t>  занят      </a:t>
            </a:r>
            <a:r>
              <a:rPr lang="ru-RU" b="1" dirty="0"/>
              <a:t>10.00 - </a:t>
            </a:r>
            <a:r>
              <a:rPr lang="ru-RU" b="1" dirty="0" smtClean="0"/>
              <a:t>12.00</a:t>
            </a:r>
            <a:r>
              <a:rPr lang="en-US" b="1" dirty="0" smtClean="0"/>
              <a:t/>
            </a:r>
            <a:br>
              <a:rPr lang="en-US" b="1" dirty="0" smtClean="0"/>
            </a:br>
            <a:r>
              <a:rPr lang="ru-RU" dirty="0" smtClean="0"/>
              <a:t>бухгалтер </a:t>
            </a:r>
            <a:r>
              <a:rPr lang="ru-RU" dirty="0"/>
              <a:t>работает     </a:t>
            </a:r>
            <a:r>
              <a:rPr lang="ru-RU" b="1" dirty="0"/>
              <a:t>с 10.00</a:t>
            </a:r>
            <a:r>
              <a:rPr lang="ru-RU" dirty="0"/>
              <a:t> </a:t>
            </a:r>
            <a:r>
              <a:rPr lang="en-US" dirty="0" smtClean="0"/>
              <a:t/>
            </a:r>
            <a:br>
              <a:rPr lang="en-US" dirty="0" smtClean="0"/>
            </a:br>
            <a:r>
              <a:rPr lang="ru-RU" dirty="0" smtClean="0"/>
              <a:t>у </a:t>
            </a:r>
            <a:r>
              <a:rPr lang="ru-RU" dirty="0"/>
              <a:t>программиста совещание с </a:t>
            </a:r>
            <a:r>
              <a:rPr lang="ru-RU" b="1" dirty="0"/>
              <a:t>10.00</a:t>
            </a:r>
            <a:r>
              <a:rPr lang="ru-RU" dirty="0"/>
              <a:t> до </a:t>
            </a:r>
            <a:r>
              <a:rPr lang="ru-RU" b="1" dirty="0" smtClean="0"/>
              <a:t>11.00</a:t>
            </a:r>
            <a:r>
              <a:rPr lang="en-US" dirty="0" smtClean="0"/>
              <a:t/>
            </a:r>
            <a:br>
              <a:rPr lang="en-US" dirty="0" smtClean="0"/>
            </a:br>
            <a:r>
              <a:rPr lang="ru-RU" dirty="0" smtClean="0"/>
              <a:t>Таня </a:t>
            </a:r>
            <a:r>
              <a:rPr lang="ru-RU" dirty="0"/>
              <a:t>работает   </a:t>
            </a:r>
            <a:r>
              <a:rPr lang="ru-RU" dirty="0" smtClean="0"/>
              <a:t>с </a:t>
            </a:r>
            <a:r>
              <a:rPr lang="ru-RU" b="1" dirty="0"/>
              <a:t>9 .</a:t>
            </a:r>
            <a:r>
              <a:rPr lang="ru-RU" b="1" dirty="0" smtClean="0"/>
              <a:t>00.</a:t>
            </a:r>
            <a:br>
              <a:rPr lang="ru-RU" b="1" dirty="0" smtClean="0"/>
            </a:br>
            <a:r>
              <a:rPr lang="ru-RU" dirty="0" smtClean="0"/>
              <a:t>Закончила </a:t>
            </a:r>
            <a:r>
              <a:rPr lang="ru-RU" dirty="0"/>
              <a:t>обсуждения в </a:t>
            </a:r>
            <a:r>
              <a:rPr lang="ru-RU" b="1" dirty="0" smtClean="0"/>
              <a:t>12.00.</a:t>
            </a:r>
            <a:r>
              <a:rPr lang="ru-RU" dirty="0" smtClean="0"/>
              <a:t/>
            </a:r>
            <a:br>
              <a:rPr lang="ru-RU" dirty="0" smtClean="0"/>
            </a:br>
            <a:r>
              <a:rPr lang="ru-RU" dirty="0" smtClean="0"/>
              <a:t>С </a:t>
            </a:r>
            <a:r>
              <a:rPr lang="ru-RU" b="1" dirty="0"/>
              <a:t>9.00 </a:t>
            </a:r>
            <a:r>
              <a:rPr lang="ru-RU" dirty="0"/>
              <a:t>до </a:t>
            </a:r>
            <a:r>
              <a:rPr lang="ru-RU" b="1" dirty="0"/>
              <a:t>10.00</a:t>
            </a:r>
            <a:r>
              <a:rPr lang="ru-RU" dirty="0"/>
              <a:t>  Таня может быть у </a:t>
            </a:r>
            <a:r>
              <a:rPr lang="ru-RU" dirty="0" smtClean="0"/>
              <a:t>директора.</a:t>
            </a:r>
            <a:br>
              <a:rPr lang="ru-RU" dirty="0" smtClean="0"/>
            </a:br>
            <a:r>
              <a:rPr lang="ru-RU" dirty="0" smtClean="0"/>
              <a:t>С </a:t>
            </a:r>
            <a:r>
              <a:rPr lang="ru-RU" b="1" dirty="0"/>
              <a:t>10.00</a:t>
            </a:r>
            <a:r>
              <a:rPr lang="ru-RU" dirty="0"/>
              <a:t> до </a:t>
            </a:r>
            <a:r>
              <a:rPr lang="ru-RU" b="1" dirty="0"/>
              <a:t>11.00</a:t>
            </a:r>
            <a:r>
              <a:rPr lang="ru-RU" dirty="0"/>
              <a:t>  Таня может быть у </a:t>
            </a:r>
            <a:r>
              <a:rPr lang="ru-RU" dirty="0" smtClean="0"/>
              <a:t>бухгалтера.</a:t>
            </a:r>
            <a:br>
              <a:rPr lang="ru-RU" dirty="0" smtClean="0"/>
            </a:br>
            <a:r>
              <a:rPr lang="ru-RU" dirty="0" smtClean="0"/>
              <a:t>С </a:t>
            </a:r>
            <a:r>
              <a:rPr lang="ru-RU" b="1" dirty="0"/>
              <a:t>11.00</a:t>
            </a:r>
            <a:r>
              <a:rPr lang="ru-RU" dirty="0"/>
              <a:t> до </a:t>
            </a:r>
            <a:r>
              <a:rPr lang="ru-RU" b="1" dirty="0"/>
              <a:t>12.00</a:t>
            </a:r>
            <a:r>
              <a:rPr lang="ru-RU" dirty="0"/>
              <a:t> Таня может быть </a:t>
            </a:r>
            <a:r>
              <a:rPr lang="ru-RU" dirty="0" smtClean="0"/>
              <a:t>у программиста.</a:t>
            </a:r>
            <a:br>
              <a:rPr lang="ru-RU" dirty="0" smtClean="0"/>
            </a:br>
            <a:r>
              <a:rPr lang="ru-RU" dirty="0" smtClean="0"/>
              <a:t>1</a:t>
            </a:r>
            <a:r>
              <a:rPr lang="ru-RU" dirty="0"/>
              <a:t>) </a:t>
            </a:r>
            <a:r>
              <a:rPr lang="ru-RU" dirty="0" smtClean="0"/>
              <a:t>В </a:t>
            </a:r>
            <a:r>
              <a:rPr lang="ru-RU" b="1" dirty="0"/>
              <a:t>11.30</a:t>
            </a:r>
            <a:r>
              <a:rPr lang="ru-RU" dirty="0"/>
              <a:t> Татьяна была у </a:t>
            </a:r>
            <a:r>
              <a:rPr lang="ru-RU" dirty="0" smtClean="0"/>
              <a:t>программиста</a:t>
            </a:r>
            <a:br>
              <a:rPr lang="ru-RU" dirty="0" smtClean="0"/>
            </a:br>
            <a:r>
              <a:rPr lang="ru-RU" dirty="0" smtClean="0"/>
              <a:t>2</a:t>
            </a:r>
            <a:r>
              <a:rPr lang="ru-RU" dirty="0"/>
              <a:t>) После директора Татьяна была </a:t>
            </a:r>
            <a:r>
              <a:rPr lang="ru-RU" dirty="0" smtClean="0"/>
              <a:t>у бухгалтера.</a:t>
            </a:r>
            <a:endParaRPr lang="ru-RU" dirty="0"/>
          </a:p>
        </p:txBody>
      </p:sp>
    </p:spTree>
    <p:extLst>
      <p:ext uri="{BB962C8B-B14F-4D97-AF65-F5344CB8AC3E}">
        <p14:creationId xmlns:p14="http://schemas.microsoft.com/office/powerpoint/2010/main" val="2442451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634" y="365124"/>
            <a:ext cx="11456126" cy="5735229"/>
          </a:xfrm>
        </p:spPr>
        <p:txBody>
          <a:bodyPr>
            <a:normAutofit fontScale="90000"/>
          </a:bodyPr>
          <a:lstStyle/>
          <a:p>
            <a:pPr algn="ctr"/>
            <a:r>
              <a:rPr lang="ru-RU" dirty="0" smtClean="0">
                <a:solidFill>
                  <a:srgbClr val="FF0000"/>
                </a:solidFill>
              </a:rPr>
              <a:t/>
            </a:r>
            <a:br>
              <a:rPr lang="ru-RU" dirty="0" smtClean="0">
                <a:solidFill>
                  <a:srgbClr val="FF0000"/>
                </a:solidFill>
              </a:rPr>
            </a:br>
            <a:r>
              <a:rPr lang="ru-RU" dirty="0" smtClean="0">
                <a:solidFill>
                  <a:srgbClr val="FF0000"/>
                </a:solidFill>
              </a:rPr>
              <a:t>Реши </a:t>
            </a:r>
            <a:r>
              <a:rPr lang="ru-RU" dirty="0">
                <a:solidFill>
                  <a:srgbClr val="FF0000"/>
                </a:solidFill>
              </a:rPr>
              <a:t>задачу, записав </a:t>
            </a:r>
            <a:r>
              <a:rPr lang="ru-RU" dirty="0" smtClean="0">
                <a:solidFill>
                  <a:srgbClr val="FF0000"/>
                </a:solidFill>
              </a:rPr>
              <a:t>условие схематически.</a:t>
            </a:r>
            <a:r>
              <a:rPr lang="ru-RU" dirty="0">
                <a:solidFill>
                  <a:srgbClr val="FF0000"/>
                </a:solidFill>
              </a:rPr>
              <a:t/>
            </a:r>
            <a:br>
              <a:rPr lang="ru-RU" dirty="0">
                <a:solidFill>
                  <a:srgbClr val="FF0000"/>
                </a:solidFill>
              </a:rPr>
            </a:br>
            <a:r>
              <a:rPr lang="ru-RU" b="1" i="1" dirty="0">
                <a:solidFill>
                  <a:srgbClr val="FF0000"/>
                </a:solidFill>
              </a:rPr>
              <a:t/>
            </a:r>
            <a:br>
              <a:rPr lang="ru-RU" b="1" i="1" dirty="0">
                <a:solidFill>
                  <a:srgbClr val="FF0000"/>
                </a:solidFill>
              </a:rPr>
            </a:br>
            <a:r>
              <a:rPr lang="ru-RU" b="1" dirty="0" smtClean="0">
                <a:solidFill>
                  <a:srgbClr val="FF0000"/>
                </a:solidFill>
              </a:rPr>
              <a:t/>
            </a:r>
            <a:br>
              <a:rPr lang="ru-RU" b="1" dirty="0" smtClean="0">
                <a:solidFill>
                  <a:srgbClr val="FF0000"/>
                </a:solidFill>
              </a:rPr>
            </a:br>
            <a:r>
              <a:rPr lang="ru-RU" b="1" dirty="0" smtClean="0"/>
              <a:t>В </a:t>
            </a:r>
            <a:r>
              <a:rPr lang="ru-RU" b="1" dirty="0"/>
              <a:t>детском мире продавали двухколёсные и трёхколёсные велосипеды</a:t>
            </a:r>
            <a:r>
              <a:rPr lang="ru-RU" b="1" dirty="0" smtClean="0"/>
              <a:t>. Миша </a:t>
            </a:r>
            <a:r>
              <a:rPr lang="ru-RU" b="1" dirty="0"/>
              <a:t>пересчитал все рули и все колёса</a:t>
            </a:r>
            <a:r>
              <a:rPr lang="ru-RU" b="1" dirty="0" smtClean="0"/>
              <a:t>. Получилось </a:t>
            </a:r>
            <a:r>
              <a:rPr lang="ru-RU" b="1" dirty="0"/>
              <a:t>12 рулей и </a:t>
            </a:r>
            <a:r>
              <a:rPr lang="ru-RU" b="1" dirty="0" smtClean="0"/>
              <a:t>27 колёс. Сколько </a:t>
            </a:r>
            <a:r>
              <a:rPr lang="ru-RU" b="1" dirty="0"/>
              <a:t>трёхколёсных велосипедов продавали?</a:t>
            </a:r>
            <a:br>
              <a:rPr lang="ru-RU" b="1" dirty="0"/>
            </a:br>
            <a:endParaRPr lang="ru-RU" b="1" dirty="0"/>
          </a:p>
        </p:txBody>
      </p:sp>
    </p:spTree>
    <p:extLst>
      <p:ext uri="{BB962C8B-B14F-4D97-AF65-F5344CB8AC3E}">
        <p14:creationId xmlns:p14="http://schemas.microsoft.com/office/powerpoint/2010/main" val="358131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91800" cy="3984806"/>
          </a:xfrm>
        </p:spPr>
        <p:txBody>
          <a:bodyPr>
            <a:normAutofit/>
          </a:bodyPr>
          <a:lstStyle/>
          <a:p>
            <a:r>
              <a:rPr lang="ru-RU" b="1" dirty="0">
                <a:latin typeface="Times New Roman" panose="02020603050405020304" pitchFamily="18" charset="0"/>
                <a:cs typeface="Times New Roman" panose="02020603050405020304" pitchFamily="18" charset="0"/>
              </a:rPr>
              <a:t>Три килограмма варенья разложили в банки по 400 г и в банки по 200 г. Банок по 400 г оказалось 4. Сколько потребовалось банок по 200 г? </a:t>
            </a:r>
            <a:r>
              <a:rPr lang="ru-RU" b="1" dirty="0" smtClean="0">
                <a:latin typeface="Times New Roman" panose="02020603050405020304" pitchFamily="18" charset="0"/>
                <a:cs typeface="Times New Roman" panose="02020603050405020304" pitchFamily="18" charset="0"/>
              </a:rPr>
              <a:t>Запиши </a:t>
            </a:r>
            <a:r>
              <a:rPr lang="ru-RU" b="1" dirty="0">
                <a:latin typeface="Times New Roman" panose="02020603050405020304" pitchFamily="18" charset="0"/>
                <a:cs typeface="Times New Roman" panose="02020603050405020304" pitchFamily="18" charset="0"/>
              </a:rPr>
              <a:t>решение и ответ. </a:t>
            </a:r>
          </a:p>
        </p:txBody>
      </p:sp>
    </p:spTree>
    <p:extLst>
      <p:ext uri="{BB962C8B-B14F-4D97-AF65-F5344CB8AC3E}">
        <p14:creationId xmlns:p14="http://schemas.microsoft.com/office/powerpoint/2010/main" val="136578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430435" cy="4690969"/>
          </a:xfrm>
        </p:spPr>
        <p:txBody>
          <a:bodyPr>
            <a:normAutofit fontScale="90000"/>
          </a:bodyPr>
          <a:lstStyle/>
          <a:p>
            <a:pPr algn="ctr"/>
            <a:r>
              <a:rPr lang="ru-RU" dirty="0" smtClean="0">
                <a:solidFill>
                  <a:srgbClr val="FF0000"/>
                </a:solidFill>
              </a:rPr>
              <a:t/>
            </a:r>
            <a:br>
              <a:rPr lang="ru-RU" dirty="0" smtClean="0">
                <a:solidFill>
                  <a:srgbClr val="FF0000"/>
                </a:solidFill>
              </a:rPr>
            </a:br>
            <a:r>
              <a:rPr lang="ru-RU" dirty="0" smtClean="0">
                <a:solidFill>
                  <a:srgbClr val="FF0000"/>
                </a:solidFill>
              </a:rPr>
              <a:t>Реши </a:t>
            </a:r>
            <a:r>
              <a:rPr lang="ru-RU" dirty="0">
                <a:solidFill>
                  <a:srgbClr val="FF0000"/>
                </a:solidFill>
              </a:rPr>
              <a:t>задачу, записав </a:t>
            </a:r>
            <a:r>
              <a:rPr lang="ru-RU" dirty="0" smtClean="0">
                <a:solidFill>
                  <a:srgbClr val="FF0000"/>
                </a:solidFill>
              </a:rPr>
              <a:t>условие схематически.</a:t>
            </a:r>
            <a:r>
              <a:rPr lang="ru-RU" dirty="0">
                <a:solidFill>
                  <a:srgbClr val="FF0000"/>
                </a:solidFill>
              </a:rPr>
              <a:t/>
            </a:r>
            <a:br>
              <a:rPr lang="ru-RU" dirty="0">
                <a:solidFill>
                  <a:srgbClr val="FF0000"/>
                </a:solidFill>
              </a:rPr>
            </a:br>
            <a:r>
              <a:rPr lang="ru-RU" b="1" i="1" dirty="0">
                <a:solidFill>
                  <a:srgbClr val="FF0000"/>
                </a:solidFill>
              </a:rPr>
              <a:t/>
            </a:r>
            <a:br>
              <a:rPr lang="ru-RU" b="1" i="1" dirty="0">
                <a:solidFill>
                  <a:srgbClr val="FF0000"/>
                </a:solidFill>
              </a:rPr>
            </a:br>
            <a:r>
              <a:rPr lang="ru-RU" b="1" dirty="0" smtClean="0">
                <a:latin typeface="+mn-lt"/>
              </a:rPr>
              <a:t/>
            </a:r>
            <a:br>
              <a:rPr lang="ru-RU" b="1" dirty="0" smtClean="0">
                <a:latin typeface="+mn-lt"/>
              </a:rPr>
            </a:br>
            <a:r>
              <a:rPr lang="ru-RU" b="1" dirty="0" smtClean="0">
                <a:latin typeface="+mn-lt"/>
              </a:rPr>
              <a:t>Апельсин </a:t>
            </a:r>
            <a:r>
              <a:rPr lang="ru-RU" b="1" dirty="0" smtClean="0">
                <a:latin typeface="+mn-lt"/>
              </a:rPr>
              <a:t>и мандарин весят вместе 500 г, апельсин и яблоко весят вместе 800 г, яблоко и мандарин весят вместе 600 г. Сколько весят апельсин, мандарин и яблоко по отдельности?</a:t>
            </a:r>
            <a:br>
              <a:rPr lang="ru-RU" b="1" dirty="0" smtClean="0">
                <a:latin typeface="+mn-lt"/>
              </a:rPr>
            </a:br>
            <a:endParaRPr lang="ru-RU" b="1" dirty="0">
              <a:latin typeface="+mn-lt"/>
            </a:endParaRPr>
          </a:p>
        </p:txBody>
      </p:sp>
    </p:spTree>
    <p:extLst>
      <p:ext uri="{BB962C8B-B14F-4D97-AF65-F5344CB8AC3E}">
        <p14:creationId xmlns:p14="http://schemas.microsoft.com/office/powerpoint/2010/main" val="1516372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ath4-vpr.sdamgia.ru/get_file?id=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0" y="2827818"/>
            <a:ext cx="6689118" cy="36905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4320" y="875211"/>
            <a:ext cx="11299371" cy="1077218"/>
          </a:xfrm>
          <a:prstGeom prst="rect">
            <a:avLst/>
          </a:prstGeom>
        </p:spPr>
        <p:txBody>
          <a:bodyPr wrap="square">
            <a:spAutoFit/>
          </a:bodyPr>
          <a:lstStyle/>
          <a:p>
            <a:r>
              <a:rPr lang="ru-RU" sz="3200" b="1" dirty="0"/>
              <a:t>На рисунке ниже изображена </a:t>
            </a:r>
            <a:r>
              <a:rPr lang="ru-RU" sz="3200" b="1" dirty="0" smtClean="0"/>
              <a:t>фигура. Найди </a:t>
            </a:r>
            <a:r>
              <a:rPr lang="ru-RU" sz="3200" b="1" dirty="0"/>
              <a:t>периметр этой фигуры.</a:t>
            </a:r>
          </a:p>
        </p:txBody>
      </p:sp>
    </p:spTree>
    <p:extLst>
      <p:ext uri="{BB962C8B-B14F-4D97-AF65-F5344CB8AC3E}">
        <p14:creationId xmlns:p14="http://schemas.microsoft.com/office/powerpoint/2010/main" val="283494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ath4-vpr.sdamgia.ru/get_file?id=2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75" y="2741658"/>
            <a:ext cx="11209655" cy="330644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43274" y="705394"/>
            <a:ext cx="11561491" cy="1569660"/>
          </a:xfrm>
          <a:prstGeom prst="rect">
            <a:avLst/>
          </a:prstGeom>
        </p:spPr>
        <p:txBody>
          <a:bodyPr wrap="square">
            <a:spAutoFit/>
          </a:bodyPr>
          <a:lstStyle/>
          <a:p>
            <a:pPr algn="just"/>
            <a:r>
              <a:rPr lang="ru-RU" sz="3200" b="1" dirty="0">
                <a:solidFill>
                  <a:srgbClr val="000000"/>
                </a:solidFill>
                <a:latin typeface="Verdana" panose="020B0604030504040204" pitchFamily="34" charset="0"/>
              </a:rPr>
              <a:t>На рисунке изображена фигура.</a:t>
            </a:r>
          </a:p>
          <a:p>
            <a:pPr algn="just"/>
            <a:r>
              <a:rPr lang="ru-RU" sz="3200" b="1" dirty="0">
                <a:solidFill>
                  <a:srgbClr val="000000"/>
                </a:solidFill>
                <a:latin typeface="Verdana" panose="020B0604030504040204" pitchFamily="34" charset="0"/>
              </a:rPr>
              <a:t>Найди её площадь, если сторона одной клетки равна 1 см.</a:t>
            </a:r>
            <a:endParaRPr lang="ru-RU" sz="3200" b="1"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9867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4418" t="9215" r="8606" b="10971"/>
          <a:stretch/>
        </p:blipFill>
        <p:spPr>
          <a:xfrm>
            <a:off x="1841864" y="2334145"/>
            <a:ext cx="8944034" cy="3322071"/>
          </a:xfrm>
          <a:prstGeom prst="rect">
            <a:avLst/>
          </a:prstGeom>
        </p:spPr>
      </p:pic>
      <p:sp>
        <p:nvSpPr>
          <p:cNvPr id="3" name="Прямоугольник 2"/>
          <p:cNvSpPr/>
          <p:nvPr/>
        </p:nvSpPr>
        <p:spPr>
          <a:xfrm>
            <a:off x="0" y="209006"/>
            <a:ext cx="11874140" cy="1754326"/>
          </a:xfrm>
          <a:prstGeom prst="rect">
            <a:avLst/>
          </a:prstGeom>
        </p:spPr>
        <p:txBody>
          <a:bodyPr wrap="square">
            <a:spAutoFit/>
          </a:bodyPr>
          <a:lstStyle/>
          <a:p>
            <a:r>
              <a:rPr lang="ru-RU" sz="3600" b="1" dirty="0"/>
              <a:t>Ширина каждого прямоугольника 10 мм. Длина указана на рисунке. Найди площадь заштрихованной фигуры (в мм2).</a:t>
            </a:r>
          </a:p>
        </p:txBody>
      </p:sp>
    </p:spTree>
    <p:extLst>
      <p:ext uri="{BB962C8B-B14F-4D97-AF65-F5344CB8AC3E}">
        <p14:creationId xmlns:p14="http://schemas.microsoft.com/office/powerpoint/2010/main" val="238273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696" y="533400"/>
            <a:ext cx="11229703" cy="4154984"/>
          </a:xfrm>
          <a:prstGeom prst="rect">
            <a:avLst/>
          </a:prstGeom>
        </p:spPr>
        <p:txBody>
          <a:bodyPr wrap="square">
            <a:spAutoFit/>
          </a:bodyPr>
          <a:lstStyle/>
          <a:p>
            <a:r>
              <a:rPr lang="ru-RU" sz="4400" dirty="0" smtClean="0">
                <a:solidFill>
                  <a:srgbClr val="C00000"/>
                </a:solidFill>
              </a:rPr>
              <a:t>            Реши уравнения, выполни проверку</a:t>
            </a:r>
          </a:p>
          <a:p>
            <a:endParaRPr lang="ru-RU" sz="4400" b="1" dirty="0"/>
          </a:p>
          <a:p>
            <a:endParaRPr lang="ru-RU" sz="4400" b="1" dirty="0" smtClean="0"/>
          </a:p>
          <a:p>
            <a:endParaRPr lang="ru-RU" sz="4400" b="1" dirty="0" smtClean="0"/>
          </a:p>
          <a:p>
            <a:r>
              <a:rPr lang="ru-RU" sz="4400" b="1" dirty="0" smtClean="0"/>
              <a:t>7 </a:t>
            </a:r>
            <a:r>
              <a:rPr lang="ru-RU" sz="4400" b="1" dirty="0" smtClean="0"/>
              <a:t>х (5115 – с) = 9156         6834 </a:t>
            </a:r>
            <a:r>
              <a:rPr lang="ru-RU" sz="4400" b="1" dirty="0"/>
              <a:t>– (Х :245) = 6816</a:t>
            </a:r>
          </a:p>
          <a:p>
            <a:r>
              <a:rPr lang="ru-RU" sz="4400" b="1" dirty="0" smtClean="0"/>
              <a:t>  </a:t>
            </a:r>
            <a:endParaRPr lang="ru-RU" sz="4400" b="1" dirty="0"/>
          </a:p>
        </p:txBody>
      </p:sp>
    </p:spTree>
    <p:extLst>
      <p:ext uri="{BB962C8B-B14F-4D97-AF65-F5344CB8AC3E}">
        <p14:creationId xmlns:p14="http://schemas.microsoft.com/office/powerpoint/2010/main" val="220672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9763" r="9341"/>
          <a:stretch/>
        </p:blipFill>
        <p:spPr>
          <a:xfrm>
            <a:off x="58053" y="346084"/>
            <a:ext cx="5663477" cy="6323472"/>
          </a:xfrm>
          <a:prstGeom prst="rect">
            <a:avLst/>
          </a:prstGeom>
        </p:spPr>
      </p:pic>
      <p:sp>
        <p:nvSpPr>
          <p:cNvPr id="3" name="Прямоугольник 2"/>
          <p:cNvSpPr/>
          <p:nvPr/>
        </p:nvSpPr>
        <p:spPr>
          <a:xfrm>
            <a:off x="5682343" y="391886"/>
            <a:ext cx="6509657" cy="2554545"/>
          </a:xfrm>
          <a:prstGeom prst="rect">
            <a:avLst/>
          </a:prstGeom>
        </p:spPr>
        <p:txBody>
          <a:bodyPr wrap="square">
            <a:spAutoFit/>
          </a:bodyPr>
          <a:lstStyle/>
          <a:p>
            <a:r>
              <a:rPr lang="ru-RU" sz="3200" b="1" dirty="0"/>
              <a:t>Длина стороны квадрата и длина каждого прямоугольника равны 40 мм. Ширина прямоугольников указана на рисунке. Найди площадь заштрихованной фигуры.</a:t>
            </a:r>
          </a:p>
        </p:txBody>
      </p:sp>
    </p:spTree>
    <p:extLst>
      <p:ext uri="{BB962C8B-B14F-4D97-AF65-F5344CB8AC3E}">
        <p14:creationId xmlns:p14="http://schemas.microsoft.com/office/powerpoint/2010/main" val="392542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2923" r="13765"/>
          <a:stretch/>
        </p:blipFill>
        <p:spPr>
          <a:xfrm>
            <a:off x="3304902" y="2143126"/>
            <a:ext cx="4545874" cy="4714874"/>
          </a:xfrm>
          <a:prstGeom prst="rect">
            <a:avLst/>
          </a:prstGeom>
        </p:spPr>
      </p:pic>
      <p:sp>
        <p:nvSpPr>
          <p:cNvPr id="3" name="Прямоугольник 2"/>
          <p:cNvSpPr/>
          <p:nvPr/>
        </p:nvSpPr>
        <p:spPr>
          <a:xfrm>
            <a:off x="130629" y="248194"/>
            <a:ext cx="11926387" cy="1569660"/>
          </a:xfrm>
          <a:prstGeom prst="rect">
            <a:avLst/>
          </a:prstGeom>
        </p:spPr>
        <p:txBody>
          <a:bodyPr wrap="square">
            <a:spAutoFit/>
          </a:bodyPr>
          <a:lstStyle/>
          <a:p>
            <a:r>
              <a:rPr lang="ru-RU" sz="3200" b="1" dirty="0"/>
              <a:t>Площадь маленького квадрата равна 1 см2. Найди площадь незаштрихованной фигуры (в см2), если сторона большого квадрата отличается от стороны маленького в 3 раза.</a:t>
            </a:r>
          </a:p>
        </p:txBody>
      </p:sp>
    </p:spTree>
    <p:extLst>
      <p:ext uri="{BB962C8B-B14F-4D97-AF65-F5344CB8AC3E}">
        <p14:creationId xmlns:p14="http://schemas.microsoft.com/office/powerpoint/2010/main" val="3263098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936" t="7572" r="5451" b="5857"/>
          <a:stretch/>
        </p:blipFill>
        <p:spPr>
          <a:xfrm>
            <a:off x="1084217" y="2372144"/>
            <a:ext cx="10110651" cy="3942765"/>
          </a:xfrm>
          <a:prstGeom prst="rect">
            <a:avLst/>
          </a:prstGeom>
        </p:spPr>
      </p:pic>
      <p:sp>
        <p:nvSpPr>
          <p:cNvPr id="3" name="Прямоугольник 2"/>
          <p:cNvSpPr/>
          <p:nvPr/>
        </p:nvSpPr>
        <p:spPr>
          <a:xfrm>
            <a:off x="1332412" y="509451"/>
            <a:ext cx="10306594" cy="646331"/>
          </a:xfrm>
          <a:prstGeom prst="rect">
            <a:avLst/>
          </a:prstGeom>
        </p:spPr>
        <p:txBody>
          <a:bodyPr wrap="square">
            <a:spAutoFit/>
          </a:bodyPr>
          <a:lstStyle/>
          <a:p>
            <a:pPr algn="ctr"/>
            <a:r>
              <a:rPr lang="ru-RU" sz="3600" b="1" dirty="0"/>
              <a:t>Найди периметр многоугольника (в см).</a:t>
            </a:r>
          </a:p>
        </p:txBody>
      </p:sp>
    </p:spTree>
    <p:extLst>
      <p:ext uri="{BB962C8B-B14F-4D97-AF65-F5344CB8AC3E}">
        <p14:creationId xmlns:p14="http://schemas.microsoft.com/office/powerpoint/2010/main" val="288475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37806" y="2205903"/>
            <a:ext cx="7930444" cy="4456154"/>
          </a:xfrm>
          <a:prstGeom prst="rect">
            <a:avLst/>
          </a:prstGeom>
        </p:spPr>
      </p:pic>
      <p:sp>
        <p:nvSpPr>
          <p:cNvPr id="3" name="Прямоугольник 2"/>
          <p:cNvSpPr/>
          <p:nvPr/>
        </p:nvSpPr>
        <p:spPr>
          <a:xfrm>
            <a:off x="156755" y="339634"/>
            <a:ext cx="11625942" cy="1384995"/>
          </a:xfrm>
          <a:prstGeom prst="rect">
            <a:avLst/>
          </a:prstGeom>
        </p:spPr>
        <p:txBody>
          <a:bodyPr wrap="square">
            <a:spAutoFit/>
          </a:bodyPr>
          <a:lstStyle/>
          <a:p>
            <a:r>
              <a:rPr lang="ru-RU" sz="2800" b="1" dirty="0">
                <a:solidFill>
                  <a:srgbClr val="000000"/>
                </a:solidFill>
                <a:latin typeface="Verdana" panose="020B0604030504040204" pitchFamily="34" charset="0"/>
              </a:rPr>
              <a:t>На клетчатом поле со стороной клетки 1 см изображена геометрическая фигура. Найди периметр этой фигуры.</a:t>
            </a:r>
            <a:endParaRPr lang="ru-RU" sz="2800" b="1" dirty="0"/>
          </a:p>
        </p:txBody>
      </p:sp>
    </p:spTree>
    <p:extLst>
      <p:ext uri="{BB962C8B-B14F-4D97-AF65-F5344CB8AC3E}">
        <p14:creationId xmlns:p14="http://schemas.microsoft.com/office/powerpoint/2010/main" val="118958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679269"/>
            <a:ext cx="11848011" cy="3477875"/>
          </a:xfrm>
          <a:prstGeom prst="rect">
            <a:avLst/>
          </a:prstGeom>
        </p:spPr>
        <p:txBody>
          <a:bodyPr wrap="square">
            <a:spAutoFit/>
          </a:bodyPr>
          <a:lstStyle/>
          <a:p>
            <a:r>
              <a:rPr lang="ru-RU" sz="4400" dirty="0"/>
              <a:t>В классе 24 человека</a:t>
            </a:r>
            <a:r>
              <a:rPr lang="ru-RU" sz="4400" dirty="0" smtClean="0"/>
              <a:t>, из </a:t>
            </a:r>
            <a:r>
              <a:rPr lang="ru-RU" sz="4400" dirty="0"/>
              <a:t>них </a:t>
            </a:r>
            <a:r>
              <a:rPr lang="ru-RU" sz="4400" dirty="0" smtClean="0"/>
              <a:t>13 девочек. Известно, что </a:t>
            </a:r>
            <a:r>
              <a:rPr lang="ru-RU" sz="4400" dirty="0"/>
              <a:t>у 15 человек светлые </a:t>
            </a:r>
            <a:r>
              <a:rPr lang="ru-RU" sz="4400" dirty="0" smtClean="0"/>
              <a:t>волосы. Сколько </a:t>
            </a:r>
            <a:r>
              <a:rPr lang="ru-RU" sz="4400" dirty="0"/>
              <a:t>может быть девочек со светлыми волосами? </a:t>
            </a:r>
            <a:r>
              <a:rPr lang="ru-RU" sz="4400" dirty="0" smtClean="0"/>
              <a:t>Найди </a:t>
            </a:r>
            <a:r>
              <a:rPr lang="ru-RU" sz="4400" dirty="0"/>
              <a:t>наименьшее возможное </a:t>
            </a:r>
            <a:r>
              <a:rPr lang="ru-RU" sz="4400" dirty="0" smtClean="0"/>
              <a:t>число. Запиши </a:t>
            </a:r>
            <a:r>
              <a:rPr lang="ru-RU" sz="4400" dirty="0"/>
              <a:t>решение и </a:t>
            </a:r>
            <a:r>
              <a:rPr lang="ru-RU" sz="4400" dirty="0" smtClean="0"/>
              <a:t>ответ.</a:t>
            </a:r>
            <a:endParaRPr lang="ru-RU" sz="4400" dirty="0"/>
          </a:p>
        </p:txBody>
      </p:sp>
    </p:spTree>
    <p:extLst>
      <p:ext uri="{BB962C8B-B14F-4D97-AF65-F5344CB8AC3E}">
        <p14:creationId xmlns:p14="http://schemas.microsoft.com/office/powerpoint/2010/main" val="3829098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668" r="4413" b="6075"/>
          <a:stretch/>
        </p:blipFill>
        <p:spPr>
          <a:xfrm>
            <a:off x="901337" y="3879668"/>
            <a:ext cx="10236420" cy="1881052"/>
          </a:xfrm>
          <a:prstGeom prst="rect">
            <a:avLst/>
          </a:prstGeom>
        </p:spPr>
      </p:pic>
      <p:sp>
        <p:nvSpPr>
          <p:cNvPr id="3" name="Прямоугольник 2"/>
          <p:cNvSpPr/>
          <p:nvPr/>
        </p:nvSpPr>
        <p:spPr>
          <a:xfrm>
            <a:off x="169816" y="365761"/>
            <a:ext cx="11782697" cy="2862322"/>
          </a:xfrm>
          <a:prstGeom prst="rect">
            <a:avLst/>
          </a:prstGeom>
        </p:spPr>
        <p:txBody>
          <a:bodyPr wrap="square">
            <a:spAutoFit/>
          </a:bodyPr>
          <a:lstStyle/>
          <a:p>
            <a:r>
              <a:rPr lang="ru-RU" sz="3600" b="1" dirty="0"/>
              <a:t>На стене в школьном коридоре повесили портреты 12 лучших спортсменов школы в одинаковых квадратных рамках. Этот ряд занял 6 метров (см. рисунок). Чему равен периметр одной рамки? Ответ запиши в сантиметрах.</a:t>
            </a:r>
          </a:p>
        </p:txBody>
      </p:sp>
    </p:spTree>
    <p:extLst>
      <p:ext uri="{BB962C8B-B14F-4D97-AF65-F5344CB8AC3E}">
        <p14:creationId xmlns:p14="http://schemas.microsoft.com/office/powerpoint/2010/main" val="61761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1703" y="757646"/>
            <a:ext cx="10698480" cy="5632311"/>
          </a:xfrm>
          <a:prstGeom prst="rect">
            <a:avLst/>
          </a:prstGeom>
        </p:spPr>
        <p:txBody>
          <a:bodyPr wrap="square">
            <a:spAutoFit/>
          </a:bodyPr>
          <a:lstStyle/>
          <a:p>
            <a:pPr algn="ctr"/>
            <a:r>
              <a:rPr lang="ru-RU" sz="3600" dirty="0" smtClean="0">
                <a:solidFill>
                  <a:srgbClr val="C00000"/>
                </a:solidFill>
              </a:rPr>
              <a:t>Решение предыдущего задания.</a:t>
            </a:r>
          </a:p>
          <a:p>
            <a:pPr algn="ctr"/>
            <a:r>
              <a:rPr lang="ru-RU" sz="3600" dirty="0" smtClean="0"/>
              <a:t>Переведем </a:t>
            </a:r>
            <a:r>
              <a:rPr lang="ru-RU" sz="3600" dirty="0"/>
              <a:t>метры в сантиметры: </a:t>
            </a:r>
            <a:endParaRPr lang="ru-RU" sz="3600" dirty="0" smtClean="0"/>
          </a:p>
          <a:p>
            <a:pPr algn="ctr"/>
            <a:r>
              <a:rPr lang="ru-RU" sz="3600" dirty="0" smtClean="0"/>
              <a:t>6 </a:t>
            </a:r>
            <a:r>
              <a:rPr lang="ru-RU" sz="3600" dirty="0"/>
              <a:t>м = 6 · 100 = 600 см. </a:t>
            </a:r>
            <a:endParaRPr lang="ru-RU" sz="3600" dirty="0" smtClean="0"/>
          </a:p>
          <a:p>
            <a:pPr algn="ctr"/>
            <a:endParaRPr lang="ru-RU" sz="3600" dirty="0" smtClean="0"/>
          </a:p>
          <a:p>
            <a:pPr algn="ctr"/>
            <a:r>
              <a:rPr lang="ru-RU" sz="3600" dirty="0" smtClean="0"/>
              <a:t>Найдем </a:t>
            </a:r>
            <a:r>
              <a:rPr lang="ru-RU" sz="3600" dirty="0"/>
              <a:t>сторону рамки:</a:t>
            </a:r>
          </a:p>
          <a:p>
            <a:pPr algn="ctr"/>
            <a:r>
              <a:rPr lang="ru-RU" sz="3600" dirty="0" smtClean="0"/>
              <a:t>600 </a:t>
            </a:r>
            <a:r>
              <a:rPr lang="ru-RU" sz="3600" dirty="0"/>
              <a:t>: 12 = 50 (см).</a:t>
            </a:r>
          </a:p>
          <a:p>
            <a:pPr algn="ctr"/>
            <a:endParaRPr lang="ru-RU" sz="3600" dirty="0" smtClean="0"/>
          </a:p>
          <a:p>
            <a:pPr algn="ctr"/>
            <a:r>
              <a:rPr lang="ru-RU" sz="3600" dirty="0" smtClean="0"/>
              <a:t>Тогда </a:t>
            </a:r>
            <a:r>
              <a:rPr lang="ru-RU" sz="3600" dirty="0"/>
              <a:t>периметр плитки равен:</a:t>
            </a:r>
          </a:p>
          <a:p>
            <a:pPr algn="ctr"/>
            <a:r>
              <a:rPr lang="ru-RU" sz="3600" dirty="0"/>
              <a:t>50 · 4 = 200 (см).</a:t>
            </a:r>
          </a:p>
          <a:p>
            <a:pPr algn="ctr"/>
            <a:r>
              <a:rPr lang="ru-RU" sz="3600" dirty="0"/>
              <a:t> </a:t>
            </a:r>
            <a:r>
              <a:rPr lang="ru-RU" sz="3600" dirty="0" smtClean="0"/>
              <a:t>Ответ</a:t>
            </a:r>
            <a:r>
              <a:rPr lang="ru-RU" sz="3600" dirty="0"/>
              <a:t>: 200.</a:t>
            </a:r>
          </a:p>
        </p:txBody>
      </p:sp>
    </p:spTree>
    <p:extLst>
      <p:ext uri="{BB962C8B-B14F-4D97-AF65-F5344CB8AC3E}">
        <p14:creationId xmlns:p14="http://schemas.microsoft.com/office/powerpoint/2010/main" val="74253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34589" y="2819399"/>
            <a:ext cx="9559834" cy="3186611"/>
          </a:xfrm>
          <a:prstGeom prst="rect">
            <a:avLst/>
          </a:prstGeom>
          <a:solidFill>
            <a:schemeClr val="tx2"/>
          </a:solidFill>
        </p:spPr>
      </p:pic>
      <p:sp>
        <p:nvSpPr>
          <p:cNvPr id="3" name="Прямоугольник 2"/>
          <p:cNvSpPr/>
          <p:nvPr/>
        </p:nvSpPr>
        <p:spPr>
          <a:xfrm>
            <a:off x="195943" y="365761"/>
            <a:ext cx="11234057" cy="1077218"/>
          </a:xfrm>
          <a:prstGeom prst="rect">
            <a:avLst/>
          </a:prstGeom>
        </p:spPr>
        <p:txBody>
          <a:bodyPr wrap="square">
            <a:spAutoFit/>
          </a:bodyPr>
          <a:lstStyle/>
          <a:p>
            <a:r>
              <a:rPr lang="ru-RU" sz="3200" dirty="0"/>
              <a:t>Геометрические фигуры наклеивали по одной на бумагу и получили такую аппликацию.</a:t>
            </a:r>
          </a:p>
        </p:txBody>
      </p:sp>
      <p:sp>
        <p:nvSpPr>
          <p:cNvPr id="4" name="Прямоугольник 3"/>
          <p:cNvSpPr/>
          <p:nvPr/>
        </p:nvSpPr>
        <p:spPr>
          <a:xfrm>
            <a:off x="339634" y="1567544"/>
            <a:ext cx="8731700" cy="461665"/>
          </a:xfrm>
          <a:prstGeom prst="rect">
            <a:avLst/>
          </a:prstGeom>
        </p:spPr>
        <p:txBody>
          <a:bodyPr wrap="square">
            <a:spAutoFit/>
          </a:bodyPr>
          <a:lstStyle/>
          <a:p>
            <a:r>
              <a:rPr lang="ru-RU" sz="2400" b="1" dirty="0"/>
              <a:t>Какая фигура находится между двумя прямоугольниками?</a:t>
            </a:r>
          </a:p>
        </p:txBody>
      </p:sp>
    </p:spTree>
    <p:extLst>
      <p:ext uri="{BB962C8B-B14F-4D97-AF65-F5344CB8AC3E}">
        <p14:creationId xmlns:p14="http://schemas.microsoft.com/office/powerpoint/2010/main" val="1651634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r="16320" b="9038"/>
          <a:stretch/>
        </p:blipFill>
        <p:spPr>
          <a:xfrm>
            <a:off x="3749039" y="2249745"/>
            <a:ext cx="4036423" cy="4608255"/>
          </a:xfrm>
          <a:prstGeom prst="rect">
            <a:avLst/>
          </a:prstGeom>
        </p:spPr>
      </p:pic>
      <p:sp>
        <p:nvSpPr>
          <p:cNvPr id="3" name="Прямоугольник 2"/>
          <p:cNvSpPr/>
          <p:nvPr/>
        </p:nvSpPr>
        <p:spPr>
          <a:xfrm>
            <a:off x="509451" y="248195"/>
            <a:ext cx="11090365" cy="1323439"/>
          </a:xfrm>
          <a:prstGeom prst="rect">
            <a:avLst/>
          </a:prstGeom>
        </p:spPr>
        <p:txBody>
          <a:bodyPr wrap="square">
            <a:spAutoFit/>
          </a:bodyPr>
          <a:lstStyle/>
          <a:p>
            <a:r>
              <a:rPr lang="ru-RU" sz="4000" b="1" dirty="0"/>
              <a:t>Запиши количество кругов, изображённых на данном рисунке.</a:t>
            </a:r>
          </a:p>
        </p:txBody>
      </p:sp>
    </p:spTree>
    <p:extLst>
      <p:ext uri="{BB962C8B-B14F-4D97-AF65-F5344CB8AC3E}">
        <p14:creationId xmlns:p14="http://schemas.microsoft.com/office/powerpoint/2010/main" val="1142467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446" y="156754"/>
            <a:ext cx="11482251" cy="1815882"/>
          </a:xfrm>
          <a:prstGeom prst="rect">
            <a:avLst/>
          </a:prstGeom>
        </p:spPr>
        <p:txBody>
          <a:bodyPr wrap="square">
            <a:spAutoFit/>
          </a:bodyPr>
          <a:lstStyle/>
          <a:p>
            <a:r>
              <a:rPr lang="ru-RU" sz="2800" b="1" dirty="0"/>
              <a:t>Чтобы видеть дорогу позади себя, водитель машины пользуется зеркалом заднего вида. В зеркале заднего вида он видит надпись на капоте идущей за ним машины (см. рис. 1) Нарисуй, как эта надпись выглядит на самом </a:t>
            </a:r>
            <a:r>
              <a:rPr lang="ru-RU" sz="2800" b="1" dirty="0" smtClean="0"/>
              <a:t>деле.</a:t>
            </a:r>
            <a:endParaRPr lang="ru-RU" sz="2800" b="1" dirty="0"/>
          </a:p>
        </p:txBody>
      </p:sp>
      <p:pic>
        <p:nvPicPr>
          <p:cNvPr id="3" name="Рисунок 2"/>
          <p:cNvPicPr>
            <a:picLocks noChangeAspect="1"/>
          </p:cNvPicPr>
          <p:nvPr/>
        </p:nvPicPr>
        <p:blipFill>
          <a:blip r:embed="rId2"/>
          <a:stretch>
            <a:fillRect/>
          </a:stretch>
        </p:blipFill>
        <p:spPr>
          <a:xfrm rot="10800000">
            <a:off x="2181497" y="1979840"/>
            <a:ext cx="6244046" cy="4663522"/>
          </a:xfrm>
          <a:prstGeom prst="rect">
            <a:avLst/>
          </a:prstGeom>
        </p:spPr>
      </p:pic>
    </p:spTree>
    <p:extLst>
      <p:ext uri="{BB962C8B-B14F-4D97-AF65-F5344CB8AC3E}">
        <p14:creationId xmlns:p14="http://schemas.microsoft.com/office/powerpoint/2010/main" val="2751396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700" y="241300"/>
            <a:ext cx="11595100" cy="6186309"/>
          </a:xfrm>
          <a:prstGeom prst="rect">
            <a:avLst/>
          </a:prstGeom>
        </p:spPr>
        <p:txBody>
          <a:bodyPr wrap="square">
            <a:spAutoFit/>
          </a:bodyPr>
          <a:lstStyle/>
          <a:p>
            <a:r>
              <a:rPr lang="ru-RU" sz="4400" b="1" i="1" dirty="0" smtClean="0">
                <a:solidFill>
                  <a:srgbClr val="FF0000"/>
                </a:solidFill>
              </a:rPr>
              <a:t>Задача 1.</a:t>
            </a:r>
          </a:p>
          <a:p>
            <a:r>
              <a:rPr lang="ru-RU" sz="4400" b="1" dirty="0" smtClean="0"/>
              <a:t>Площадь квадрата 49 дм2. Узнайте его периметр.</a:t>
            </a:r>
          </a:p>
          <a:p>
            <a:r>
              <a:rPr lang="ru-RU" sz="4400" b="1" i="1" dirty="0" smtClean="0">
                <a:solidFill>
                  <a:srgbClr val="FF0000"/>
                </a:solidFill>
              </a:rPr>
              <a:t>Задача 2.</a:t>
            </a:r>
            <a:r>
              <a:rPr lang="ru-RU" sz="4400" b="1" dirty="0" smtClean="0"/>
              <a:t> Площадь квадрата 81 дм2. Узнайте его периметр.</a:t>
            </a:r>
          </a:p>
          <a:p>
            <a:r>
              <a:rPr lang="ru-RU" sz="4400" b="1" i="1" dirty="0" smtClean="0">
                <a:solidFill>
                  <a:srgbClr val="FF0000"/>
                </a:solidFill>
              </a:rPr>
              <a:t>Задача 3.</a:t>
            </a:r>
          </a:p>
          <a:p>
            <a:r>
              <a:rPr lang="ru-RU" sz="4400" b="1" dirty="0" smtClean="0"/>
              <a:t>Зал длиной 12 м и шириной 8 м увеличили в длину на 4 м и в ширину на 2 м. На сколько увеличилась площадь зала? </a:t>
            </a:r>
            <a:endParaRPr lang="ru-RU" sz="4400" b="1" dirty="0"/>
          </a:p>
        </p:txBody>
      </p:sp>
    </p:spTree>
    <p:extLst>
      <p:ext uri="{BB962C8B-B14F-4D97-AF65-F5344CB8AC3E}">
        <p14:creationId xmlns:p14="http://schemas.microsoft.com/office/powerpoint/2010/main" val="2819019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79" y="209006"/>
            <a:ext cx="11717383" cy="1815882"/>
          </a:xfrm>
          <a:prstGeom prst="rect">
            <a:avLst/>
          </a:prstGeom>
        </p:spPr>
        <p:txBody>
          <a:bodyPr wrap="square">
            <a:spAutoFit/>
          </a:bodyPr>
          <a:lstStyle/>
          <a:p>
            <a:r>
              <a:rPr lang="ru-RU" sz="2800" b="1" dirty="0"/>
              <a:t>Перед эвакуатором едет машина (см. рис. 2). Чтобы видеть дорогу позади себя, водитель этой машины пользуется зеркалом заднего вида. Нарисуй, какую надпись он видит в зеркале заднего вида (рис. 1).</a:t>
            </a:r>
          </a:p>
          <a:p>
            <a:r>
              <a:rPr lang="ru-RU" sz="2800" b="1" dirty="0"/>
              <a:t> </a:t>
            </a:r>
          </a:p>
        </p:txBody>
      </p:sp>
      <p:pic>
        <p:nvPicPr>
          <p:cNvPr id="4" name="Рисунок 3"/>
          <p:cNvPicPr>
            <a:picLocks noChangeAspect="1"/>
          </p:cNvPicPr>
          <p:nvPr/>
        </p:nvPicPr>
        <p:blipFill>
          <a:blip r:embed="rId2"/>
          <a:stretch>
            <a:fillRect/>
          </a:stretch>
        </p:blipFill>
        <p:spPr>
          <a:xfrm>
            <a:off x="3618411" y="1483314"/>
            <a:ext cx="4258492" cy="5095421"/>
          </a:xfrm>
          <a:prstGeom prst="rect">
            <a:avLst/>
          </a:prstGeom>
        </p:spPr>
      </p:pic>
    </p:spTree>
    <p:extLst>
      <p:ext uri="{BB962C8B-B14F-4D97-AF65-F5344CB8AC3E}">
        <p14:creationId xmlns:p14="http://schemas.microsoft.com/office/powerpoint/2010/main" val="1780837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60766" y="313510"/>
            <a:ext cx="6244045" cy="6894790"/>
          </a:xfrm>
          <a:prstGeom prst="rect">
            <a:avLst/>
          </a:prstGeom>
        </p:spPr>
      </p:pic>
    </p:spTree>
    <p:extLst>
      <p:ext uri="{BB962C8B-B14F-4D97-AF65-F5344CB8AC3E}">
        <p14:creationId xmlns:p14="http://schemas.microsoft.com/office/powerpoint/2010/main" val="4228444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697" y="653143"/>
            <a:ext cx="11260183" cy="923330"/>
          </a:xfrm>
          <a:prstGeom prst="rect">
            <a:avLst/>
          </a:prstGeom>
        </p:spPr>
        <p:txBody>
          <a:bodyPr wrap="square">
            <a:spAutoFit/>
          </a:bodyPr>
          <a:lstStyle/>
          <a:p>
            <a:r>
              <a:rPr lang="ru-RU" dirty="0"/>
              <a:t>Перед машиной полиции (см. рис. 2) едет другая машина. Чтобы видеть дорогу позади себя, водитель этой машины смотрит в зеркало заднего вида. Нарисуй, какую надпись он видит в зеркале заднего вида (рис. 1).</a:t>
            </a:r>
          </a:p>
          <a:p>
            <a:r>
              <a:rPr lang="ru-RU" dirty="0"/>
              <a:t> </a:t>
            </a:r>
          </a:p>
        </p:txBody>
      </p:sp>
      <p:pic>
        <p:nvPicPr>
          <p:cNvPr id="3" name="Рисунок 2"/>
          <p:cNvPicPr>
            <a:picLocks noChangeAspect="1"/>
          </p:cNvPicPr>
          <p:nvPr/>
        </p:nvPicPr>
        <p:blipFill>
          <a:blip r:embed="rId2"/>
          <a:stretch>
            <a:fillRect/>
          </a:stretch>
        </p:blipFill>
        <p:spPr>
          <a:xfrm>
            <a:off x="2543972" y="1680754"/>
            <a:ext cx="7109480" cy="4770232"/>
          </a:xfrm>
          <a:prstGeom prst="rect">
            <a:avLst/>
          </a:prstGeom>
        </p:spPr>
      </p:pic>
    </p:spTree>
    <p:extLst>
      <p:ext uri="{BB962C8B-B14F-4D97-AF65-F5344CB8AC3E}">
        <p14:creationId xmlns:p14="http://schemas.microsoft.com/office/powerpoint/2010/main" val="1935799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4502" y="86104"/>
            <a:ext cx="11717383" cy="6537596"/>
          </a:xfrm>
          <a:prstGeom prst="rect">
            <a:avLst/>
          </a:prstGeom>
        </p:spPr>
      </p:pic>
    </p:spTree>
    <p:extLst>
      <p:ext uri="{BB962C8B-B14F-4D97-AF65-F5344CB8AC3E}">
        <p14:creationId xmlns:p14="http://schemas.microsoft.com/office/powerpoint/2010/main" val="1462536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38251" y="101826"/>
            <a:ext cx="7423955" cy="6573294"/>
          </a:xfrm>
          <a:prstGeom prst="rect">
            <a:avLst/>
          </a:prstGeom>
        </p:spPr>
      </p:pic>
    </p:spTree>
    <p:extLst>
      <p:ext uri="{BB962C8B-B14F-4D97-AF65-F5344CB8AC3E}">
        <p14:creationId xmlns:p14="http://schemas.microsoft.com/office/powerpoint/2010/main" val="2839049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76548" y="367498"/>
            <a:ext cx="7645208" cy="6608068"/>
          </a:xfrm>
          <a:prstGeom prst="rect">
            <a:avLst/>
          </a:prstGeom>
        </p:spPr>
      </p:pic>
    </p:spTree>
    <p:extLst>
      <p:ext uri="{BB962C8B-B14F-4D97-AF65-F5344CB8AC3E}">
        <p14:creationId xmlns:p14="http://schemas.microsoft.com/office/powerpoint/2010/main" val="3028344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ÑÑÐ¸Ð½ÐºÐ¸ Ð¿Ð¾ Ð·Ð°Ð¿ÑÐ¾ÑÑ Ð½Ð° ÑÑÐ¾Ð»Ð±Ðµ Ð²Ð¸ÑÐµÐ» Ð·Ð½Ð°Ðº Ð²ÐµÑÑÐ½Ð¸Ð¹ Ð±Ð¾Ð»Ñ Ð´ÐµÑÐ¶Ð°Ð²ÑÐ¸Ð¹ Ð·Ð½Ð°Ð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49" y="1420328"/>
            <a:ext cx="8321039" cy="502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83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007" y="169817"/>
            <a:ext cx="11469188" cy="2215991"/>
          </a:xfrm>
          <a:prstGeom prst="rect">
            <a:avLst/>
          </a:prstGeom>
        </p:spPr>
        <p:txBody>
          <a:bodyPr wrap="square">
            <a:spAutoFit/>
          </a:bodyPr>
          <a:lstStyle/>
          <a:p>
            <a:r>
              <a:rPr lang="ru-RU" sz="2400" dirty="0"/>
              <a:t>Из трёх кубиков сложили постройку. Если посмотреть на неё в направлении по стрелке, то будет видна фигура, состоящая из трёх квадратов (рис. 1). Из 27 таких же кубиков сложили куб (рис. 2). Затем с этого куба </a:t>
            </a:r>
            <a:r>
              <a:rPr lang="ru-RU" sz="2400" dirty="0" smtClean="0"/>
              <a:t>сняли несколько </a:t>
            </a:r>
            <a:r>
              <a:rPr lang="ru-RU" sz="2400" dirty="0"/>
              <a:t>кубиков (рис. 3). Какая фигура будет видна, если смотреть на получившуюся постройку в направлении по стрелке?</a:t>
            </a:r>
          </a:p>
          <a:p>
            <a:endParaRPr lang="ru-RU" dirty="0"/>
          </a:p>
        </p:txBody>
      </p:sp>
      <p:pic>
        <p:nvPicPr>
          <p:cNvPr id="3" name="Рисунок 2"/>
          <p:cNvPicPr>
            <a:picLocks noChangeAspect="1"/>
          </p:cNvPicPr>
          <p:nvPr/>
        </p:nvPicPr>
        <p:blipFill rotWithShape="1">
          <a:blip r:embed="rId2"/>
          <a:srcRect l="6545" t="3648" r="3819"/>
          <a:stretch/>
        </p:blipFill>
        <p:spPr>
          <a:xfrm>
            <a:off x="1998618" y="1907946"/>
            <a:ext cx="6923314" cy="4854023"/>
          </a:xfrm>
          <a:prstGeom prst="rect">
            <a:avLst/>
          </a:prstGeom>
        </p:spPr>
      </p:pic>
    </p:spTree>
    <p:extLst>
      <p:ext uri="{BB962C8B-B14F-4D97-AF65-F5344CB8AC3E}">
        <p14:creationId xmlns:p14="http://schemas.microsoft.com/office/powerpoint/2010/main" val="1410010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8698" t="12425" r="15977" b="10946"/>
          <a:stretch/>
        </p:blipFill>
        <p:spPr>
          <a:xfrm>
            <a:off x="328747" y="3278779"/>
            <a:ext cx="4885510" cy="3383280"/>
          </a:xfrm>
          <a:prstGeom prst="rect">
            <a:avLst/>
          </a:prstGeom>
        </p:spPr>
      </p:pic>
      <p:sp>
        <p:nvSpPr>
          <p:cNvPr id="2" name="Заголовок 1"/>
          <p:cNvSpPr>
            <a:spLocks noGrp="1"/>
          </p:cNvSpPr>
          <p:nvPr>
            <p:ph type="title"/>
          </p:nvPr>
        </p:nvSpPr>
        <p:spPr>
          <a:xfrm>
            <a:off x="91440" y="418011"/>
            <a:ext cx="11639007" cy="2364378"/>
          </a:xfrm>
        </p:spPr>
        <p:txBody>
          <a:bodyPr>
            <a:noAutofit/>
          </a:bodyPr>
          <a:lstStyle/>
          <a:p>
            <a:r>
              <a:rPr lang="ru-RU" sz="3200" b="1" dirty="0">
                <a:latin typeface="+mn-lt"/>
              </a:rPr>
              <a:t>На макете нового микрорайона дома размещены на клетчатом поле, причём стены домов расположены по границам клеток (см. рисунок</a:t>
            </a:r>
            <a:r>
              <a:rPr lang="ru-RU" sz="3200" b="1" dirty="0" smtClean="0">
                <a:latin typeface="+mn-lt"/>
              </a:rPr>
              <a:t>).</a:t>
            </a:r>
            <a:r>
              <a:rPr lang="ru-RU" sz="3200" b="1" dirty="0">
                <a:latin typeface="+mn-lt"/>
              </a:rPr>
              <a:t> </a:t>
            </a:r>
            <a:r>
              <a:rPr lang="ru-RU" sz="3200" b="1" dirty="0" smtClean="0">
                <a:latin typeface="+mn-lt"/>
              </a:rPr>
              <a:t/>
            </a:r>
            <a:br>
              <a:rPr lang="ru-RU" sz="3200" b="1" dirty="0" smtClean="0">
                <a:latin typeface="+mn-lt"/>
              </a:rPr>
            </a:br>
            <a:r>
              <a:rPr lang="ru-RU" sz="3200" b="1" dirty="0" smtClean="0">
                <a:latin typeface="+mn-lt"/>
              </a:rPr>
              <a:t>Изобрази</a:t>
            </a:r>
            <a:r>
              <a:rPr lang="ru-RU" sz="3200" b="1" dirty="0">
                <a:latin typeface="+mn-lt"/>
              </a:rPr>
              <a:t>, как выглядят эти дома на плане местности. Сохраняй расположение домов относительно сторон света. Каждый дом изображай прямоугольником, составленным из клеток. В качестве примера один из домов уже изображён.</a:t>
            </a:r>
          </a:p>
        </p:txBody>
      </p:sp>
      <p:pic>
        <p:nvPicPr>
          <p:cNvPr id="4" name="Рисунок 3"/>
          <p:cNvPicPr>
            <a:picLocks noChangeAspect="1"/>
          </p:cNvPicPr>
          <p:nvPr/>
        </p:nvPicPr>
        <p:blipFill rotWithShape="1">
          <a:blip r:embed="rId3"/>
          <a:srcRect t="9961" r="17010" b="22709"/>
          <a:stretch/>
        </p:blipFill>
        <p:spPr>
          <a:xfrm>
            <a:off x="7328682" y="3605350"/>
            <a:ext cx="2755844" cy="2207622"/>
          </a:xfrm>
          <a:prstGeom prst="rect">
            <a:avLst/>
          </a:prstGeom>
        </p:spPr>
      </p:pic>
    </p:spTree>
    <p:extLst>
      <p:ext uri="{BB962C8B-B14F-4D97-AF65-F5344CB8AC3E}">
        <p14:creationId xmlns:p14="http://schemas.microsoft.com/office/powerpoint/2010/main" val="2567581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71841" y="3004458"/>
            <a:ext cx="10296557" cy="3631474"/>
          </a:xfrm>
          <a:prstGeom prst="rect">
            <a:avLst/>
          </a:prstGeom>
        </p:spPr>
      </p:pic>
      <p:sp>
        <p:nvSpPr>
          <p:cNvPr id="3" name="Прямоугольник 2"/>
          <p:cNvSpPr/>
          <p:nvPr/>
        </p:nvSpPr>
        <p:spPr>
          <a:xfrm>
            <a:off x="182880" y="130629"/>
            <a:ext cx="8961120" cy="1323439"/>
          </a:xfrm>
          <a:prstGeom prst="rect">
            <a:avLst/>
          </a:prstGeom>
        </p:spPr>
        <p:txBody>
          <a:bodyPr wrap="square">
            <a:spAutoFit/>
          </a:bodyPr>
          <a:lstStyle/>
          <a:p>
            <a:r>
              <a:rPr lang="ru-RU" sz="2000" b="1" dirty="0"/>
              <a:t>В таблице приведены данные о численности населения трёх областей России в разные годы (в тыс. человек). Используя эти данные, ответь на вопросы.</a:t>
            </a:r>
          </a:p>
          <a:p>
            <a:endParaRPr lang="ru-RU" sz="2000" b="1" dirty="0"/>
          </a:p>
          <a:p>
            <a:r>
              <a:rPr lang="ru-RU" sz="2000" b="1" dirty="0"/>
              <a:t> </a:t>
            </a:r>
          </a:p>
        </p:txBody>
      </p:sp>
      <p:sp>
        <p:nvSpPr>
          <p:cNvPr id="4" name="Прямоугольник 3"/>
          <p:cNvSpPr/>
          <p:nvPr/>
        </p:nvSpPr>
        <p:spPr>
          <a:xfrm>
            <a:off x="182880" y="1005840"/>
            <a:ext cx="11691257" cy="830997"/>
          </a:xfrm>
          <a:prstGeom prst="rect">
            <a:avLst/>
          </a:prstGeom>
        </p:spPr>
        <p:txBody>
          <a:bodyPr wrap="square">
            <a:spAutoFit/>
          </a:bodyPr>
          <a:lstStyle/>
          <a:p>
            <a:pPr algn="just"/>
            <a:r>
              <a:rPr lang="ru-RU" sz="2400" dirty="0">
                <a:solidFill>
                  <a:srgbClr val="000000"/>
                </a:solidFill>
                <a:latin typeface="Verdana" panose="020B0604030504040204" pitchFamily="34" charset="0"/>
              </a:rPr>
              <a:t>В какой области численность населения за период с 1970 по 2010 год выросла больше, чем в двух других</a:t>
            </a:r>
            <a:r>
              <a:rPr lang="ru-RU" sz="2400" dirty="0" smtClean="0">
                <a:solidFill>
                  <a:srgbClr val="000000"/>
                </a:solidFill>
                <a:latin typeface="Verdana" panose="020B0604030504040204" pitchFamily="34" charset="0"/>
              </a:rPr>
              <a:t>?</a:t>
            </a:r>
            <a:endParaRPr lang="ru-RU" sz="24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362840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495300"/>
            <a:ext cx="11704320" cy="4062651"/>
          </a:xfrm>
          <a:prstGeom prst="rect">
            <a:avLst/>
          </a:prstGeom>
        </p:spPr>
        <p:txBody>
          <a:bodyPr wrap="square">
            <a:spAutoFit/>
          </a:bodyPr>
          <a:lstStyle/>
          <a:p>
            <a:r>
              <a:rPr lang="ru-RU" dirty="0" smtClean="0"/>
              <a:t> </a:t>
            </a:r>
            <a:r>
              <a:rPr lang="ru-RU" dirty="0" smtClean="0"/>
              <a:t>                                                               </a:t>
            </a:r>
          </a:p>
          <a:p>
            <a:r>
              <a:rPr lang="ru-RU" sz="4000" dirty="0">
                <a:solidFill>
                  <a:srgbClr val="FF0000"/>
                </a:solidFill>
              </a:rPr>
              <a:t> </a:t>
            </a:r>
            <a:r>
              <a:rPr lang="ru-RU" sz="4000" dirty="0" smtClean="0">
                <a:solidFill>
                  <a:srgbClr val="FF0000"/>
                </a:solidFill>
              </a:rPr>
              <a:t>                         </a:t>
            </a:r>
            <a:r>
              <a:rPr lang="ru-RU" sz="4000" dirty="0" smtClean="0">
                <a:solidFill>
                  <a:srgbClr val="FF0000"/>
                </a:solidFill>
              </a:rPr>
              <a:t>Реши задачу, записав условие.</a:t>
            </a:r>
            <a:endParaRPr lang="ru-RU" sz="4000" dirty="0" smtClean="0">
              <a:solidFill>
                <a:srgbClr val="FF0000"/>
              </a:solidFill>
            </a:endParaRPr>
          </a:p>
          <a:p>
            <a:endParaRPr lang="ru-RU" sz="4000" b="1" i="1" dirty="0" smtClean="0"/>
          </a:p>
          <a:p>
            <a:r>
              <a:rPr lang="ru-RU" sz="4000" b="1" i="1" dirty="0" smtClean="0"/>
              <a:t>        Длина </a:t>
            </a:r>
            <a:r>
              <a:rPr lang="ru-RU" sz="4000" b="1" i="1" dirty="0" smtClean="0"/>
              <a:t>стороны квадрата 4 см, а ширина прямоугольника 2 см. Сравните площади прямоугольника и квадрата, если периметр прямоугольника 24 см. </a:t>
            </a:r>
            <a:r>
              <a:rPr lang="ru-RU" sz="4000" b="1" i="1" dirty="0" smtClean="0"/>
              <a:t>   </a:t>
            </a:r>
            <a:endParaRPr lang="ru-RU" sz="4000" b="1" i="1" dirty="0"/>
          </a:p>
        </p:txBody>
      </p:sp>
    </p:spTree>
    <p:extLst>
      <p:ext uri="{BB962C8B-B14F-4D97-AF65-F5344CB8AC3E}">
        <p14:creationId xmlns:p14="http://schemas.microsoft.com/office/powerpoint/2010/main" val="17129274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629" y="0"/>
            <a:ext cx="11665131" cy="6186309"/>
          </a:xfrm>
          <a:prstGeom prst="rect">
            <a:avLst/>
          </a:prstGeom>
        </p:spPr>
        <p:txBody>
          <a:bodyPr wrap="square">
            <a:spAutoFit/>
          </a:bodyPr>
          <a:lstStyle/>
          <a:p>
            <a:pPr marL="457200" algn="ctr">
              <a:lnSpc>
                <a:spcPct val="150000"/>
              </a:lnSpc>
              <a:spcAft>
                <a:spcPts val="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smtClean="0">
                <a:solidFill>
                  <a:srgbClr val="C00000"/>
                </a:solidFill>
                <a:ea typeface="Times New Roman" panose="02020603050405020304" pitchFamily="18" charset="0"/>
                <a:cs typeface="Times New Roman" panose="02020603050405020304" pitchFamily="18" charset="0"/>
              </a:rPr>
              <a:t>Самостоятельная работа.</a:t>
            </a:r>
          </a:p>
          <a:p>
            <a:pPr algn="ctr"/>
            <a:r>
              <a:rPr lang="ru-RU" sz="3600" b="1" dirty="0" smtClean="0">
                <a:solidFill>
                  <a:srgbClr val="C00000"/>
                </a:solidFill>
                <a:effectLst>
                  <a:outerShdw blurRad="38100" dist="38100" dir="2700000" algn="tl">
                    <a:srgbClr val="000000">
                      <a:alpha val="43137"/>
                    </a:srgbClr>
                  </a:outerShdw>
                </a:effectLst>
              </a:rPr>
              <a:t>1. Реши </a:t>
            </a:r>
            <a:r>
              <a:rPr lang="ru-RU" sz="3600" b="1" dirty="0">
                <a:solidFill>
                  <a:srgbClr val="C00000"/>
                </a:solidFill>
                <a:effectLst>
                  <a:outerShdw blurRad="38100" dist="38100" dir="2700000" algn="tl">
                    <a:srgbClr val="000000">
                      <a:alpha val="43137"/>
                    </a:srgbClr>
                  </a:outerShdw>
                </a:effectLst>
              </a:rPr>
              <a:t>задачу, записав условие.</a:t>
            </a:r>
          </a:p>
          <a:p>
            <a:pPr marL="457200" algn="just">
              <a:spcAft>
                <a:spcPts val="0"/>
              </a:spcAft>
            </a:pPr>
            <a:r>
              <a:rPr lang="ru-RU" sz="3600" b="1" dirty="0" smtClean="0">
                <a:ea typeface="Times New Roman" panose="02020603050405020304" pitchFamily="18" charset="0"/>
                <a:cs typeface="Times New Roman" panose="02020603050405020304" pitchFamily="18" charset="0"/>
              </a:rPr>
              <a:t>Автомобиль </a:t>
            </a:r>
            <a:r>
              <a:rPr lang="ru-RU" sz="3600" b="1" dirty="0">
                <a:ea typeface="Times New Roman" panose="02020603050405020304" pitchFamily="18" charset="0"/>
                <a:cs typeface="Times New Roman" panose="02020603050405020304" pitchFamily="18" charset="0"/>
              </a:rPr>
              <a:t>и мотоцикл выехали одновременно в противоположных направлениях из одного города. Скорость автомобиля 60 км/ч, мотоцикла – 70 км/ч. Какое расстояние будет между ними </a:t>
            </a:r>
            <a:r>
              <a:rPr lang="ru-RU" sz="3600" b="1" dirty="0" smtClean="0">
                <a:ea typeface="Times New Roman" panose="02020603050405020304" pitchFamily="18" charset="0"/>
                <a:cs typeface="Times New Roman" panose="02020603050405020304" pitchFamily="18" charset="0"/>
              </a:rPr>
              <a:t>через 3 часа? </a:t>
            </a:r>
            <a:endParaRPr lang="ru-RU" sz="3600" b="1" dirty="0" smtClean="0">
              <a:ea typeface="Calibri" panose="020F0502020204030204" pitchFamily="34" charset="0"/>
              <a:cs typeface="Times New Roman" panose="02020603050405020304" pitchFamily="18" charset="0"/>
            </a:endParaRPr>
          </a:p>
          <a:p>
            <a:pPr lvl="0" algn="ctr">
              <a:lnSpc>
                <a:spcPct val="150000"/>
              </a:lnSpc>
              <a:spcAft>
                <a:spcPts val="0"/>
              </a:spcAft>
              <a:tabLst>
                <a:tab pos="457200" algn="l"/>
              </a:tabLst>
            </a:pPr>
            <a:r>
              <a:rPr lang="ru-RU" sz="3600" b="1" dirty="0" smtClean="0">
                <a:ea typeface="Times New Roman" panose="02020603050405020304" pitchFamily="18" charset="0"/>
                <a:cs typeface="Times New Roman" panose="02020603050405020304" pitchFamily="18" charset="0"/>
              </a:rPr>
              <a:t>                </a:t>
            </a:r>
            <a:r>
              <a:rPr lang="ru-RU" sz="3600" b="1" dirty="0" smtClean="0">
                <a:solidFill>
                  <a:srgbClr val="C00000"/>
                </a:solidFill>
                <a:ea typeface="Times New Roman" panose="02020603050405020304" pitchFamily="18" charset="0"/>
                <a:cs typeface="Times New Roman" panose="02020603050405020304" pitchFamily="18" charset="0"/>
              </a:rPr>
              <a:t>2</a:t>
            </a:r>
            <a:r>
              <a:rPr lang="ru-RU" sz="3600" b="1" dirty="0" smtClean="0">
                <a:solidFill>
                  <a:srgbClr val="C00000"/>
                </a:solidFill>
                <a:ea typeface="Times New Roman" panose="02020603050405020304" pitchFamily="18" charset="0"/>
                <a:cs typeface="Times New Roman" panose="02020603050405020304" pitchFamily="18" charset="0"/>
              </a:rPr>
              <a:t>. </a:t>
            </a:r>
            <a:r>
              <a:rPr lang="ru-RU" sz="3600" b="1" dirty="0" smtClean="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Выполни </a:t>
            </a:r>
            <a:r>
              <a:rPr lang="ru-RU" sz="3600" b="1" dirty="0" smtClean="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действия, записав в столбик. </a:t>
            </a:r>
            <a:endParaRPr lang="ru-RU" sz="3600" b="1" dirty="0" smtClean="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50000"/>
              </a:lnSpc>
              <a:spcAft>
                <a:spcPts val="0"/>
              </a:spcAft>
            </a:pPr>
            <a:r>
              <a:rPr lang="ru-RU" sz="3600" b="1" dirty="0" smtClean="0">
                <a:ea typeface="Times New Roman" panose="02020603050405020304" pitchFamily="18" charset="0"/>
                <a:cs typeface="Times New Roman" panose="02020603050405020304" pitchFamily="18" charset="0"/>
              </a:rPr>
              <a:t>72 </a:t>
            </a:r>
            <a:r>
              <a:rPr lang="ru-RU" sz="3600" b="1" dirty="0">
                <a:ea typeface="Times New Roman" panose="02020603050405020304" pitchFamily="18" charset="0"/>
                <a:cs typeface="Times New Roman" panose="02020603050405020304" pitchFamily="18" charset="0"/>
              </a:rPr>
              <a:t>09 · 27 =                   2 169 · 400=                </a:t>
            </a:r>
            <a:endParaRPr lang="ru-RU" sz="3600" b="1" dirty="0">
              <a:ea typeface="Calibri" panose="020F0502020204030204" pitchFamily="34" charset="0"/>
              <a:cs typeface="Times New Roman" panose="02020603050405020304" pitchFamily="18" charset="0"/>
            </a:endParaRPr>
          </a:p>
          <a:p>
            <a:pPr algn="just">
              <a:lnSpc>
                <a:spcPct val="150000"/>
              </a:lnSpc>
              <a:spcAft>
                <a:spcPts val="0"/>
              </a:spcAft>
            </a:pPr>
            <a:r>
              <a:rPr lang="ru-RU" sz="3600" b="1" dirty="0">
                <a:ea typeface="Times New Roman" panose="02020603050405020304" pitchFamily="18" charset="0"/>
                <a:cs typeface="Times New Roman" panose="02020603050405020304" pitchFamily="18" charset="0"/>
              </a:rPr>
              <a:t>4632 : 12=                     17325 : 53=</a:t>
            </a:r>
            <a:endParaRPr lang="ru-RU" sz="3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5411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509" y="391887"/>
            <a:ext cx="11612879" cy="5909310"/>
          </a:xfrm>
          <a:prstGeom prst="rect">
            <a:avLst/>
          </a:prstGeom>
        </p:spPr>
        <p:txBody>
          <a:bodyPr wrap="square">
            <a:spAutoFit/>
          </a:bodyPr>
          <a:lstStyle/>
          <a:p>
            <a:r>
              <a:rPr lang="ru-RU" sz="5400" b="1" dirty="0" smtClean="0"/>
              <a:t>1.</a:t>
            </a:r>
            <a:r>
              <a:rPr lang="ru-RU" sz="5400" b="1" dirty="0"/>
              <a:t>	Найди значение выражения. </a:t>
            </a:r>
          </a:p>
          <a:p>
            <a:r>
              <a:rPr lang="ru-RU" sz="5400" b="1" dirty="0"/>
              <a:t>(90705 – 48 </a:t>
            </a:r>
            <a:r>
              <a:rPr lang="ru-RU" sz="5400" b="1" dirty="0" smtClean="0"/>
              <a:t>∙ 160</a:t>
            </a:r>
            <a:r>
              <a:rPr lang="ru-RU" sz="5400" b="1" dirty="0"/>
              <a:t>) : 25 + 4986 = </a:t>
            </a:r>
            <a:endParaRPr lang="ru-RU" sz="5400" b="1" dirty="0" smtClean="0"/>
          </a:p>
          <a:p>
            <a:endParaRPr lang="ru-RU" sz="5400" b="1" dirty="0" smtClean="0"/>
          </a:p>
          <a:p>
            <a:pPr lvl="0"/>
            <a:r>
              <a:rPr lang="ru-RU" sz="5400" b="1" dirty="0" smtClean="0"/>
              <a:t>2. Найди площадь прямоугольника</a:t>
            </a:r>
            <a:r>
              <a:rPr lang="ru-RU" sz="5400" b="1" dirty="0"/>
              <a:t>, если его ширина 44 см, а длина в 2 раза больше.</a:t>
            </a:r>
          </a:p>
          <a:p>
            <a:endParaRPr lang="ru-RU" sz="5400" b="1" dirty="0"/>
          </a:p>
        </p:txBody>
      </p:sp>
    </p:spTree>
    <p:extLst>
      <p:ext uri="{BB962C8B-B14F-4D97-AF65-F5344CB8AC3E}">
        <p14:creationId xmlns:p14="http://schemas.microsoft.com/office/powerpoint/2010/main" val="1345700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320" y="627018"/>
            <a:ext cx="11155680" cy="5478423"/>
          </a:xfrm>
          <a:prstGeom prst="rect">
            <a:avLst/>
          </a:prstGeom>
        </p:spPr>
        <p:txBody>
          <a:bodyPr wrap="square">
            <a:spAutoFit/>
          </a:bodyPr>
          <a:lstStyle/>
          <a:p>
            <a:pPr marL="457200" algn="ctr">
              <a:spcAft>
                <a:spcPts val="0"/>
              </a:spcAft>
            </a:pPr>
            <a:r>
              <a:rPr lang="ru-RU"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Самостоятельная </a:t>
            </a:r>
            <a:r>
              <a:rPr lang="ru-RU" sz="3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работа</a:t>
            </a:r>
          </a:p>
          <a:p>
            <a:pPr algn="ctr"/>
            <a:r>
              <a:rPr lang="ru-RU" sz="3600" dirty="0" smtClean="0">
                <a:solidFill>
                  <a:srgbClr val="C00000"/>
                </a:solidFill>
              </a:rPr>
              <a:t>1. Реши </a:t>
            </a:r>
            <a:r>
              <a:rPr lang="ru-RU" sz="3600" dirty="0">
                <a:solidFill>
                  <a:srgbClr val="C00000"/>
                </a:solidFill>
              </a:rPr>
              <a:t>задачу, записав </a:t>
            </a:r>
            <a:r>
              <a:rPr lang="ru-RU" sz="3600" dirty="0" smtClean="0">
                <a:solidFill>
                  <a:srgbClr val="C00000"/>
                </a:solidFill>
              </a:rPr>
              <a:t>условие.</a:t>
            </a:r>
          </a:p>
          <a:p>
            <a:pPr algn="ctr"/>
            <a:r>
              <a:rPr lang="ru-RU" sz="3200" b="1" dirty="0" smtClean="0">
                <a:latin typeface="Times New Roman" panose="02020603050405020304" pitchFamily="18" charset="0"/>
                <a:ea typeface="Times New Roman" panose="02020603050405020304" pitchFamily="18" charset="0"/>
                <a:cs typeface="Times New Roman" panose="02020603050405020304" pitchFamily="18" charset="0"/>
              </a:rPr>
              <a:t>Из </a:t>
            </a: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гаража одновременно в противоположных направлениях вышли две автомашины. Одна шла со скоростью 50 км/ч, другая – со скоростью 70 км/ч. Какое расстояние будет между ними через 4 часа? </a:t>
            </a:r>
            <a:endParaRPr lang="ru-RU" sz="3200"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tabLst>
                <a:tab pos="457200" algn="l"/>
              </a:tabLst>
            </a:pPr>
            <a:r>
              <a:rPr lang="ru-RU"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smtClean="0">
                <a:ea typeface="Times New Roman" panose="02020603050405020304" pitchFamily="18" charset="0"/>
                <a:cs typeface="Times New Roman" panose="02020603050405020304" pitchFamily="18" charset="0"/>
              </a:rPr>
              <a:t> </a:t>
            </a:r>
            <a:r>
              <a:rPr lang="ru-RU" sz="3600" dirty="0" smtClean="0">
                <a:solidFill>
                  <a:srgbClr val="C00000"/>
                </a:solidFill>
                <a:ea typeface="Times New Roman" panose="02020603050405020304" pitchFamily="18" charset="0"/>
                <a:cs typeface="Times New Roman" panose="02020603050405020304" pitchFamily="18" charset="0"/>
              </a:rPr>
              <a:t>2. Выполни </a:t>
            </a:r>
            <a:r>
              <a:rPr lang="ru-RU" sz="3600" dirty="0" smtClean="0">
                <a:solidFill>
                  <a:srgbClr val="C00000"/>
                </a:solidFill>
                <a:ea typeface="Times New Roman" panose="02020603050405020304" pitchFamily="18" charset="0"/>
                <a:cs typeface="Times New Roman" panose="02020603050405020304" pitchFamily="18" charset="0"/>
              </a:rPr>
              <a:t>действия, записав в столбик </a:t>
            </a:r>
          </a:p>
          <a:p>
            <a:pPr lvl="0" algn="just">
              <a:lnSpc>
                <a:spcPct val="150000"/>
              </a:lnSpc>
              <a:spcAft>
                <a:spcPts val="0"/>
              </a:spcAft>
              <a:tabLst>
                <a:tab pos="457200" algn="l"/>
              </a:tabLst>
            </a:pPr>
            <a:r>
              <a:rPr lang="ru-RU" sz="3200" b="1" dirty="0" smtClean="0">
                <a:latin typeface="Times New Roman" panose="02020603050405020304" pitchFamily="18" charset="0"/>
                <a:ea typeface="Times New Roman" panose="02020603050405020304" pitchFamily="18" charset="0"/>
                <a:cs typeface="Times New Roman" panose="02020603050405020304" pitchFamily="18" charset="0"/>
              </a:rPr>
              <a:t>63 </a:t>
            </a: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05 · 36 =                       7230 : 15=</a:t>
            </a:r>
            <a:endParaRPr lang="ru-RU" sz="3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3200" b="1" dirty="0">
                <a:latin typeface="Times New Roman" panose="02020603050405020304" pitchFamily="18" charset="0"/>
                <a:ea typeface="Times New Roman" panose="02020603050405020304" pitchFamily="18" charset="0"/>
                <a:cs typeface="Times New Roman" panose="02020603050405020304" pitchFamily="18" charset="0"/>
              </a:rPr>
              <a:t>78 24 · 300=                     14622 : 6 =</a:t>
            </a:r>
            <a:endParaRPr lang="ru-RU"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216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7" y="169817"/>
            <a:ext cx="9483634" cy="923330"/>
          </a:xfrm>
          <a:prstGeom prst="rect">
            <a:avLst/>
          </a:prstGeom>
          <a:noFill/>
        </p:spPr>
        <p:txBody>
          <a:bodyPr wrap="square" rtlCol="0">
            <a:spAutoFit/>
          </a:bodyPr>
          <a:lstStyle/>
          <a:p>
            <a:pPr algn="ctr"/>
            <a:r>
              <a:rPr lang="ru-RU" sz="5400" dirty="0" smtClean="0"/>
              <a:t>Список источников:</a:t>
            </a:r>
            <a:endParaRPr lang="ru-RU" sz="5400" dirty="0"/>
          </a:p>
        </p:txBody>
      </p:sp>
      <p:sp>
        <p:nvSpPr>
          <p:cNvPr id="3" name="Прямоугольник 2"/>
          <p:cNvSpPr/>
          <p:nvPr/>
        </p:nvSpPr>
        <p:spPr>
          <a:xfrm>
            <a:off x="875211" y="1093147"/>
            <a:ext cx="9222377" cy="5601533"/>
          </a:xfrm>
          <a:prstGeom prst="rect">
            <a:avLst/>
          </a:prstGeom>
        </p:spPr>
        <p:txBody>
          <a:bodyPr wrap="square">
            <a:spAutoFit/>
          </a:bodyPr>
          <a:lstStyle/>
          <a:p>
            <a:r>
              <a:rPr lang="ru-RU" b="1" dirty="0"/>
              <a:t>1</a:t>
            </a:r>
            <a:r>
              <a:rPr lang="ru-RU" sz="2000" b="1" dirty="0"/>
              <a:t>.	</a:t>
            </a:r>
            <a:r>
              <a:rPr lang="ru-RU" sz="2000" b="1" dirty="0" err="1"/>
              <a:t>Узорова</a:t>
            </a:r>
            <a:r>
              <a:rPr lang="ru-RU" sz="2000" b="1" dirty="0"/>
              <a:t> О.В. 2500 задач по математике с ответами ко всем задачам: 1 -4 -й к л ./О .В . </a:t>
            </a:r>
            <a:r>
              <a:rPr lang="ru-RU" sz="2000" b="1" dirty="0" err="1"/>
              <a:t>Узорова</a:t>
            </a:r>
            <a:r>
              <a:rPr lang="ru-RU" sz="2000" b="1" dirty="0"/>
              <a:t>, Е.А . </a:t>
            </a:r>
            <a:r>
              <a:rPr lang="ru-RU" sz="2000" b="1" dirty="0" err="1"/>
              <a:t>Нефёдова</a:t>
            </a:r>
            <a:r>
              <a:rPr lang="ru-RU" sz="2000" b="1" dirty="0"/>
              <a:t>. ~ М.: ACT: </a:t>
            </a:r>
            <a:r>
              <a:rPr lang="ru-RU" sz="2000" b="1" dirty="0" err="1"/>
              <a:t>Астрель</a:t>
            </a:r>
            <a:r>
              <a:rPr lang="ru-RU" sz="2000" b="1" dirty="0"/>
              <a:t>; Владимир: ВКТ, 2012. - 254, [2] с.</a:t>
            </a:r>
          </a:p>
          <a:p>
            <a:endParaRPr lang="ru-RU" sz="2000" b="1" dirty="0"/>
          </a:p>
          <a:p>
            <a:r>
              <a:rPr lang="ru-RU" sz="2000" b="1" dirty="0"/>
              <a:t>2.	 Голубь В.Т. Математика. 4 класс. Зачетная тетрадь. Тематический контроль знаний учащихся. ФГОС. Практическое пособие для начальной школы. – Воронеж : ООО « Метода». 2018-112с.</a:t>
            </a:r>
          </a:p>
          <a:p>
            <a:r>
              <a:rPr lang="ru-RU" sz="2000" b="1" dirty="0"/>
              <a:t>3.	Быкова Т.П. Нестандартные задачи по математике: 4 класс:/- М.: Издательство «Экзамен», 2010, - 142. ( Серия  « Учебно-методический комплект») .</a:t>
            </a:r>
          </a:p>
          <a:p>
            <a:r>
              <a:rPr lang="ru-RU" sz="2000" b="1" dirty="0"/>
              <a:t>4.	Контрольно-измерительные материалы. Математика. 4 класс/ Сост. Т.Н. </a:t>
            </a:r>
            <a:r>
              <a:rPr lang="ru-RU" sz="2000" b="1" dirty="0" err="1"/>
              <a:t>Ситникова</a:t>
            </a:r>
            <a:r>
              <a:rPr lang="ru-RU" sz="2000" b="1" dirty="0"/>
              <a:t>. - 5-е издание. – М.: ВАКО, 2017. - 96 с.</a:t>
            </a:r>
          </a:p>
          <a:p>
            <a:r>
              <a:rPr lang="ru-RU" sz="2000" b="1" dirty="0"/>
              <a:t>5.	Жохов В.И., Терехова А.А. Математический тренажёр . Пособие для учителей и учащихся (3-4 классы ):/ М.: Издательство </a:t>
            </a:r>
          </a:p>
          <a:p>
            <a:r>
              <a:rPr lang="ru-RU" sz="2000" b="1" dirty="0"/>
              <a:t>« Мнемозина», 2018, - 96с.</a:t>
            </a:r>
          </a:p>
          <a:p>
            <a:r>
              <a:rPr lang="ru-RU" sz="2000" b="1" dirty="0"/>
              <a:t>6.	Кузнецова М.И. Готовимся к Всероссийской проверочной работе. Русский язык. Рабочая тетрадь. 4 класс./М.: Просвещение, 2016. — 112 с.</a:t>
            </a:r>
          </a:p>
          <a:p>
            <a:endParaRPr lang="ru-RU" b="1" dirty="0"/>
          </a:p>
        </p:txBody>
      </p:sp>
    </p:spTree>
    <p:extLst>
      <p:ext uri="{BB962C8B-B14F-4D97-AF65-F5344CB8AC3E}">
        <p14:creationId xmlns:p14="http://schemas.microsoft.com/office/powerpoint/2010/main" val="1282923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3300" y="965200"/>
            <a:ext cx="10985500" cy="2800767"/>
          </a:xfrm>
          <a:prstGeom prst="rect">
            <a:avLst/>
          </a:prstGeom>
        </p:spPr>
        <p:txBody>
          <a:bodyPr wrap="square">
            <a:spAutoFit/>
          </a:bodyPr>
          <a:lstStyle/>
          <a:p>
            <a:r>
              <a:rPr lang="ru-RU" sz="4400" dirty="0" smtClean="0"/>
              <a:t> </a:t>
            </a:r>
            <a:r>
              <a:rPr lang="ru-RU" sz="4400" b="1" dirty="0" smtClean="0">
                <a:solidFill>
                  <a:srgbClr val="FF0000"/>
                </a:solidFill>
              </a:rPr>
              <a:t>Задача*</a:t>
            </a:r>
          </a:p>
          <a:p>
            <a:r>
              <a:rPr lang="ru-RU" sz="4400" b="1" i="1" dirty="0" smtClean="0"/>
              <a:t>Периметр прямоугольника равен 26 см, а его площадь 42 см2. Определите, чему равна длина и ширина прямоугольника? </a:t>
            </a:r>
            <a:endParaRPr lang="ru-RU" sz="4400" b="1" i="1" dirty="0"/>
          </a:p>
        </p:txBody>
      </p:sp>
    </p:spTree>
    <p:extLst>
      <p:ext uri="{BB962C8B-B14F-4D97-AF65-F5344CB8AC3E}">
        <p14:creationId xmlns:p14="http://schemas.microsoft.com/office/powerpoint/2010/main" val="129736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5600" y="821035"/>
            <a:ext cx="10591800" cy="4154984"/>
          </a:xfrm>
          <a:prstGeom prst="rect">
            <a:avLst/>
          </a:prstGeom>
        </p:spPr>
        <p:txBody>
          <a:bodyPr wrap="square">
            <a:spAutoFit/>
          </a:bodyPr>
          <a:lstStyle/>
          <a:p>
            <a:r>
              <a:rPr lang="ru-RU" sz="4400" dirty="0" smtClean="0"/>
              <a:t> </a:t>
            </a:r>
            <a:r>
              <a:rPr lang="ru-RU" sz="4400" dirty="0" smtClean="0"/>
              <a:t>                  </a:t>
            </a:r>
            <a:r>
              <a:rPr lang="ru-RU" sz="4400" i="1" dirty="0" smtClean="0">
                <a:solidFill>
                  <a:srgbClr val="FF0000"/>
                </a:solidFill>
              </a:rPr>
              <a:t>Реши задачу, записав условие в    виде таблицы.</a:t>
            </a:r>
            <a:endParaRPr lang="ru-RU" sz="4400" i="1" dirty="0" smtClean="0">
              <a:solidFill>
                <a:srgbClr val="FF0000"/>
              </a:solidFill>
            </a:endParaRPr>
          </a:p>
          <a:p>
            <a:r>
              <a:rPr lang="ru-RU" sz="4400" dirty="0" smtClean="0"/>
              <a:t> </a:t>
            </a:r>
            <a:r>
              <a:rPr lang="ru-RU" sz="4400" b="1" i="1" dirty="0" smtClean="0"/>
              <a:t>Мотоциклист ехал 2 ч со скоростью 60 км/ч, а велосипедист — 3 ч со скоростью 14 км/ч. На сколько больше километров проехал мотоциклист? </a:t>
            </a:r>
            <a:endParaRPr lang="ru-RU" sz="4400" b="1" i="1" dirty="0"/>
          </a:p>
        </p:txBody>
      </p:sp>
    </p:spTree>
    <p:extLst>
      <p:ext uri="{BB962C8B-B14F-4D97-AF65-F5344CB8AC3E}">
        <p14:creationId xmlns:p14="http://schemas.microsoft.com/office/powerpoint/2010/main" val="369608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0" y="279401"/>
            <a:ext cx="11252200" cy="4401205"/>
          </a:xfrm>
          <a:prstGeom prst="rect">
            <a:avLst/>
          </a:prstGeom>
          <a:noFill/>
        </p:spPr>
        <p:txBody>
          <a:bodyPr wrap="square" rtlCol="0">
            <a:spAutoFit/>
          </a:bodyPr>
          <a:lstStyle/>
          <a:p>
            <a:r>
              <a:rPr lang="ru-RU" sz="4000" b="1" dirty="0" smtClean="0">
                <a:solidFill>
                  <a:srgbClr val="FF0000"/>
                </a:solidFill>
              </a:rPr>
              <a:t>Реши задачу, выполнив чертёж к ней.</a:t>
            </a:r>
            <a:endParaRPr lang="ru-RU" sz="4000" b="1" dirty="0" smtClean="0">
              <a:solidFill>
                <a:srgbClr val="FF0000"/>
              </a:solidFill>
            </a:endParaRPr>
          </a:p>
          <a:p>
            <a:r>
              <a:rPr lang="ru-RU" sz="4000" b="1" dirty="0"/>
              <a:t> </a:t>
            </a:r>
            <a:r>
              <a:rPr lang="ru-RU" sz="4000" b="1" i="1" dirty="0" smtClean="0"/>
              <a:t>От одной пристани в противоположных направлениях одновременно отплыли два катера.</a:t>
            </a:r>
          </a:p>
          <a:p>
            <a:r>
              <a:rPr lang="ru-RU" sz="4000" b="1" i="1" dirty="0" smtClean="0"/>
              <a:t>Через 3 часа расстояние между ними было 210 км. Один из них двигался со скоростью 30 км/ч. </a:t>
            </a:r>
          </a:p>
          <a:p>
            <a:r>
              <a:rPr lang="ru-RU" sz="4000" b="1" i="1" dirty="0" smtClean="0"/>
              <a:t>Найди скорость другого катера.</a:t>
            </a:r>
            <a:endParaRPr lang="ru-RU" sz="4000" b="1" i="1" dirty="0"/>
          </a:p>
        </p:txBody>
      </p:sp>
    </p:spTree>
    <p:extLst>
      <p:ext uri="{BB962C8B-B14F-4D97-AF65-F5344CB8AC3E}">
        <p14:creationId xmlns:p14="http://schemas.microsoft.com/office/powerpoint/2010/main" val="2222487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17500"/>
            <a:ext cx="11341100" cy="4647426"/>
          </a:xfrm>
          <a:prstGeom prst="rect">
            <a:avLst/>
          </a:prstGeom>
        </p:spPr>
        <p:txBody>
          <a:bodyPr wrap="square">
            <a:spAutoFit/>
          </a:bodyPr>
          <a:lstStyle/>
          <a:p>
            <a:r>
              <a:rPr lang="ru-RU" dirty="0" smtClean="0">
                <a:solidFill>
                  <a:srgbClr val="FF0000"/>
                </a:solidFill>
              </a:rPr>
              <a:t> </a:t>
            </a:r>
            <a:r>
              <a:rPr lang="ru-RU" sz="4800" dirty="0">
                <a:solidFill>
                  <a:srgbClr val="FF0000"/>
                </a:solidFill>
              </a:rPr>
              <a:t>Реши задачу, записав условие.</a:t>
            </a:r>
          </a:p>
          <a:p>
            <a:endParaRPr lang="ru-RU" sz="4800" b="1" i="1" dirty="0" smtClean="0">
              <a:solidFill>
                <a:srgbClr val="FF0000"/>
              </a:solidFill>
            </a:endParaRPr>
          </a:p>
          <a:p>
            <a:r>
              <a:rPr lang="ru-RU" dirty="0" smtClean="0"/>
              <a:t> </a:t>
            </a:r>
            <a:r>
              <a:rPr lang="ru-RU" sz="4000" b="1" i="1" dirty="0" smtClean="0"/>
              <a:t>Из двух городов, находящихся на расстоянии 528 км, одновременно вышли навстречу друг другу два поезда и встретились через 4 ч. Один поезд шёл со скоростью 60 км/ч. С какой скоростью шёл другой поезд? </a:t>
            </a:r>
            <a:endParaRPr lang="ru-RU" sz="4000" b="1" i="1" dirty="0"/>
          </a:p>
        </p:txBody>
      </p:sp>
    </p:spTree>
    <p:extLst>
      <p:ext uri="{BB962C8B-B14F-4D97-AF65-F5344CB8AC3E}">
        <p14:creationId xmlns:p14="http://schemas.microsoft.com/office/powerpoint/2010/main" val="295853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1275</Words>
  <Application>Microsoft Office PowerPoint</Application>
  <PresentationFormat>Широкоэкранный</PresentationFormat>
  <Paragraphs>116</Paragraphs>
  <Slides>53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53</vt:i4>
      </vt:variant>
    </vt:vector>
  </HeadingPairs>
  <TitlesOfParts>
    <vt:vector size="60" baseType="lpstr">
      <vt:lpstr>Arial</vt:lpstr>
      <vt:lpstr>Calibri</vt:lpstr>
      <vt:lpstr>Calibri Light</vt:lpstr>
      <vt:lpstr>Cambria Math</vt:lpstr>
      <vt:lpstr>Times New Roman</vt:lpstr>
      <vt:lpstr>Verdana</vt:lpstr>
      <vt:lpstr>Тема Office</vt:lpstr>
      <vt:lpstr>Презентация PowerPoint</vt:lpstr>
      <vt:lpstr>Реши задачу, записав краткое условие   Для школьного праздника купили несколько килограммов бананов и столько же килограммов яблок. Цена бананов на 15 рублей больше, чем цена яблок. Какая цена бананов и яблок отдельно, если за яблоки заплатили 100 рублей, а за бананы-175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Задача.  Автомобилист выехал из гаража в 10 ч утра. Через 45 минут он заехал на заправку, где заправлялся 8 минут, далее он ехал ещё 15 минут. В какое время он приехал в место назначения? Задача. Автомобилист выехал из гаража в 8 ч утра. Через 30 мин пути он сделал остановку на 12 минут и поехал дальше. Сколько минут он ехал, если приехал в пункт назначения в 11 часов</vt:lpstr>
      <vt:lpstr>                                         Математический диктант. 1)Найди 2/6 от числа 72. 2) Найди частное чисел 18018 и 9. 3) Произведение чисел 345 и 22 умножили на 0.Сколько получилось? 4) Из какого числа вычли 20 и получили 25 380? 5) Произведение каких двух одинаковых чисел равно 810 000? 6) К 39 889 прибавили 1. Сколько получилось? 7) На сколько 3 т больше, чем 35 кг? 8) Сколько времени прошло с 9 ч 45 мин до 11 ч 5 мин? 9) Чему равна площадь прямоугольника со сторонами 20 см и 35 см? 10) Купили 3 арбуза массой 24 кг, 18 кг и 16 кг. Сколько кг весит покупка? </vt:lpstr>
      <vt:lpstr>Реши задачу, записав условие в виде таблицы. На зиму заготовили сок в одинаковых банках: 57 л томатного сока и 84 л яблочного. Яблочного сока получилось на 9 банок больше. Сколько заготовили  банок томатного сока и сколько яблочного?</vt:lpstr>
      <vt:lpstr>329 678 + 459 804 · 56   36 285 : (392 – 27 · 13)</vt:lpstr>
      <vt:lpstr>3 ч 28 мин = …. мин  2 т 57 кг = … кг  864 см = …м…дм…см  948 мм = …см…мм</vt:lpstr>
      <vt:lpstr>4.Решить уравнение.                       306 ∙ Х = 6000 - 798    5. Найди площадь спортивной площадки прямоугольной формы, если её длина 8 м, а ширина 5 м.</vt:lpstr>
      <vt:lpstr>7 ц 84 кг ∙ 3 = …т …ц …кг  484 м 8 см : 4 = …м …дм …см  420мин – 3ч 15мин = …ч …мин  4 дм2 3 см2 – 3 дм2=…дм2 …см2</vt:lpstr>
      <vt:lpstr>Установи последовательность и продолжи ряд чисел: 7, 67, 567… </vt:lpstr>
      <vt:lpstr>9.Вместо ? вставьте знаки арифметических действий так, чтобы равенства стали верными:  40 ? 20 ? 200 = 1 000  600 ? 30 ? 20 = 40   Решите уравнение. 290 + х = 640 – 260 </vt:lpstr>
      <vt:lpstr>Татьяна должна обсудить свою новую идею с директором, бухгалтером и программистом.  С каждым из них обсуждение длится ровно час. Известно, что директор занят с 10 до 12 часов, бухгалтер приезжает на работу к 10 часам, а у программиста важное совещание с 10 до 11 часов. При этом Татьяна смогла закончить все три обсуждения к 12 часам, придя на работу к 9 часам. 1)У кого Татьяна была в 11:30?  2)К кому отправилась Татьяна после обсуждения идеи с директором. </vt:lpstr>
      <vt:lpstr>                                РЕШЕНИЕ ЗАДАЧИ Директор   занят      10.00 - 12.00 бухгалтер работает     с 10.00  у программиста совещание с 10.00 до 11.00 Таня работает   с 9 .00. Закончила обсуждения в 12.00. С 9.00 до 10.00  Таня может быть у директора. С 10.00 до 11.00  Таня может быть у бухгалтера. С 11.00 до 12.00 Таня может быть у программиста. 1) В 11.30 Татьяна была у программиста 2) После директора Татьяна была у бухгалтера.</vt:lpstr>
      <vt:lpstr> Реши задачу, записав условие схематически.   В детском мире продавали двухколёсные и трёхколёсные велосипеды. Миша пересчитал все рули и все колёса. Получилось 12 рулей и 27 колёс. Сколько трёхколёсных велосипедов продавали? </vt:lpstr>
      <vt:lpstr>Три килограмма варенья разложили в банки по 400 г и в банки по 200 г. Банок по 400 г оказалось 4. Сколько потребовалось банок по 200 г? Запиши решение и ответ. </vt:lpstr>
      <vt:lpstr> Реши задачу, записав условие схематически.   Апельсин и мандарин весят вместе 500 г, апельсин и яблоко весят вместе 800 г, яблоко и мандарин весят вместе 600 г. Сколько весят апельсин, мандарин и яблоко по отдельности?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макете нового микрорайона дома размещены на клетчатом поле, причём стены домов расположены по границам клеток (см. рисунок).  Изобрази, как выглядят эти дома на плане местности. Сохраняй расположение домов относительно сторон света. Каждый дом изображай прямоугольником, составленным из клеток. В качестве примера один из домов уже изображён.</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(8 856 – 8 649) · 38 + 409 · 52 =</dc:title>
  <dc:creator>КузьминоВЫ</dc:creator>
  <cp:lastModifiedBy>КузьминоВЫ</cp:lastModifiedBy>
  <cp:revision>76</cp:revision>
  <dcterms:created xsi:type="dcterms:W3CDTF">2019-03-13T08:30:34Z</dcterms:created>
  <dcterms:modified xsi:type="dcterms:W3CDTF">2019-07-31T18:16:50Z</dcterms:modified>
</cp:coreProperties>
</file>