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7" r:id="rId4"/>
    <p:sldId id="273" r:id="rId5"/>
    <p:sldId id="270" r:id="rId6"/>
    <p:sldId id="261" r:id="rId7"/>
    <p:sldId id="266" r:id="rId8"/>
    <p:sldId id="279" r:id="rId9"/>
    <p:sldId id="280" r:id="rId10"/>
    <p:sldId id="263" r:id="rId11"/>
    <p:sldId id="302" r:id="rId12"/>
    <p:sldId id="285" r:id="rId13"/>
    <p:sldId id="300" r:id="rId14"/>
    <p:sldId id="271" r:id="rId15"/>
    <p:sldId id="274" r:id="rId16"/>
    <p:sldId id="260" r:id="rId17"/>
    <p:sldId id="276" r:id="rId18"/>
    <p:sldId id="295" r:id="rId19"/>
    <p:sldId id="297" r:id="rId20"/>
    <p:sldId id="29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2355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355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23557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58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59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560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23561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62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56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797919-491C-4759-B167-297BC20432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57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20BB1-24DA-44CF-8DEC-00C035EF5A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2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2BE7-15DF-48CF-853F-9B64167D1B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4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4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A0AF-E72C-414D-94B3-2AC2023238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87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B3256-C81D-40BC-B5EA-CF18E01D92D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76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CFBA9-1D18-4B63-A0EC-C910AC4975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79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E4BF0-E50F-48A7-ACBA-F4BE2B3858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74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81B5B-BBE3-4044-BCE3-9BD5BC7D21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9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BF6DA-2F06-4513-B900-5791E25E1D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70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2375F-8D99-40A0-A2E2-7AFC57B4F1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65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AF7BE-F24D-4CBE-AB06-B994253D881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7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253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3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4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62DDC3-BB34-4943-833C-1DB29F86316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5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nnougoria.ru/community/8.php" TargetMode="External"/><Relationship Id="rId3" Type="http://schemas.openxmlformats.org/officeDocument/2006/relationships/hyperlink" Target="https://dic.academic.ru/pictures/wiki/files/77/Map_of_Russia_-_Komi_Republic_(2008-03).svg" TargetMode="External"/><Relationship Id="rId7" Type="http://schemas.openxmlformats.org/officeDocument/2006/relationships/hyperlink" Target="https://krayural.ru/tourism/etnotourizm/narod-komi-proishozhdenie-zanyatiya-i-obychai/#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story-thema.com/komi-evropeizirovannyiy-finno-ugorskiy-narod-rossii/" TargetMode="External"/><Relationship Id="rId5" Type="http://schemas.openxmlformats.org/officeDocument/2006/relationships/hyperlink" Target="http://rkomi.ru/left/info/gos_simv/gerb/" TargetMode="External"/><Relationship Id="rId4" Type="http://schemas.openxmlformats.org/officeDocument/2006/relationships/hyperlink" Target="http://enberdnikova.ucoz.ru/publ/starshaja_gruppa/komi_ornament/komi_ornament/65-1-0-65" TargetMode="External"/><Relationship Id="rId9" Type="http://schemas.openxmlformats.org/officeDocument/2006/relationships/hyperlink" Target="https://ecoportal.info/priroda-respubliki-kom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komi.com/Folk/myth/310.htm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komi.com/Folk/myth/415.htm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194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94457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vorkuta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502" y="115888"/>
            <a:ext cx="704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98652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94457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004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94457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My Documents\школа\гео\коми зыряне\Безымянны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15198" y="2919507"/>
            <a:ext cx="6882886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568" y="3645024"/>
            <a:ext cx="266474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5447" y="2276872"/>
            <a:ext cx="503753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Россия-наш общий дом</a:t>
            </a:r>
          </a:p>
          <a:p>
            <a:pPr algn="ctr"/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оми-зыряне</a:t>
            </a:r>
            <a:endParaRPr lang="ru-RU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4512" y="1838727"/>
            <a:ext cx="6217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учащихся 2 а класса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46558" y="87788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400" dirty="0">
                <a:solidFill>
                  <a:srgbClr val="080808"/>
                </a:solidFill>
                <a:latin typeface="Times New Roman" pitchFamily="18" charset="0"/>
              </a:rPr>
              <a:t>Муниципальное бюджетное общеобразовательное  учреждение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400" dirty="0">
                <a:solidFill>
                  <a:srgbClr val="080808"/>
                </a:solidFill>
                <a:latin typeface="Times New Roman" pitchFamily="18" charset="0"/>
              </a:rPr>
              <a:t> средняя общеобразовательная школа № 2, Московская область, г. Лобня</a:t>
            </a:r>
          </a:p>
        </p:txBody>
      </p:sp>
      <p:pic>
        <p:nvPicPr>
          <p:cNvPr id="23" name="Picture 6" descr="Гер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3495" y="1401108"/>
            <a:ext cx="5810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654350" y="5047553"/>
            <a:ext cx="3136676" cy="10833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defRPr/>
            </a:pPr>
            <a:r>
              <a:rPr lang="ru-RU" altLang="ru-RU" sz="1400" i="1" kern="0" dirty="0">
                <a:solidFill>
                  <a:srgbClr val="545472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Руководитель проекта: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defRPr/>
            </a:pPr>
            <a:r>
              <a:rPr lang="ru-RU" altLang="ru-RU" sz="1400" i="1" kern="0" dirty="0" err="1">
                <a:solidFill>
                  <a:srgbClr val="08080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Мукосий</a:t>
            </a:r>
            <a:r>
              <a:rPr lang="ru-RU" altLang="ru-RU" sz="1400" i="1" kern="0" dirty="0">
                <a:solidFill>
                  <a:srgbClr val="08080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Мария Васильевна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defRPr/>
            </a:pPr>
            <a:r>
              <a:rPr lang="ru-RU" altLang="ru-RU" sz="1400" i="1" kern="0" dirty="0">
                <a:solidFill>
                  <a:srgbClr val="08080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учитель начальных классов </a:t>
            </a:r>
            <a:endParaRPr lang="ru-RU" altLang="ru-RU" sz="1400" i="1" kern="0" dirty="0" smtClean="0">
              <a:solidFill>
                <a:srgbClr val="080808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defRPr/>
            </a:pPr>
            <a:r>
              <a:rPr lang="ru-RU" altLang="ru-RU" sz="1400" i="1" kern="0" dirty="0" smtClean="0">
                <a:solidFill>
                  <a:srgbClr val="08080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высшей </a:t>
            </a:r>
            <a:r>
              <a:rPr lang="ru-RU" altLang="ru-RU" sz="1400" i="1" kern="0" dirty="0">
                <a:solidFill>
                  <a:srgbClr val="08080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квалификационной категории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56482" y="6387633"/>
            <a:ext cx="159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Лобня, 2018/2019г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My Documents\школа\гео\коми зыряне\Безымянны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14048" y="2919509"/>
            <a:ext cx="6882886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78242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1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2408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2" y="60870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995" y="64860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925" y="60870"/>
            <a:ext cx="762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60870"/>
            <a:ext cx="762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080" y="77790"/>
            <a:ext cx="762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52483"/>
            <a:ext cx="762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9599" y="600488"/>
            <a:ext cx="53126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60B5CC">
                        <a:satMod val="155000"/>
                      </a:srgbClr>
                    </a:gs>
                    <a:gs pos="100000">
                      <a:srgbClr val="60B5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Растительный  </a:t>
            </a:r>
            <a:r>
              <a:rPr lang="ru-RU" sz="4400" b="1" spc="50" dirty="0">
                <a:ln w="11430"/>
                <a:gradFill>
                  <a:gsLst>
                    <a:gs pos="25000">
                      <a:srgbClr val="60B5CC">
                        <a:satMod val="155000"/>
                      </a:srgbClr>
                    </a:gs>
                    <a:gs pos="100000">
                      <a:srgbClr val="60B5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412776"/>
            <a:ext cx="5616624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Растительный покров республики отличается большим своеобразием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разнообразием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Лес в республике является основным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природоформирую-щим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фактором и даёт различные виды полезной продукции.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Коми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лекар-ственных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целях используют зверобой, шиповник, толокнянку, багульник; в пищу употребляют морошку, голубику, бруснику, клюкву, смородину,…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Admin\Desktop\Россия -наш общий дом\slide-6 - копия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423" y="3212976"/>
            <a:ext cx="208065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\Desktop\Россия -наш общий дом\slide-6 - копия (4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373" y="5405531"/>
            <a:ext cx="1952244" cy="124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1855" y="1412776"/>
            <a:ext cx="2054225" cy="143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889" y="5385582"/>
            <a:ext cx="1732359" cy="129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5813" y="5378435"/>
            <a:ext cx="1760948" cy="130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821" y="5378435"/>
            <a:ext cx="1710907" cy="130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64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My Documents\школа\гео\коми зыряне\Безымянны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14048" y="2919509"/>
            <a:ext cx="6882886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78242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1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2408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2" y="60870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995" y="64860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925" y="60870"/>
            <a:ext cx="762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60870"/>
            <a:ext cx="762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080" y="77790"/>
            <a:ext cx="762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52483"/>
            <a:ext cx="762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8322" y="5233558"/>
            <a:ext cx="2127313" cy="14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9257" y="5080765"/>
            <a:ext cx="2398136" cy="15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8302" y="3187939"/>
            <a:ext cx="2409091" cy="165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5233558"/>
            <a:ext cx="2108400" cy="143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257" y="1307100"/>
            <a:ext cx="2387182" cy="177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8322" y="537659"/>
            <a:ext cx="4254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rgbClr val="60B5CC">
                        <a:satMod val="155000"/>
                      </a:srgbClr>
                    </a:gs>
                    <a:gs pos="100000">
                      <a:srgbClr val="60B5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Животный мир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295113"/>
            <a:ext cx="522491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Республике Коми потрясающая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-на. Здесь обитают лоси, северные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-ни, кабаны, волки, росомахи, горно-стаи, барсуки, соболи, бурундуки,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бу-рые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медведи, куницы, лисицы, песцы, белки и зайцы. Из птиц: тетери,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глуха-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куропатки. Есть филины, неясыти, бородатые, ястребиные, болотные со-вы. На территории открыты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нацио-нальные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парки и заповедники.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8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042988" y="1484784"/>
            <a:ext cx="4465115" cy="4968552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Для кухни коми характерен монокультурный состав блюд. Пища пресная, но здоровая. Кухня коми горячая, пищу готовили в печи.</a:t>
            </a:r>
            <a:endParaRPr lang="ru-RU" dirty="0">
              <a:latin typeface="+mj-lt"/>
            </a:endParaRPr>
          </a:p>
        </p:txBody>
      </p:sp>
      <p:pic>
        <p:nvPicPr>
          <p:cNvPr id="4" name="Содержимое 3" descr="f92c914d-eeb3-4544-af36-2200be566b0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978" y="2060848"/>
            <a:ext cx="3081159" cy="3672407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-25400"/>
            <a:ext cx="104298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5" descr="vorkut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83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vorkut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037" y="283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840" y="28918"/>
            <a:ext cx="762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5" descr="vorkut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0116" y="29375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vorkut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703" y="25521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vorkut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9375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vorkut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223" y="2971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 descr="vorkut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636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 descr="vorkut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7049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 descr="vorkut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1292" y="86182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0772" y="4293096"/>
            <a:ext cx="4055532" cy="2154436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kern="0" dirty="0">
                <a:solidFill>
                  <a:srgbClr val="33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Основа </a:t>
            </a:r>
            <a:r>
              <a:rPr lang="ru-RU" sz="3200" kern="0" dirty="0" smtClean="0">
                <a:solidFill>
                  <a:srgbClr val="33003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питания: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мясо, рыба, грибы, ягоды, травы, злаки, продукты скотоводства.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702352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spc="50" dirty="0">
                <a:ln w="11430"/>
                <a:solidFill>
                  <a:srgbClr val="60B5CC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Кухня коми народа</a:t>
            </a:r>
          </a:p>
        </p:txBody>
      </p:sp>
    </p:spTree>
    <p:extLst>
      <p:ext uri="{BB962C8B-B14F-4D97-AF65-F5344CB8AC3E}">
        <p14:creationId xmlns:p14="http://schemas.microsoft.com/office/powerpoint/2010/main" val="354450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My Documents\школа\гео\коми зыряне\Безымянны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15198" y="2919507"/>
            <a:ext cx="6882886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213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62595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5564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5564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123" y="55564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\Desktop\Россия -наш общий дом\IMG_20190819_13291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862" y="1201003"/>
            <a:ext cx="4060368" cy="547385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Россия -наш общий дом\IMG-a244b315d4dfef1529130a7a81bee96d-V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1201003"/>
            <a:ext cx="3640733" cy="545576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66509" y="562465"/>
            <a:ext cx="7938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Народные костюмы коми-зырян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4798" y="6287432"/>
            <a:ext cx="297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семьи </a:t>
            </a:r>
            <a:r>
              <a:rPr lang="ru-RU" dirty="0" err="1" smtClean="0"/>
              <a:t>Поливанчук</a:t>
            </a:r>
            <a:r>
              <a:rPr lang="ru-RU" dirty="0" smtClean="0"/>
              <a:t> 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0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My Documents\школа\гео\коми зыряне\Безымянны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15198" y="2919507"/>
            <a:ext cx="6882886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213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62595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5564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5564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123" y="55564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Admin\Desktop\Россия -наш общий дом\IMG_20190620_1304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643" y="3082384"/>
            <a:ext cx="2343776" cy="373077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Россия -наш общий дом\Рисунок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715" y="3071511"/>
            <a:ext cx="2447605" cy="375767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Россия -наш общий дом\IMG-b85ac5a7f415aed6d89156a0f5843ee3-V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3082545"/>
            <a:ext cx="2846037" cy="374088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685" y="916321"/>
            <a:ext cx="3320635" cy="202666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618219" y="937758"/>
            <a:ext cx="3368687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algn="ctr"/>
            <a:r>
              <a:rPr lang="ru-RU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Орнаменты</a:t>
            </a:r>
          </a:p>
          <a:p>
            <a:pPr algn="ctr"/>
            <a:r>
              <a:rPr lang="ru-RU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коми-зырян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194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94457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vorkuta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502" y="115888"/>
            <a:ext cx="704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98652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94457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004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94457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My Documents\школа\гео\коми зыряне\Безымянны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15198" y="2919507"/>
            <a:ext cx="6882886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esktop\Россия -наш общий дом\IMG_20190620_1305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015" y="877888"/>
            <a:ext cx="1368152" cy="172805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Россия -наш общий дом\66242358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3015" y="2721847"/>
            <a:ext cx="6898086" cy="408290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6959" y="1196752"/>
            <a:ext cx="532859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</a:p>
          <a:p>
            <a:r>
              <a:rPr lang="ru-RU" sz="36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Героиня легенд –</a:t>
            </a:r>
            <a:r>
              <a:rPr lang="ru-RU" sz="3600" b="1" cap="none" spc="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Зарань</a:t>
            </a:r>
            <a:endParaRPr lang="ru-RU" sz="36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My Documents\школа\гео\коми зыряне\Безымянны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15198" y="2919507"/>
            <a:ext cx="6882886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213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62595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5564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5564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123" y="55564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vorkut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Admin\Desktop\Россия -наш общий дом\IMG_20190620_1305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230" y="2644923"/>
            <a:ext cx="2028831" cy="117977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76492" y="761236"/>
            <a:ext cx="7745481" cy="646331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Мастер-класс –</a:t>
            </a:r>
            <a:r>
              <a:rPr lang="ru-RU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Амулеты коми-зырян</a:t>
            </a:r>
            <a:endParaRPr lang="ru-RU" sz="32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909" y="1405110"/>
            <a:ext cx="3389200" cy="54452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39" y="1428799"/>
            <a:ext cx="3989933" cy="243224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 descr="C:\Users\Admin\Desktop\амулеты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39" y="4005064"/>
            <a:ext cx="3989933" cy="285293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3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5205" y="-1"/>
            <a:ext cx="807879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5805264"/>
            <a:ext cx="654525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60B5CC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Сказка «Восьминогая собака»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8" y="0"/>
            <a:ext cx="104298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23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191" y="3441700"/>
            <a:ext cx="4593648" cy="328189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1772" y="153311"/>
            <a:ext cx="5294427" cy="301161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2988" y="116632"/>
            <a:ext cx="257024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60B5CC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Коми народное 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60B5CC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2987" y="1968512"/>
            <a:ext cx="2570242" cy="1261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>
                <a:ln w="1905"/>
                <a:solidFill>
                  <a:srgbClr val="60B5CC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Коми-зырянский  танец</a:t>
            </a:r>
            <a:r>
              <a:rPr lang="ru-RU" sz="2800" b="1" dirty="0">
                <a:ln w="1905"/>
                <a:solidFill>
                  <a:srgbClr val="60B5CC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60B5CC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Komi</a:t>
            </a:r>
            <a:r>
              <a:rPr lang="ru-RU" sz="2400" b="1" dirty="0" smtClean="0">
                <a:ln w="1905"/>
                <a:solidFill>
                  <a:srgbClr val="60B5CC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1905"/>
                <a:solidFill>
                  <a:srgbClr val="60B5CC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Dances</a:t>
            </a:r>
            <a:endParaRPr lang="ru-RU" sz="2400" b="1" dirty="0">
              <a:ln w="1905"/>
              <a:solidFill>
                <a:srgbClr val="60B5CC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507" y="3349262"/>
            <a:ext cx="3662493" cy="354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4341" y="6282473"/>
            <a:ext cx="5257500" cy="5724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75303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734258"/>
            <a:ext cx="7704856" cy="604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04298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5" descr="vorkut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-57904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vorkut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495" y="-6857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vorkut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110" y="-6857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vorkut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568" y="-80713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vorkut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4271" y="-80713"/>
            <a:ext cx="87172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vorkut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8500" y="-75306"/>
            <a:ext cx="8400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vorkut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280" y="-75306"/>
            <a:ext cx="80837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vorkut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5291" y="-56685"/>
            <a:ext cx="848709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939" y="-50614"/>
            <a:ext cx="762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6534" y="-50615"/>
            <a:ext cx="762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772" y="-56686"/>
            <a:ext cx="762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2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2634" y="1412777"/>
            <a:ext cx="4051005" cy="269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My Documents\школа\гео\коми зыряне\Безымянны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15198" y="2919509"/>
            <a:ext cx="6882886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>
            <a:off x="1464148" y="3717032"/>
            <a:ext cx="555897" cy="156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96175" y="4568991"/>
            <a:ext cx="776751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Зыряне-устаревшее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русское название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народа. Коми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морт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-«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коми человек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 Коми-республика    входит в состав Северо-Западного федерального округа.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1431237"/>
            <a:ext cx="337004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Коми-зыряне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фино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-угорская народность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составляющая коренное население республики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Коми.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8490" y="188640"/>
            <a:ext cx="78228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Коми-группа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народов проживает </a:t>
            </a:r>
            <a:r>
              <a:rPr lang="ru-RU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 севере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6702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My Documents\школа\гео\коми зыряне\Безымянны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15198" y="2919507"/>
            <a:ext cx="6882886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620688"/>
            <a:ext cx="7498080" cy="4800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Источники</a:t>
            </a:r>
          </a:p>
          <a:p>
            <a:pPr marL="82296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Карта. Режим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доступа: 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3"/>
              </a:rPr>
              <a:t>https://dic.academic.ru/pictures/wiki/files/77/Map_of_Russia_-_Komi_Republic_%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282008-03%29.svg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Коми орнамент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[Электронный ресурс]. Бердникова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Екатерина.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Режим доступа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enberdnikova.ucoz.ru/publ/starshaja_gruppa/komi_ornament/komi_ornament/65-1-0-65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Республика Коми государственный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портал. [Электронный ресурс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Символика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Режим доступа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rkomi.ru/left/info/gos_simv/gerb/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Сайт  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history-</a:t>
            </a:r>
            <a:r>
              <a:rPr lang="en-US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thema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[Электронный ресурс].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Коми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«европеизированный» финно-угорский народ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России.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Режим доступа: : </a:t>
            </a:r>
            <a:r>
              <a:rPr lang="ru-RU" sz="1200" dirty="0">
                <a:solidFill>
                  <a:srgbClr val="8B4513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http://history-thema.com/komi-evropeizirovannyiy-finno-ugorskiy-narod-rossii/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 fontAlgn="base">
              <a:buNone/>
            </a:pPr>
            <a:r>
              <a:rPr lang="ru-RU" sz="1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просхождение</a:t>
            </a:r>
            <a:r>
              <a:rPr lang="ru-RU" sz="1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занятия и обычаи</a:t>
            </a:r>
          </a:p>
          <a:p>
            <a:pPr marL="82296" indent="0" fontAlgn="base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Сайт «Туризм на Урале».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[Электронный ресурс].Народ коми: происхождение, занятия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обычаи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Режим доступа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7"/>
              </a:rPr>
              <a:t>://krayural.ru/tourism/etnotourizm/narod-komi-proishozhdenie-zanyatiya-i-obychai/#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fontAlgn="base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fontAlgn="base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Фино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-угорский культурный центр РФ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[Электронный ресурс].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Коми-зыряне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Режим доступа: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www.finnougoria.ru/community/8.php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fontAlgn="base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kern="0" dirty="0" smtClean="0">
                <a:latin typeface="Times New Roman" pitchFamily="18" charset="0"/>
                <a:cs typeface="Times New Roman" pitchFamily="18" charset="0"/>
              </a:rPr>
              <a:t>Фотографии 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из личного архива </a:t>
            </a:r>
            <a:r>
              <a:rPr lang="ru-RU" sz="1200" kern="0" dirty="0" smtClean="0">
                <a:latin typeface="Times New Roman" pitchFamily="18" charset="0"/>
                <a:cs typeface="Times New Roman" pitchFamily="18" charset="0"/>
              </a:rPr>
              <a:t>автора</a:t>
            </a:r>
          </a:p>
          <a:p>
            <a:pPr marL="82296" indent="0" fontAlgn="base">
              <a:buNone/>
            </a:pPr>
            <a:r>
              <a:rPr lang="ru-RU" sz="1200" kern="0" dirty="0" smtClean="0">
                <a:latin typeface="Times New Roman" pitchFamily="18" charset="0"/>
                <a:cs typeface="Times New Roman" pitchFamily="18" charset="0"/>
              </a:rPr>
              <a:t>  Е</a:t>
            </a:r>
            <a:r>
              <a:rPr lang="en-US" sz="1200" kern="0" dirty="0" err="1" smtClean="0">
                <a:latin typeface="Times New Roman" pitchFamily="18" charset="0"/>
                <a:cs typeface="Times New Roman" pitchFamily="18" charset="0"/>
              </a:rPr>
              <a:t>coportal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. [Электронный ресурс].Природа </a:t>
            </a:r>
            <a:r>
              <a:rPr lang="ru-RU" sz="1200" kern="0" dirty="0" smtClean="0">
                <a:latin typeface="Times New Roman" pitchFamily="18" charset="0"/>
                <a:cs typeface="Times New Roman" pitchFamily="18" charset="0"/>
              </a:rPr>
              <a:t>республики Коми. </a:t>
            </a:r>
            <a:r>
              <a:rPr lang="ru-RU" sz="1200" kern="0" dirty="0">
                <a:latin typeface="Times New Roman" pitchFamily="18" charset="0"/>
                <a:cs typeface="Times New Roman" pitchFamily="18" charset="0"/>
              </a:rPr>
              <a:t>20.09.2018г Режим доступа:  </a:t>
            </a:r>
            <a:r>
              <a:rPr lang="en-US" sz="1200" dirty="0">
                <a:hlinkClick r:id="rId9"/>
              </a:rPr>
              <a:t>https://ecoportal.info/priroda-respubliki-komi/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603504" lvl="2" indent="0" fontAlgn="base">
              <a:buNone/>
            </a:pPr>
            <a:endParaRPr lang="ru-RU" sz="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fontAlgn="base"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2868" y="938311"/>
            <a:ext cx="2379012" cy="1704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C:\My Documents\школа\гео\коми зыряне\Безымянны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15198" y="2919507"/>
            <a:ext cx="6882886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9287" y="172424"/>
            <a:ext cx="793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Республики Коми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7" y="908720"/>
            <a:ext cx="5296917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Синий цвет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бескрайние небеса, величие северных просторов.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Зелёный цвет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символ надежды и изобилия, просторы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Белый цвет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воплощает белизну и чистоту, красота земли Коми, её принадлежность к Северу.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867" y="3715926"/>
            <a:ext cx="7932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Республики Коми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5896" y="4373815"/>
            <a:ext cx="529691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Хищная птица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образ власти, верхнего мира.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Лик женщины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-это образ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Зарани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жизнерадующей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богини, матери мира.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 лося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связан с идеей силы, благородства, красоты.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3" y="4286219"/>
            <a:ext cx="2009786" cy="252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940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5" y="1052736"/>
            <a:ext cx="5344370" cy="319491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7573" y="188640"/>
            <a:ext cx="5920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spc="50" dirty="0">
                <a:ln w="11430"/>
                <a:gradFill>
                  <a:gsLst>
                    <a:gs pos="25000">
                      <a:srgbClr val="60B5CC">
                        <a:satMod val="155000"/>
                      </a:srgbClr>
                    </a:gs>
                    <a:gs pos="100000">
                      <a:srgbClr val="60B5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селян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rgbClr val="60B5CC">
                        <a:satMod val="155000"/>
                      </a:srgbClr>
                    </a:gs>
                    <a:gs pos="100000">
                      <a:srgbClr val="60B5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коми-зырян </a:t>
            </a:r>
            <a:endParaRPr lang="ru-RU" sz="3600" b="1" spc="50" dirty="0">
              <a:ln w="11430"/>
              <a:gradFill>
                <a:gsLst>
                  <a:gs pos="25000">
                    <a:srgbClr val="60B5CC">
                      <a:satMod val="155000"/>
                    </a:srgbClr>
                  </a:gs>
                  <a:gs pos="100000">
                    <a:srgbClr val="60B5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9425" y="4437112"/>
            <a:ext cx="5400769" cy="224676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Первые свидетельства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пребыва-ния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предков коми, обнаруженные в районе впадения  в Волгу реки Оки и Камы, относятся ко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тыс. до н. э.</a:t>
            </a:r>
            <a:r>
              <a:rPr lang="ru-RU" sz="2800" dirty="0"/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My Documents\школа\гео\коми зыряне\Безымянны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15198" y="2919507"/>
            <a:ext cx="6882886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44" y="1039414"/>
            <a:ext cx="2420655" cy="215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44" y="3829690"/>
            <a:ext cx="244438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99458" y="3275692"/>
            <a:ext cx="195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Северное сияние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6782" y="5886636"/>
            <a:ext cx="1784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Столбы́</a:t>
            </a:r>
            <a:endParaRPr lang="ru-RU" b="1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выве́тривания</a:t>
            </a:r>
            <a:endParaRPr lang="ru-RU" b="1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«Гора идолов»</a:t>
            </a:r>
          </a:p>
        </p:txBody>
      </p:sp>
    </p:spTree>
    <p:extLst>
      <p:ext uri="{BB962C8B-B14F-4D97-AF65-F5344CB8AC3E}">
        <p14:creationId xmlns:p14="http://schemas.microsoft.com/office/powerpoint/2010/main" val="162615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My Documents\школа\гео\коми зыряне\Безымянны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15198" y="2919507"/>
            <a:ext cx="6882886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657" y="188640"/>
            <a:ext cx="2055183" cy="358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206385"/>
            <a:ext cx="5832648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А.И.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Хозяинова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г.р.1920, известная сочинительница колыбельных и исполнительница коми народных песен. Село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Кельчиюр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Ижемский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 Республики Коми, 1993 г.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/>
              </a:rPr>
              <a:t>Сказки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– древнейший </a:t>
            </a:r>
            <a:r>
              <a:rPr lang="ru-RU" sz="2800" dirty="0">
                <a:solidFill>
                  <a:prstClr val="black"/>
                </a:solidFill>
                <a:latin typeface="Times New Roman"/>
              </a:rPr>
              <a:t>жанр устного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на-родного </a:t>
            </a:r>
            <a:r>
              <a:rPr lang="ru-RU" sz="2800" dirty="0">
                <a:solidFill>
                  <a:prstClr val="black"/>
                </a:solidFill>
                <a:latin typeface="Times New Roman"/>
              </a:rPr>
              <a:t>творчества. У каждого народа - свои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сказки.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853" y="4149080"/>
            <a:ext cx="7921635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Традиции коми  народа имеют глубокие корни, что ярко выражено в языке, фольклоре,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прикладном искусстве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Легенды и сказания помогают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постигать не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только историю своего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народа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но и секреты 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мышления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многовековые  сокровенные чаяния народа.</a:t>
            </a:r>
          </a:p>
        </p:txBody>
      </p:sp>
    </p:spTree>
    <p:extLst>
      <p:ext uri="{BB962C8B-B14F-4D97-AF65-F5344CB8AC3E}">
        <p14:creationId xmlns:p14="http://schemas.microsoft.com/office/powerpoint/2010/main" val="6636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194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94457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vorkuta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8618" y="115888"/>
            <a:ext cx="744734" cy="77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98652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94457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004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94457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My Documents\школа\гео\коми зыряне\Безымянны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15198" y="2919507"/>
            <a:ext cx="6882886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50679" y="1196752"/>
            <a:ext cx="424001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Национальными героями Коми земли считаются Пера-богатырь, </a:t>
            </a:r>
            <a:r>
              <a:rPr lang="ru-RU" sz="2800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Яг</a:t>
            </a:r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-Морт, </a:t>
            </a:r>
            <a:r>
              <a:rPr lang="ru-RU" sz="2800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Ёма</a:t>
            </a:r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-Баба, </a:t>
            </a:r>
            <a:r>
              <a:rPr lang="ru-RU" sz="2800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Гундыр</a:t>
            </a:r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и др.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2" y="923660"/>
            <a:ext cx="3421094" cy="251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2956" y="3439762"/>
            <a:ext cx="78425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spc="50" dirty="0">
                <a:ln w="11430"/>
                <a:gradFill>
                  <a:gsLst>
                    <a:gs pos="25000">
                      <a:srgbClr val="60B5CC">
                        <a:satMod val="155000"/>
                      </a:srgbClr>
                    </a:gs>
                    <a:gs pos="100000">
                      <a:srgbClr val="60B5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Орнаменты народов коми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110" y="4134273"/>
            <a:ext cx="7028750" cy="268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0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2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195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94457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vorkuta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502" y="115888"/>
            <a:ext cx="704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3" y="98652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9" y="94457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005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1" y="94457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img27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295" y="2012518"/>
            <a:ext cx="3727727" cy="46805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5" descr="img27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605" y="2012518"/>
            <a:ext cx="3770209" cy="46805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" y="-25400"/>
            <a:ext cx="104298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7053" y="692696"/>
            <a:ext cx="77857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Традиционные костюмы коми-зырян</a:t>
            </a:r>
            <a:endParaRPr lang="ru-RU" sz="4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000" b="1" spc="50" dirty="0">
                <a:ln w="11430"/>
                <a:gradFill>
                  <a:gsLst>
                    <a:gs pos="25000">
                      <a:srgbClr val="60B5CC">
                        <a:satMod val="155000"/>
                      </a:srgbClr>
                    </a:gs>
                    <a:gs pos="100000">
                      <a:srgbClr val="60B5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rgbClr val="60B5CC">
                        <a:satMod val="155000"/>
                      </a:srgbClr>
                    </a:gs>
                    <a:gs pos="100000">
                      <a:srgbClr val="60B5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spc="50" dirty="0">
              <a:ln w="11430"/>
              <a:gradFill>
                <a:gsLst>
                  <a:gs pos="25000">
                    <a:srgbClr val="60B5CC">
                      <a:satMod val="155000"/>
                    </a:srgbClr>
                  </a:gs>
                  <a:gs pos="100000">
                    <a:srgbClr val="60B5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6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2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195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94457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vorkuta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502" y="115888"/>
            <a:ext cx="704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3" y="98652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9" y="94457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005" y="85726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vorkut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1" y="94457"/>
            <a:ext cx="7604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4" descr="310-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757" y="2987767"/>
            <a:ext cx="2818191" cy="180938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415-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8507" y="980727"/>
            <a:ext cx="2806441" cy="186333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1428" y="1334671"/>
            <a:ext cx="4331611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Солярный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бисерный орнамент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головном уборе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невесты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печорских коми-зырян.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31712" y="626785"/>
            <a:ext cx="4549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rgbClr val="60B5CC">
                        <a:satMod val="155000"/>
                      </a:srgbClr>
                    </a:gs>
                    <a:gs pos="100000">
                      <a:srgbClr val="60B5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Головные уборы</a:t>
            </a:r>
            <a:endParaRPr lang="ru-RU" sz="4000" b="1" spc="50" dirty="0">
              <a:ln w="11430"/>
              <a:gradFill>
                <a:gsLst>
                  <a:gs pos="25000">
                    <a:srgbClr val="60B5CC">
                      <a:satMod val="155000"/>
                    </a:srgbClr>
                  </a:gs>
                  <a:gs pos="100000">
                    <a:srgbClr val="60B5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81428" y="3356992"/>
            <a:ext cx="433161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Сорока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женский головной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убор. 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74" y="0"/>
            <a:ext cx="104298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8156" y="4970908"/>
            <a:ext cx="1816792" cy="1830242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1428" y="4970908"/>
            <a:ext cx="5564267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Коми-зырянские пояса. Конец XIX века. Национальный музей Республики Коми (из альбома Народное искусство Коми, 1996)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60659" y="4275673"/>
            <a:ext cx="1630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spc="50" dirty="0">
                <a:ln w="11430"/>
                <a:gradFill>
                  <a:gsLst>
                    <a:gs pos="25000">
                      <a:srgbClr val="60B5CC">
                        <a:satMod val="155000"/>
                      </a:srgbClr>
                    </a:gs>
                    <a:gs pos="100000">
                      <a:srgbClr val="60B5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Пояса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65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9300" y="836712"/>
            <a:ext cx="7817197" cy="310854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заботой каждой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семьи коми была до-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быча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пищи, изготовление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одежды. Этому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учили с малых лет.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Одежду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шили из льна и конопли,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выращивали сами,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зимнюю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одежду - из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меха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Обувь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делали из кожи.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Женщины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девочки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вязали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овечьей шерсти. Из неё же катали валенки.</a:t>
            </a:r>
          </a:p>
        </p:txBody>
      </p:sp>
      <p:pic>
        <p:nvPicPr>
          <p:cNvPr id="19" name="Picture 2" descr="C:\My Documents\школа\гео\коми зыряне\Безымянны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15198" y="2919507"/>
            <a:ext cx="6882886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9301" y="34072"/>
            <a:ext cx="78171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spc="50" dirty="0" smtClean="0">
                <a:ln w="11430"/>
                <a:solidFill>
                  <a:srgbClr val="60B5CC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коми-зырян</a:t>
            </a:r>
            <a:endParaRPr lang="ru-RU" sz="4000" b="1" spc="50" dirty="0">
              <a:ln w="11430"/>
              <a:solidFill>
                <a:srgbClr val="60B5CC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457" y="4293096"/>
            <a:ext cx="2668750" cy="229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7" y="4269921"/>
            <a:ext cx="2671239" cy="239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39301" y="4293096"/>
            <a:ext cx="2612655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kern="0" dirty="0">
                <a:solidFill>
                  <a:prstClr val="black"/>
                </a:solidFill>
                <a:latin typeface="Times New Roman"/>
                <a:cs typeface="Arial"/>
              </a:rPr>
              <a:t> Народ </a:t>
            </a:r>
            <a:r>
              <a:rPr lang="ru-RU" sz="2800" kern="0" dirty="0" err="1" smtClean="0">
                <a:solidFill>
                  <a:prstClr val="black"/>
                </a:solidFill>
                <a:latin typeface="Times New Roman"/>
                <a:cs typeface="Arial"/>
              </a:rPr>
              <a:t>занима-лся</a:t>
            </a:r>
            <a:r>
              <a:rPr lang="ru-RU" sz="2800" kern="0" dirty="0" smtClean="0">
                <a:solidFill>
                  <a:prstClr val="black"/>
                </a:solidFill>
                <a:latin typeface="Times New Roman"/>
                <a:cs typeface="Arial"/>
              </a:rPr>
              <a:t> </a:t>
            </a:r>
            <a:r>
              <a:rPr lang="ru-RU" sz="2800" kern="0" dirty="0">
                <a:solidFill>
                  <a:prstClr val="black"/>
                </a:solidFill>
                <a:latin typeface="Times New Roman"/>
                <a:cs typeface="Arial"/>
              </a:rPr>
              <a:t>охотой, </a:t>
            </a:r>
            <a:r>
              <a:rPr lang="ru-RU" sz="2800" kern="0" dirty="0" err="1" smtClean="0">
                <a:solidFill>
                  <a:prstClr val="black"/>
                </a:solidFill>
                <a:latin typeface="Times New Roman"/>
                <a:cs typeface="Arial"/>
              </a:rPr>
              <a:t>ры</a:t>
            </a:r>
            <a:r>
              <a:rPr lang="ru-RU" sz="2800" kern="0" dirty="0" smtClean="0">
                <a:solidFill>
                  <a:prstClr val="black"/>
                </a:solidFill>
                <a:latin typeface="Times New Roman"/>
                <a:cs typeface="Arial"/>
              </a:rPr>
              <a:t>-балкой</a:t>
            </a:r>
            <a:r>
              <a:rPr lang="ru-RU" sz="2800" kern="0" dirty="0">
                <a:solidFill>
                  <a:prstClr val="black"/>
                </a:solidFill>
                <a:latin typeface="Times New Roman"/>
                <a:cs typeface="Arial"/>
              </a:rPr>
              <a:t>, </a:t>
            </a:r>
            <a:r>
              <a:rPr lang="ru-RU" sz="2800" kern="0" dirty="0" err="1" smtClean="0">
                <a:solidFill>
                  <a:prstClr val="black"/>
                </a:solidFill>
                <a:latin typeface="Times New Roman"/>
                <a:cs typeface="Arial"/>
              </a:rPr>
              <a:t>собира-тельством</a:t>
            </a:r>
            <a:r>
              <a:rPr lang="ru-RU" sz="2800" kern="0" dirty="0" smtClean="0">
                <a:solidFill>
                  <a:prstClr val="black"/>
                </a:solidFill>
                <a:latin typeface="Times New Roman"/>
                <a:cs typeface="Arial"/>
              </a:rPr>
              <a:t> </a:t>
            </a:r>
            <a:r>
              <a:rPr lang="ru-RU" sz="2800" kern="0" dirty="0">
                <a:solidFill>
                  <a:prstClr val="black"/>
                </a:solidFill>
                <a:latin typeface="Times New Roman"/>
                <a:cs typeface="Arial"/>
              </a:rPr>
              <a:t>и земледелием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6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1501</TotalTime>
  <Words>681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Солнцестояние</vt:lpstr>
      <vt:lpstr>4_Слои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115</cp:revision>
  <dcterms:created xsi:type="dcterms:W3CDTF">2018-11-11T14:06:12Z</dcterms:created>
  <dcterms:modified xsi:type="dcterms:W3CDTF">2019-09-02T18:57:13Z</dcterms:modified>
</cp:coreProperties>
</file>