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0" r:id="rId3"/>
    <p:sldId id="264" r:id="rId4"/>
    <p:sldId id="263" r:id="rId5"/>
    <p:sldId id="265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FCC51-F19C-4334-A9CA-3B4967CFC63C}" type="datetimeFigureOut">
              <a:rPr lang="ru-RU" smtClean="0"/>
              <a:t>09.01.2020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2946F-A1B4-4525-8E3F-789C432BB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43FE3-BA44-435C-A3F4-4A195C88A0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0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43FE3-BA44-435C-A3F4-4A195C88A0E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0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43FE3-BA44-435C-A3F4-4A195C88A0E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9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8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5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7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0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7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6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9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6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freepik.com/free-vector/_47649-6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"/>
          <p:cNvSpPr/>
          <p:nvPr/>
        </p:nvSpPr>
        <p:spPr>
          <a:xfrm>
            <a:off x="141146" y="712087"/>
            <a:ext cx="886172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Блюда из рыбы и морепродуктов</a:t>
            </a:r>
            <a:endParaRPr lang="ru-RU" sz="4000" b="1" kern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"/>
          <p:cNvSpPr/>
          <p:nvPr/>
        </p:nvSpPr>
        <p:spPr>
          <a:xfrm>
            <a:off x="2942387" y="2411128"/>
            <a:ext cx="3259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Технология, 6 класс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"/>
          <p:cNvSpPr/>
          <p:nvPr/>
        </p:nvSpPr>
        <p:spPr>
          <a:xfrm>
            <a:off x="1822690" y="5837209"/>
            <a:ext cx="54986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Ларькова Галина Владимировна,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0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читель технологии лицея № 48</a:t>
            </a:r>
            <a:r>
              <a:rPr lang="ru-RU" sz="20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</a:t>
            </a:r>
            <a:r>
              <a:rPr lang="ru-RU" sz="20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Калуги</a:t>
            </a:r>
            <a:endParaRPr lang="ru-RU" sz="20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"/>
          <p:cNvSpPr/>
          <p:nvPr/>
        </p:nvSpPr>
        <p:spPr>
          <a:xfrm>
            <a:off x="4424516" y="3336203"/>
            <a:ext cx="43232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первичной обработки рыбы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Нерыбные продукты моря</a:t>
            </a:r>
            <a:endParaRPr lang="ru-RU" sz="2400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33" y="2910431"/>
            <a:ext cx="3943367" cy="2658308"/>
          </a:xfrm>
          <a:prstGeom prst="rect">
            <a:avLst/>
          </a:prstGeom>
        </p:spPr>
      </p:pic>
      <p:sp>
        <p:nvSpPr>
          <p:cNvPr id="7" name="заголовок"/>
          <p:cNvSpPr/>
          <p:nvPr/>
        </p:nvSpPr>
        <p:spPr>
          <a:xfrm>
            <a:off x="2026276" y="1642991"/>
            <a:ext cx="5091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нтерактивная игра «</a:t>
            </a:r>
            <a:r>
              <a:rPr lang="ru-RU" sz="2400" b="1" kern="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ДаНетка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79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04697"/>
              </p:ext>
            </p:extLst>
          </p:nvPr>
        </p:nvGraphicFramePr>
        <p:xfrm>
          <a:off x="202057" y="1394084"/>
          <a:ext cx="8739891" cy="49958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128133"/>
                <a:gridCol w="854440"/>
                <a:gridCol w="757318"/>
              </a:tblGrid>
              <a:tr h="479686"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44395">
                <a:tc>
                  <a:txBody>
                    <a:bodyPr/>
                    <a:lstStyle/>
                    <a:p>
                      <a:pPr algn="just"/>
                      <a:r>
                        <a:rPr lang="ru-RU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1.Доброкачественная охлаждённая рыба тонет в воде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cap="none" spc="0" baseline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4000" b="1" cap="none" spc="0" baseline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45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  <a:tab pos="809625" algn="l"/>
                        </a:tabLst>
                        <a:defRPr/>
                      </a:pPr>
                      <a:r>
                        <a:rPr lang="ru-RU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2.Любые рыбные блюда хранят в холодильнике не более 6 ч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baseline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7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3.Рыбное филе лучше размораживать в воде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cap="none" spc="0" baseline="0" dirty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472C4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4.Солёную рыбу вымачивают в молоке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baseline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968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5.Для разделки рыбы используют специальную разделочную доску с маркировкой «варёная рыба»</a:t>
                      </a:r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1" i="0" u="none" strike="noStrike" kern="1200" cap="none" spc="0" normalizeH="0" baseline="0" noProof="0" dirty="0" smtClean="0">
                        <a:ln>
                          <a:solidFill>
                            <a:srgbClr val="4472C4">
                              <a:lumMod val="75000"/>
                            </a:srgbClr>
                          </a:solidFill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472C4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заголовок"/>
          <p:cNvSpPr/>
          <p:nvPr/>
        </p:nvSpPr>
        <p:spPr>
          <a:xfrm>
            <a:off x="202057" y="130314"/>
            <a:ext cx="873989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первичной обработки рыбы</a:t>
            </a:r>
            <a:endParaRPr lang="ru-RU" sz="3600" b="1" kern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ет2"/>
          <p:cNvSpPr/>
          <p:nvPr/>
        </p:nvSpPr>
        <p:spPr>
          <a:xfrm>
            <a:off x="8243824" y="2824049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6" name="нет3"/>
          <p:cNvSpPr/>
          <p:nvPr/>
        </p:nvSpPr>
        <p:spPr>
          <a:xfrm>
            <a:off x="8251766" y="3669088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7" name="нет4"/>
          <p:cNvSpPr/>
          <p:nvPr/>
        </p:nvSpPr>
        <p:spPr>
          <a:xfrm>
            <a:off x="8238994" y="4464617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8" name="нет5"/>
          <p:cNvSpPr/>
          <p:nvPr/>
        </p:nvSpPr>
        <p:spPr>
          <a:xfrm>
            <a:off x="8238994" y="5424996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" name="нет1"/>
          <p:cNvSpPr/>
          <p:nvPr/>
        </p:nvSpPr>
        <p:spPr>
          <a:xfrm>
            <a:off x="8248978" y="1966391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9" name="да1"/>
          <p:cNvSpPr/>
          <p:nvPr/>
        </p:nvSpPr>
        <p:spPr>
          <a:xfrm>
            <a:off x="7425662" y="1985749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0" name="да2"/>
          <p:cNvSpPr/>
          <p:nvPr/>
        </p:nvSpPr>
        <p:spPr>
          <a:xfrm>
            <a:off x="7440652" y="2840358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1" name="да3"/>
          <p:cNvSpPr/>
          <p:nvPr/>
        </p:nvSpPr>
        <p:spPr>
          <a:xfrm>
            <a:off x="7425662" y="3675726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2" name="да4"/>
          <p:cNvSpPr/>
          <p:nvPr/>
        </p:nvSpPr>
        <p:spPr>
          <a:xfrm>
            <a:off x="7435779" y="4439467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3" name="да5"/>
          <p:cNvSpPr/>
          <p:nvPr/>
        </p:nvSpPr>
        <p:spPr>
          <a:xfrm>
            <a:off x="7440652" y="5454805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5" name="Стрелка вправо">
            <a:hlinkClick r:id="" action="ppaction://hlinkshowjump?jump=nextslide"/>
          </p:cNvPr>
          <p:cNvSpPr/>
          <p:nvPr/>
        </p:nvSpPr>
        <p:spPr>
          <a:xfrm>
            <a:off x="8442959" y="6525839"/>
            <a:ext cx="509655" cy="274690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заголовок"/>
          <p:cNvSpPr/>
          <p:nvPr/>
        </p:nvSpPr>
        <p:spPr>
          <a:xfrm>
            <a:off x="1651170" y="798074"/>
            <a:ext cx="5841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 ли следующие утверждения?</a:t>
            </a:r>
          </a:p>
        </p:txBody>
      </p:sp>
    </p:spTree>
    <p:extLst>
      <p:ext uri="{BB962C8B-B14F-4D97-AF65-F5344CB8AC3E}">
        <p14:creationId xmlns:p14="http://schemas.microsoft.com/office/powerpoint/2010/main" val="9353203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"/>
          <p:cNvSpPr/>
          <p:nvPr/>
        </p:nvSpPr>
        <p:spPr>
          <a:xfrm>
            <a:off x="3279819" y="815830"/>
            <a:ext cx="258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Верные ответы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"/>
          <p:cNvGrpSpPr/>
          <p:nvPr/>
        </p:nvGrpSpPr>
        <p:grpSpPr>
          <a:xfrm>
            <a:off x="1633491" y="2429944"/>
            <a:ext cx="5831471" cy="1271922"/>
            <a:chOff x="1633491" y="2429944"/>
            <a:chExt cx="5831471" cy="1271922"/>
          </a:xfrm>
        </p:grpSpPr>
        <p:cxnSp>
          <p:nvCxnSpPr>
            <p:cNvPr id="3" name="Прямая соединительная линия"/>
            <p:cNvCxnSpPr/>
            <p:nvPr/>
          </p:nvCxnSpPr>
          <p:spPr>
            <a:xfrm>
              <a:off x="1633491" y="3046506"/>
              <a:ext cx="5831471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Дуга_нет"/>
            <p:cNvSpPr/>
            <p:nvPr/>
          </p:nvSpPr>
          <p:spPr>
            <a:xfrm rot="16200000" flipV="1">
              <a:off x="1597315" y="2466120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_нет"/>
            <p:cNvSpPr/>
            <p:nvPr/>
          </p:nvSpPr>
          <p:spPr>
            <a:xfrm rot="5400000">
              <a:off x="2755770" y="2504915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Дуга_нет"/>
            <p:cNvSpPr/>
            <p:nvPr/>
          </p:nvSpPr>
          <p:spPr>
            <a:xfrm rot="16200000" flipV="1">
              <a:off x="5102907" y="2471663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Дуга_да"/>
            <p:cNvSpPr/>
            <p:nvPr/>
          </p:nvSpPr>
          <p:spPr>
            <a:xfrm rot="5400000">
              <a:off x="3936123" y="2488569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уга_да"/>
            <p:cNvSpPr/>
            <p:nvPr/>
          </p:nvSpPr>
          <p:spPr>
            <a:xfrm rot="5400000">
              <a:off x="6268012" y="2471945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_нет"/>
            <p:cNvSpPr/>
            <p:nvPr/>
          </p:nvSpPr>
          <p:spPr>
            <a:xfrm rot="16200000" flipV="1">
              <a:off x="1597315" y="2471836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_нет"/>
            <p:cNvSpPr/>
            <p:nvPr/>
          </p:nvSpPr>
          <p:spPr>
            <a:xfrm rot="5400000">
              <a:off x="2755770" y="2504916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Стрелка вправо">
            <a:hlinkClick r:id="" action="ppaction://hlinkshowjump?jump=nextslide"/>
          </p:cNvPr>
          <p:cNvSpPr/>
          <p:nvPr/>
        </p:nvSpPr>
        <p:spPr>
          <a:xfrm>
            <a:off x="8442959" y="6525839"/>
            <a:ext cx="509655" cy="274690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93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02290"/>
              </p:ext>
            </p:extLst>
          </p:nvPr>
        </p:nvGraphicFramePr>
        <p:xfrm>
          <a:off x="202054" y="1809299"/>
          <a:ext cx="8739891" cy="446111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128133"/>
                <a:gridCol w="854440"/>
                <a:gridCol w="757318"/>
              </a:tblGrid>
              <a:tr h="441890"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cap="none" spc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2400" b="1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341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Чтобы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удалить наружную плёнку, кальмаров выдерживают в растворе уксуса</a:t>
                      </a:r>
                      <a:endParaRPr lang="ru-RU" sz="2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cap="none" spc="0" baseline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BACC6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endParaRPr kumimoji="0" lang="ru-RU" sz="4000" b="1" i="0" u="none" strike="noStrike" kern="1200" cap="none" spc="0" normalizeH="0" baseline="0" noProof="0" dirty="0">
                        <a:ln>
                          <a:solidFill>
                            <a:srgbClr val="4BACC6">
                              <a:lumMod val="75000"/>
                            </a:srgbClr>
                          </a:solidFill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5402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ru-RU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Морепродукты являются источником </a:t>
                      </a:r>
                      <a:r>
                        <a:rPr lang="ru-RU" sz="2400" baseline="0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иода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BACC6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cap="none" spc="0" baseline="0" dirty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54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3.Креветки варят в подсоленной воде в течении 1 ч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cap="none" spc="0" baseline="0" dirty="0" smtClean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472C4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4.Морская капуста продаётся в </a:t>
                      </a:r>
                      <a:r>
                        <a:rPr kumimoji="0" lang="ru-RU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виде консервов</a:t>
                      </a:r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cap="none" spc="0" baseline="0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0" cap="none" spc="0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155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5.Зефир и мармелад готовят с использованием морских водорослей</a:t>
                      </a:r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u="none" strike="noStrike" kern="1200" cap="none" spc="0" normalizeH="0" baseline="0" noProof="0" dirty="0" smtClean="0">
                          <a:ln>
                            <a:solidFill>
                              <a:srgbClr val="4472C4">
                                <a:lumMod val="75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000" b="1" i="0" u="none" strike="noStrike" kern="1200" cap="none" spc="0" normalizeH="0" baseline="0" noProof="0" dirty="0" smtClean="0">
                        <a:ln>
                          <a:solidFill>
                            <a:srgbClr val="4472C4">
                              <a:lumMod val="75000"/>
                            </a:srgbClr>
                          </a:solidFill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заголовок"/>
          <p:cNvSpPr/>
          <p:nvPr/>
        </p:nvSpPr>
        <p:spPr>
          <a:xfrm>
            <a:off x="229532" y="130314"/>
            <a:ext cx="8684937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Нерыбные продукты моря</a:t>
            </a:r>
          </a:p>
        </p:txBody>
      </p:sp>
      <p:sp>
        <p:nvSpPr>
          <p:cNvPr id="12" name="нет2"/>
          <p:cNvSpPr/>
          <p:nvPr/>
        </p:nvSpPr>
        <p:spPr>
          <a:xfrm>
            <a:off x="8243824" y="3162143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6" name="нет3"/>
          <p:cNvSpPr/>
          <p:nvPr/>
        </p:nvSpPr>
        <p:spPr>
          <a:xfrm>
            <a:off x="8251766" y="3916522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7" name="нет4"/>
          <p:cNvSpPr/>
          <p:nvPr/>
        </p:nvSpPr>
        <p:spPr>
          <a:xfrm>
            <a:off x="8238994" y="4740043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8" name="нет5"/>
          <p:cNvSpPr/>
          <p:nvPr/>
        </p:nvSpPr>
        <p:spPr>
          <a:xfrm>
            <a:off x="8238994" y="5516235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5" name="нет1"/>
          <p:cNvSpPr/>
          <p:nvPr/>
        </p:nvSpPr>
        <p:spPr>
          <a:xfrm>
            <a:off x="8248978" y="2355030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9" name="да1"/>
          <p:cNvSpPr/>
          <p:nvPr/>
        </p:nvSpPr>
        <p:spPr>
          <a:xfrm>
            <a:off x="7452296" y="2359875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0" name="да2"/>
          <p:cNvSpPr/>
          <p:nvPr/>
        </p:nvSpPr>
        <p:spPr>
          <a:xfrm>
            <a:off x="7430661" y="3163761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1" name="да3"/>
          <p:cNvSpPr/>
          <p:nvPr/>
        </p:nvSpPr>
        <p:spPr>
          <a:xfrm>
            <a:off x="7452296" y="3956787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2" name="да4"/>
          <p:cNvSpPr/>
          <p:nvPr/>
        </p:nvSpPr>
        <p:spPr>
          <a:xfrm>
            <a:off x="7435779" y="4736409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3" name="да5"/>
          <p:cNvSpPr/>
          <p:nvPr/>
        </p:nvSpPr>
        <p:spPr>
          <a:xfrm>
            <a:off x="7452296" y="5514758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4" name="заголовок"/>
          <p:cNvSpPr/>
          <p:nvPr/>
        </p:nvSpPr>
        <p:spPr>
          <a:xfrm>
            <a:off x="1651167" y="985359"/>
            <a:ext cx="5841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 ли следующие утверждения?</a:t>
            </a:r>
          </a:p>
        </p:txBody>
      </p:sp>
      <p:sp>
        <p:nvSpPr>
          <p:cNvPr id="25" name="Стрелка вправо">
            <a:hlinkClick r:id="" action="ppaction://hlinkshowjump?jump=nextslide"/>
          </p:cNvPr>
          <p:cNvSpPr/>
          <p:nvPr/>
        </p:nvSpPr>
        <p:spPr>
          <a:xfrm>
            <a:off x="8442959" y="6525839"/>
            <a:ext cx="509655" cy="274690"/>
          </a:xfrm>
          <a:prstGeom prst="rightArrow">
            <a:avLst/>
          </a:prstGeom>
          <a:ln>
            <a:solidFill>
              <a:schemeClr val="accent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168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"/>
          <p:cNvGrpSpPr/>
          <p:nvPr/>
        </p:nvGrpSpPr>
        <p:grpSpPr>
          <a:xfrm>
            <a:off x="1633491" y="2429944"/>
            <a:ext cx="5877018" cy="1263722"/>
            <a:chOff x="1633491" y="2429944"/>
            <a:chExt cx="5877018" cy="1263722"/>
          </a:xfrm>
        </p:grpSpPr>
        <p:cxnSp>
          <p:nvCxnSpPr>
            <p:cNvPr id="3" name="Прямая соединительная линия"/>
            <p:cNvCxnSpPr/>
            <p:nvPr/>
          </p:nvCxnSpPr>
          <p:spPr>
            <a:xfrm>
              <a:off x="1633491" y="3046188"/>
              <a:ext cx="587701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Дуга_нет"/>
            <p:cNvSpPr/>
            <p:nvPr/>
          </p:nvSpPr>
          <p:spPr>
            <a:xfrm rot="5400000">
              <a:off x="1597315" y="2466120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_нет"/>
            <p:cNvSpPr/>
            <p:nvPr/>
          </p:nvSpPr>
          <p:spPr>
            <a:xfrm rot="16200000" flipV="1">
              <a:off x="2759870" y="2496716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Дуга_нет"/>
            <p:cNvSpPr/>
            <p:nvPr/>
          </p:nvSpPr>
          <p:spPr>
            <a:xfrm rot="16200000" flipV="1">
              <a:off x="5102907" y="2471663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Дуга_да"/>
            <p:cNvSpPr/>
            <p:nvPr/>
          </p:nvSpPr>
          <p:spPr>
            <a:xfrm rot="5400000">
              <a:off x="3932023" y="2488570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уга_да"/>
            <p:cNvSpPr/>
            <p:nvPr/>
          </p:nvSpPr>
          <p:spPr>
            <a:xfrm rot="16200000" flipV="1">
              <a:off x="6308017" y="2471943"/>
              <a:ext cx="1233126" cy="1160773"/>
            </a:xfrm>
            <a:prstGeom prst="arc">
              <a:avLst>
                <a:gd name="adj1" fmla="val 16200000"/>
                <a:gd name="adj2" fmla="val 539124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"/>
          <p:cNvSpPr/>
          <p:nvPr/>
        </p:nvSpPr>
        <p:spPr>
          <a:xfrm>
            <a:off x="3279819" y="815830"/>
            <a:ext cx="2584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Верные ответы</a:t>
            </a:r>
            <a:endParaRPr lang="ru-RU" sz="2400" b="1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выход">
            <a:hlinkClick r:id="" action="ppaction://hlinkshowjump?jump=endshow"/>
          </p:cNvPr>
          <p:cNvSpPr/>
          <p:nvPr/>
        </p:nvSpPr>
        <p:spPr>
          <a:xfrm>
            <a:off x="8651553" y="6405680"/>
            <a:ext cx="432000" cy="432000"/>
          </a:xfrm>
          <a:prstGeom prst="mathMultiply">
            <a:avLst/>
          </a:prstGeom>
          <a:ln>
            <a:solidFill>
              <a:schemeClr val="accent2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57150" h="38100" prst="artDeco"/>
            </a:sp3d>
          </a:bodyPr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232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"/>
          <p:cNvSpPr/>
          <p:nvPr/>
        </p:nvSpPr>
        <p:spPr>
          <a:xfrm>
            <a:off x="726246" y="130314"/>
            <a:ext cx="769152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kern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Информационные источники</a:t>
            </a:r>
            <a:endParaRPr lang="ru-RU" sz="4000" b="1" kern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"/>
          <p:cNvSpPr/>
          <p:nvPr/>
        </p:nvSpPr>
        <p:spPr>
          <a:xfrm>
            <a:off x="894158" y="1550424"/>
            <a:ext cx="78670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Картинка для титульного слайда</a:t>
            </a:r>
            <a:endParaRPr lang="ru-RU" sz="2400" kern="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kern="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Технология. Технологии ведения дома: 6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класс: рабочая тетрадь для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/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Н.В.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Синица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kern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Технология. Технологии ведения дома.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класс. Методическое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/ Н.В. Синица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kern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д"/>
          <p:cNvSpPr/>
          <p:nvPr/>
        </p:nvSpPr>
        <p:spPr>
          <a:xfrm>
            <a:off x="4136625" y="5950245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5373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18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210</Words>
  <Application>Microsoft Office PowerPoint</Application>
  <PresentationFormat>Экран (4:3)</PresentationFormat>
  <Paragraphs>69</Paragraphs>
  <Slides>6</Slides>
  <Notes>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31</cp:revision>
  <dcterms:created xsi:type="dcterms:W3CDTF">2018-09-18T01:41:06Z</dcterms:created>
  <dcterms:modified xsi:type="dcterms:W3CDTF">2020-01-09T04:13:31Z</dcterms:modified>
</cp:coreProperties>
</file>