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</p:sldMasterIdLst>
  <p:notesMasterIdLst>
    <p:notesMasterId r:id="rId24"/>
  </p:notesMasterIdLst>
  <p:sldIdLst>
    <p:sldId id="282" r:id="rId4"/>
    <p:sldId id="265" r:id="rId5"/>
    <p:sldId id="266" r:id="rId6"/>
    <p:sldId id="273" r:id="rId7"/>
    <p:sldId id="267" r:id="rId8"/>
    <p:sldId id="274" r:id="rId9"/>
    <p:sldId id="275" r:id="rId10"/>
    <p:sldId id="276" r:id="rId11"/>
    <p:sldId id="264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6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D365-DB53-4189-ACE3-576095FAC0B0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34FF-E57D-46A7-B273-F6FD81402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Комплекс упражнений для</a:t>
            </a:r>
            <a:r>
              <a:rPr lang="ru-RU" baseline="0" dirty="0" smtClean="0"/>
              <a:t> развития правильной осанки находится на диске – </a:t>
            </a:r>
            <a:r>
              <a:rPr lang="en-US" sz="1200" dirty="0" smtClean="0"/>
              <a:t>CD</a:t>
            </a:r>
            <a:r>
              <a:rPr lang="ru-RU" sz="1200" dirty="0" smtClean="0"/>
              <a:t>-диск 1С: Школа. Биология. Человек. 8кл. ООО «1С-Паблишинг», 2007. Издательский центр «</a:t>
            </a:r>
            <a:r>
              <a:rPr lang="ru-RU" sz="1200" dirty="0" err="1" smtClean="0"/>
              <a:t>Вентана</a:t>
            </a:r>
            <a:r>
              <a:rPr lang="ru-RU" sz="1200" dirty="0" smtClean="0"/>
              <a:t>-Граф»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D34FF-E57D-46A7-B273-F6FD814029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6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BBCD9-3052-4E64-A910-69577CD00AC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A28C8-319D-4C84-994F-627B7737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1BBCD9-3052-4E64-A910-69577CD00AC7}" type="datetimeFigureOut">
              <a:rPr lang="ru-RU" smtClean="0">
                <a:solidFill>
                  <a:prstClr val="black"/>
                </a:solidFill>
              </a:rPr>
              <a:pPr/>
              <a:t>23.01.2020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FA28C8-319D-4C84-994F-627B7737090A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18436-BD80-461F-9379-26293D3F5E22}" type="datetimeFigureOut">
              <a:rPr lang="ru-RU" smtClean="0">
                <a:solidFill>
                  <a:prstClr val="black"/>
                </a:solidFill>
              </a:rPr>
              <a:pPr/>
              <a:t>23.01.2020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45F1F-866C-4E08-BA6F-255F7A02E8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18436-BD80-461F-9379-26293D3F5E22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5F1F-866C-4E08-BA6F-255F7A02E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5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4;&#1087;&#1083;&#1077;&#1082;&#1089;%20&#1091;&#1087;&#1088;&#1072;&#1078;&#1085;&#1077;&#1085;&#1080;&#1081;%20&#1076;&#1083;&#1103;%20&#1091;&#1083;&#1091;&#1095;&#1096;&#1077;&#1085;&#1080;&#1103;%20&#1086;&#1089;&#1072;&#1085;&#1082;&#1080;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827088" y="1720850"/>
            <a:ext cx="7273925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1F497D"/>
                </a:solidFill>
              </a:rPr>
              <a:t>Презентация к уроку биологии </a:t>
            </a:r>
            <a:r>
              <a:rPr lang="ru-RU" altLang="ru-RU" sz="2400" b="1" dirty="0">
                <a:solidFill>
                  <a:srgbClr val="1F497D"/>
                </a:solidFill>
              </a:rPr>
              <a:t>по теме</a:t>
            </a:r>
          </a:p>
          <a:p>
            <a:pPr algn="ctr" eaLnBrk="1" hangingPunct="1"/>
            <a:r>
              <a:rPr lang="ru-RU" altLang="ru-RU" sz="2400" b="1" dirty="0">
                <a:solidFill>
                  <a:srgbClr val="1F497D"/>
                </a:solidFill>
              </a:rPr>
              <a:t> «Развитие опорно-двигательной системы»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1F497D"/>
                </a:solidFill>
              </a:rPr>
              <a:t>базовый уровень,  </a:t>
            </a:r>
            <a:r>
              <a:rPr lang="ru-RU" altLang="ru-RU" sz="2400" b="1" dirty="0">
                <a:solidFill>
                  <a:srgbClr val="1F497D"/>
                </a:solidFill>
              </a:rPr>
              <a:t>8 </a:t>
            </a:r>
            <a:r>
              <a:rPr lang="ru-RU" altLang="ru-RU" sz="2400" b="1" dirty="0" smtClean="0">
                <a:solidFill>
                  <a:srgbClr val="1F497D"/>
                </a:solidFill>
              </a:rPr>
              <a:t>класс</a:t>
            </a:r>
          </a:p>
          <a:p>
            <a:pPr algn="ctr" eaLnBrk="1" hangingPunct="1"/>
            <a:endParaRPr lang="ru-RU" altLang="ru-RU" sz="2400" b="1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r>
              <a:rPr lang="ru-RU" altLang="ru-RU" sz="1600" b="1" dirty="0">
                <a:solidFill>
                  <a:srgbClr val="1F497D"/>
                </a:solidFill>
              </a:rPr>
              <a:t>Автор материала</a:t>
            </a:r>
            <a:r>
              <a:rPr lang="ru-RU" altLang="ru-RU" sz="1600" dirty="0">
                <a:solidFill>
                  <a:srgbClr val="1F497D"/>
                </a:solidFill>
              </a:rPr>
              <a:t>:</a:t>
            </a:r>
          </a:p>
          <a:p>
            <a:pPr algn="r" eaLnBrk="1" hangingPunct="1"/>
            <a:r>
              <a:rPr lang="ru-RU" altLang="ru-RU" sz="1600" dirty="0">
                <a:solidFill>
                  <a:srgbClr val="1F497D"/>
                </a:solidFill>
              </a:rPr>
              <a:t>Медведева  Татьяна Александровна,</a:t>
            </a:r>
          </a:p>
          <a:p>
            <a:pPr algn="r" eaLnBrk="1" hangingPunct="1"/>
            <a:r>
              <a:rPr lang="ru-RU" altLang="ru-RU" sz="1600" dirty="0">
                <a:solidFill>
                  <a:srgbClr val="1F497D"/>
                </a:solidFill>
              </a:rPr>
              <a:t>Учитель биологии</a:t>
            </a:r>
          </a:p>
          <a:p>
            <a:pPr algn="r" eaLnBrk="1" hangingPunct="1"/>
            <a:r>
              <a:rPr lang="ru-RU" altLang="ru-RU" sz="1600" dirty="0">
                <a:solidFill>
                  <a:srgbClr val="1F497D"/>
                </a:solidFill>
              </a:rPr>
              <a:t>Высшей квалификационной категории</a:t>
            </a:r>
          </a:p>
          <a:p>
            <a:pPr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 smtClean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dirty="0" smtClean="0">
              <a:solidFill>
                <a:srgbClr val="1F497D"/>
              </a:solidFill>
            </a:endParaRPr>
          </a:p>
          <a:p>
            <a:pPr algn="ctr" eaLnBrk="1" hangingPunct="1"/>
            <a:r>
              <a:rPr lang="ru-RU" altLang="ru-RU" dirty="0" err="1" smtClean="0">
                <a:solidFill>
                  <a:srgbClr val="1F497D"/>
                </a:solidFill>
              </a:rPr>
              <a:t>с.Арбаты</a:t>
            </a:r>
            <a:r>
              <a:rPr lang="ru-RU" altLang="ru-RU" dirty="0" smtClean="0">
                <a:solidFill>
                  <a:srgbClr val="1F497D"/>
                </a:solidFill>
              </a:rPr>
              <a:t> </a:t>
            </a:r>
            <a:r>
              <a:rPr lang="ru-RU" altLang="ru-RU" dirty="0">
                <a:solidFill>
                  <a:srgbClr val="1F497D"/>
                </a:solidFill>
              </a:rPr>
              <a:t>– </a:t>
            </a:r>
            <a:r>
              <a:rPr lang="ru-RU" altLang="ru-RU" dirty="0" smtClean="0">
                <a:solidFill>
                  <a:srgbClr val="1F497D"/>
                </a:solidFill>
              </a:rPr>
              <a:t>2019/20 </a:t>
            </a:r>
            <a:r>
              <a:rPr lang="ru-RU" altLang="ru-RU" dirty="0" err="1" smtClean="0">
                <a:solidFill>
                  <a:srgbClr val="1F497D"/>
                </a:solidFill>
              </a:rPr>
              <a:t>уч.г</a:t>
            </a:r>
            <a:r>
              <a:rPr lang="ru-RU" alt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2634" y="332656"/>
            <a:ext cx="7345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Арбатская средняя общеобразовательная школа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Республика Хакасия, 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Таштыпский</a:t>
            </a:r>
            <a:r>
              <a:rPr lang="ru-RU" altLang="ru-RU" sz="1600" smtClean="0">
                <a:solidFill>
                  <a:srgbClr val="1F497D"/>
                </a:solidFill>
              </a:rPr>
              <a:t> район,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с.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Арбаты</a:t>
            </a:r>
            <a:endParaRPr lang="ru-RU" alt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10305"/>
            <a:ext cx="5184576" cy="57606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507288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Включение жира в мышечную ткань</a:t>
            </a:r>
            <a:endParaRPr lang="ru-RU" b="1" dirty="0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96752"/>
            <a:ext cx="6720747" cy="50405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Горные лыжи</a:t>
            </a:r>
            <a:endParaRPr lang="ru-RU" sz="5400" b="1" dirty="0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990"/>
            <a:ext cx="7392821" cy="55446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r="21514" b="7478"/>
          <a:stretch/>
        </p:blipFill>
        <p:spPr>
          <a:xfrm>
            <a:off x="2195736" y="1556792"/>
            <a:ext cx="4392488" cy="513173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5642" y="116632"/>
            <a:ext cx="9324528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Включение жира в сердечную мышцу</a:t>
            </a:r>
            <a:endParaRPr lang="ru-RU" sz="5400" b="1" dirty="0"/>
          </a:p>
        </p:txBody>
      </p:sp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7"/>
            <a:ext cx="6264696" cy="530215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251" y="-1245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Проверка осанки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7" y="1052736"/>
            <a:ext cx="7104790" cy="53285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443" y="0"/>
            <a:ext cx="8229600" cy="83671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Ролики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32723"/>
            <a:ext cx="4302478" cy="573663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712968" cy="132379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Скалолазание</a:t>
            </a:r>
            <a:endParaRPr lang="ru-RU" sz="5400" b="1" dirty="0"/>
          </a:p>
        </p:txBody>
      </p:sp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 action="ppaction://hlinkfile"/>
              </a:rPr>
              <a:t>Комплекс упражнений для развития правильной осанки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8" y="1600200"/>
            <a:ext cx="5960663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dirty="0" smtClean="0"/>
              <a:t>Прочитать </a:t>
            </a:r>
            <a:r>
              <a:rPr lang="ru-RU" dirty="0"/>
              <a:t>и выучить § 13, повторить основные термины.</a:t>
            </a:r>
          </a:p>
          <a:p>
            <a:pPr lvl="0"/>
            <a:r>
              <a:rPr lang="ru-RU" dirty="0"/>
              <a:t>Выполнить задание в ТПО к § 13.</a:t>
            </a:r>
          </a:p>
          <a:p>
            <a:pPr lvl="0"/>
            <a:r>
              <a:rPr lang="ru-RU" dirty="0"/>
              <a:t>Выписать в </a:t>
            </a:r>
            <a:r>
              <a:rPr lang="ru-RU" dirty="0" smtClean="0"/>
              <a:t>словарь </a:t>
            </a:r>
            <a:r>
              <a:rPr lang="ru-RU" dirty="0"/>
              <a:t>основные понятия. </a:t>
            </a:r>
          </a:p>
          <a:p>
            <a:pPr lvl="0"/>
            <a:r>
              <a:rPr lang="ru-RU" dirty="0" smtClean="0"/>
              <a:t>Проверить  </a:t>
            </a:r>
            <a:r>
              <a:rPr lang="ru-RU" dirty="0"/>
              <a:t>свою </a:t>
            </a:r>
            <a:r>
              <a:rPr lang="ru-RU" dirty="0" smtClean="0"/>
              <a:t>осанку. Посчитать </a:t>
            </a:r>
            <a:r>
              <a:rPr lang="ru-RU" dirty="0"/>
              <a:t>формулу сутулости у </a:t>
            </a:r>
            <a:r>
              <a:rPr lang="ru-RU" dirty="0" smtClean="0"/>
              <a:t>себя, у родителей, используя памятку </a:t>
            </a:r>
            <a:r>
              <a:rPr lang="ru-RU" dirty="0"/>
              <a:t>по самодиагностике</a:t>
            </a:r>
          </a:p>
        </p:txBody>
      </p:sp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Памятка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358775" indent="-358775">
              <a:buFont typeface="+mj-lt"/>
              <a:buAutoNum type="arabicPeriod"/>
            </a:pPr>
            <a:r>
              <a:rPr lang="ru-RU" b="1" dirty="0" smtClean="0"/>
              <a:t>Проверка  степени сутулости:  </a:t>
            </a:r>
            <a:r>
              <a:rPr lang="ru-RU" dirty="0" smtClean="0"/>
              <a:t>пользуемся  измерениями </a:t>
            </a:r>
            <a:r>
              <a:rPr lang="ru-RU" dirty="0"/>
              <a:t>сантиметровой лентой. </a:t>
            </a:r>
            <a:endParaRPr lang="ru-RU" dirty="0" smtClean="0"/>
          </a:p>
          <a:p>
            <a:pPr indent="-163513"/>
            <a:r>
              <a:rPr lang="ru-RU" dirty="0" smtClean="0"/>
              <a:t>АВ -  </a:t>
            </a:r>
            <a:r>
              <a:rPr lang="ru-RU" dirty="0"/>
              <a:t>это расстояние между плечами впереди, </a:t>
            </a:r>
            <a:r>
              <a:rPr lang="ru-RU" dirty="0" smtClean="0"/>
              <a:t>СД - </a:t>
            </a:r>
            <a:r>
              <a:rPr lang="ru-RU" dirty="0"/>
              <a:t>расстояние со спины;</a:t>
            </a:r>
          </a:p>
          <a:p>
            <a:pPr indent="-163513"/>
            <a:r>
              <a:rPr lang="ru-RU" dirty="0" smtClean="0"/>
              <a:t>Результаты:</a:t>
            </a:r>
          </a:p>
          <a:p>
            <a:pPr lvl="1"/>
            <a:r>
              <a:rPr lang="ru-RU" dirty="0" smtClean="0"/>
              <a:t>АВ – СД  ≥ 1   </a:t>
            </a:r>
            <a:r>
              <a:rPr lang="ru-RU" dirty="0"/>
              <a:t>– сутулости нет; </a:t>
            </a:r>
            <a:endParaRPr lang="ru-RU" dirty="0" smtClean="0"/>
          </a:p>
          <a:p>
            <a:pPr lvl="1"/>
            <a:r>
              <a:rPr lang="ru-RU" dirty="0" smtClean="0"/>
              <a:t>АВ – СД  </a:t>
            </a:r>
            <a:r>
              <a:rPr lang="en-US" dirty="0" smtClean="0"/>
              <a:t>&lt;</a:t>
            </a:r>
            <a:r>
              <a:rPr lang="ru-RU" dirty="0" smtClean="0"/>
              <a:t> 1 – наличие сутулости.</a:t>
            </a:r>
            <a:endParaRPr lang="ru-RU" dirty="0"/>
          </a:p>
          <a:p>
            <a:pPr marL="358775" indent="-358775">
              <a:buAutoNum type="arabicPeriod" startAt="2"/>
            </a:pPr>
            <a:r>
              <a:rPr lang="ru-RU" b="1" dirty="0" smtClean="0"/>
              <a:t>Проверка гибкости позвоночника:  </a:t>
            </a:r>
            <a:r>
              <a:rPr lang="ru-RU" dirty="0" smtClean="0"/>
              <a:t>медленно наклоняемся,  </a:t>
            </a:r>
            <a:r>
              <a:rPr lang="ru-RU" dirty="0"/>
              <a:t>не сгибая колен. </a:t>
            </a:r>
            <a:endParaRPr lang="ru-RU" dirty="0" smtClean="0"/>
          </a:p>
          <a:p>
            <a:r>
              <a:rPr lang="ru-RU" dirty="0"/>
              <a:t>Результаты:</a:t>
            </a:r>
          </a:p>
          <a:p>
            <a:pPr lvl="1"/>
            <a:r>
              <a:rPr lang="ru-RU" dirty="0"/>
              <a:t>не достаем до </a:t>
            </a:r>
            <a:r>
              <a:rPr lang="ru-RU" dirty="0" smtClean="0"/>
              <a:t>пола - </a:t>
            </a:r>
            <a:r>
              <a:rPr lang="ru-RU" dirty="0"/>
              <a:t>результат плохой</a:t>
            </a:r>
            <a:r>
              <a:rPr lang="ru-RU" dirty="0" smtClean="0"/>
              <a:t>; </a:t>
            </a:r>
            <a:endParaRPr lang="ru-RU" dirty="0"/>
          </a:p>
          <a:p>
            <a:pPr lvl="1"/>
            <a:r>
              <a:rPr lang="ru-RU" dirty="0"/>
              <a:t>касаемся пальцами </a:t>
            </a:r>
            <a:r>
              <a:rPr lang="ru-RU" dirty="0" smtClean="0"/>
              <a:t> - </a:t>
            </a:r>
            <a:r>
              <a:rPr lang="ru-RU" dirty="0"/>
              <a:t>средний уровень </a:t>
            </a:r>
            <a:r>
              <a:rPr lang="ru-RU" dirty="0" smtClean="0"/>
              <a:t>гибкости;</a:t>
            </a:r>
          </a:p>
          <a:p>
            <a:pPr lvl="1"/>
            <a:r>
              <a:rPr lang="ru-RU" dirty="0"/>
              <a:t>касаемся ладонью </a:t>
            </a:r>
            <a:r>
              <a:rPr lang="ru-RU" dirty="0" smtClean="0"/>
              <a:t> -  хорошая  гибкость;</a:t>
            </a:r>
          </a:p>
          <a:p>
            <a:pPr lvl="1"/>
            <a:r>
              <a:rPr lang="ru-RU" dirty="0"/>
              <a:t>можем гнуться еще </a:t>
            </a:r>
            <a:r>
              <a:rPr lang="ru-RU" dirty="0" smtClean="0"/>
              <a:t> - </a:t>
            </a:r>
            <a:r>
              <a:rPr lang="ru-RU" dirty="0"/>
              <a:t>очень хорошая </a:t>
            </a:r>
            <a:r>
              <a:rPr lang="ru-RU" dirty="0" smtClean="0"/>
              <a:t>гибкость.</a:t>
            </a:r>
            <a:endParaRPr lang="ru-RU" dirty="0"/>
          </a:p>
          <a:p>
            <a:pPr marL="358775" indent="-358775">
              <a:buAutoNum type="arabicPeriod" startAt="3"/>
              <a:tabLst>
                <a:tab pos="358775" algn="l"/>
              </a:tabLst>
            </a:pPr>
            <a:r>
              <a:rPr lang="ru-RU" sz="3300" b="1" dirty="0" smtClean="0"/>
              <a:t>Проверка</a:t>
            </a:r>
            <a:r>
              <a:rPr lang="ru-RU" dirty="0" smtClean="0"/>
              <a:t>  </a:t>
            </a:r>
            <a:r>
              <a:rPr lang="ru-RU" b="1" dirty="0" smtClean="0"/>
              <a:t>осанки</a:t>
            </a:r>
            <a:r>
              <a:rPr lang="ru-RU" dirty="0" smtClean="0"/>
              <a:t>: проводим наблюдения - </a:t>
            </a:r>
            <a:r>
              <a:rPr lang="ru-RU" sz="3300" dirty="0" smtClean="0"/>
              <a:t>стоя</a:t>
            </a:r>
            <a:r>
              <a:rPr lang="ru-RU" dirty="0" smtClean="0"/>
              <a:t> </a:t>
            </a:r>
            <a:r>
              <a:rPr lang="ru-RU" dirty="0"/>
              <a:t>у стены, </a:t>
            </a:r>
            <a:r>
              <a:rPr lang="ru-RU" dirty="0" smtClean="0"/>
              <a:t>проверим  </a:t>
            </a:r>
            <a:r>
              <a:rPr lang="ru-RU" dirty="0"/>
              <a:t>расстояние между поясницей и стеной </a:t>
            </a:r>
            <a:endParaRPr lang="ru-RU" dirty="0" smtClean="0"/>
          </a:p>
          <a:p>
            <a:pPr lvl="1"/>
            <a:r>
              <a:rPr lang="ru-RU" dirty="0"/>
              <a:t>проходит кулак </a:t>
            </a:r>
            <a:r>
              <a:rPr lang="ru-RU" dirty="0" smtClean="0"/>
              <a:t>-  </a:t>
            </a:r>
            <a:r>
              <a:rPr lang="ru-RU" dirty="0"/>
              <a:t>нарушение </a:t>
            </a:r>
            <a:r>
              <a:rPr lang="ru-RU" dirty="0" smtClean="0"/>
              <a:t>есть; </a:t>
            </a:r>
          </a:p>
          <a:p>
            <a:pPr lvl="1"/>
            <a:r>
              <a:rPr lang="ru-RU" dirty="0" smtClean="0"/>
              <a:t>проходит </a:t>
            </a:r>
            <a:r>
              <a:rPr lang="ru-RU" dirty="0"/>
              <a:t>ладонь – норма</a:t>
            </a:r>
            <a:r>
              <a:rPr lang="ru-RU" dirty="0" smtClean="0"/>
              <a:t>.</a:t>
            </a:r>
          </a:p>
          <a:p>
            <a:pPr marL="514350" lvl="1" indent="-514350">
              <a:buAutoNum type="arabicPeriod" startAt="4"/>
            </a:pPr>
            <a:r>
              <a:rPr lang="ru-RU" sz="3300" b="1" dirty="0" smtClean="0"/>
              <a:t>Проверка искривления позвоночника: </a:t>
            </a:r>
            <a:r>
              <a:rPr lang="ru-RU" sz="3300" dirty="0"/>
              <a:t>встать прямо </a:t>
            </a:r>
            <a:r>
              <a:rPr lang="ru-RU" sz="3300" dirty="0" smtClean="0"/>
              <a:t>и  </a:t>
            </a:r>
            <a:br>
              <a:rPr lang="ru-RU" sz="3300" dirty="0" smtClean="0"/>
            </a:br>
            <a:r>
              <a:rPr lang="ru-RU" sz="3300" dirty="0" smtClean="0"/>
              <a:t>попросить </a:t>
            </a:r>
            <a:r>
              <a:rPr lang="ru-RU" sz="3300" dirty="0"/>
              <a:t>товарища посмотреть, на одном ли уровне 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находятся </a:t>
            </a:r>
            <a:r>
              <a:rPr lang="ru-RU" sz="3300" dirty="0"/>
              <a:t>нижние углы </a:t>
            </a:r>
            <a:r>
              <a:rPr lang="ru-RU" sz="3300" dirty="0" smtClean="0"/>
              <a:t>лопаток.</a:t>
            </a:r>
          </a:p>
          <a:p>
            <a:r>
              <a:rPr lang="ru-RU" dirty="0"/>
              <a:t>Результаты</a:t>
            </a:r>
            <a:r>
              <a:rPr lang="ru-RU" dirty="0" smtClean="0"/>
              <a:t>:</a:t>
            </a:r>
            <a:endParaRPr lang="ru-RU" sz="3300" dirty="0"/>
          </a:p>
          <a:p>
            <a:pPr marL="715963" lvl="1" indent="-273050">
              <a:tabLst>
                <a:tab pos="536575" algn="l"/>
              </a:tabLst>
            </a:pPr>
            <a:r>
              <a:rPr lang="ru-RU" dirty="0"/>
              <a:t>на одном  уровне – искривления </a:t>
            </a:r>
            <a:r>
              <a:rPr lang="ru-RU" dirty="0" smtClean="0"/>
              <a:t>нет;</a:t>
            </a:r>
          </a:p>
          <a:p>
            <a:pPr marL="715963" lvl="1" indent="-273050">
              <a:tabLst>
                <a:tab pos="536575" algn="l"/>
              </a:tabLst>
            </a:pPr>
            <a:r>
              <a:rPr lang="ru-RU" dirty="0" smtClean="0"/>
              <a:t>боковые </a:t>
            </a:r>
            <a:r>
              <a:rPr lang="ru-RU" dirty="0"/>
              <a:t>– </a:t>
            </a:r>
            <a:r>
              <a:rPr lang="ru-RU" dirty="0" smtClean="0"/>
              <a:t>сколиозы;  вперед </a:t>
            </a:r>
            <a:r>
              <a:rPr lang="ru-RU" dirty="0"/>
              <a:t>– </a:t>
            </a:r>
            <a:r>
              <a:rPr lang="ru-RU" dirty="0" smtClean="0"/>
              <a:t>лордоз;  назад </a:t>
            </a:r>
            <a:r>
              <a:rPr lang="ru-RU" dirty="0"/>
              <a:t>– </a:t>
            </a:r>
            <a:r>
              <a:rPr lang="ru-RU" dirty="0" smtClean="0"/>
              <a:t>кифоз.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61048"/>
            <a:ext cx="1751580" cy="1484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1" y="5445224"/>
            <a:ext cx="1440954" cy="1174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20888"/>
            <a:ext cx="677783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363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пропущено?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735"/>
            <a:ext cx="9144000" cy="518457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 повреждении и растяжении связок в суставе происходит ... </a:t>
            </a:r>
            <a:r>
              <a:rPr lang="ru-RU" b="1" i="1" dirty="0" smtClean="0"/>
              <a:t>смещение</a:t>
            </a:r>
            <a:r>
              <a:rPr lang="ru-RU" dirty="0" smtClean="0"/>
              <a:t>  костей </a:t>
            </a:r>
            <a:r>
              <a:rPr lang="ru-RU" dirty="0"/>
              <a:t>больше допустимой величины или изменение их обычного направления.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вывихах в суставе головка одной кости может ... </a:t>
            </a:r>
            <a:r>
              <a:rPr lang="ru-RU" b="1" i="1" dirty="0" smtClean="0"/>
              <a:t>сместиться</a:t>
            </a:r>
            <a:r>
              <a:rPr lang="ru-RU" dirty="0" smtClean="0"/>
              <a:t> </a:t>
            </a:r>
            <a:r>
              <a:rPr lang="ru-RU" dirty="0"/>
              <a:t>или выйти из ... </a:t>
            </a:r>
            <a:r>
              <a:rPr lang="ru-RU" b="1" i="1" dirty="0" smtClean="0"/>
              <a:t>впадины</a:t>
            </a:r>
            <a:r>
              <a:rPr lang="ru-RU" dirty="0" smtClean="0"/>
              <a:t> </a:t>
            </a:r>
            <a:r>
              <a:rPr lang="ru-RU" dirty="0"/>
              <a:t>другой 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Перелом </a:t>
            </a:r>
            <a:r>
              <a:rPr lang="ru-RU" dirty="0"/>
              <a:t>— это </a:t>
            </a:r>
            <a:r>
              <a:rPr lang="ru-RU" dirty="0" smtClean="0"/>
              <a:t>...  (</a:t>
            </a:r>
            <a:r>
              <a:rPr lang="ru-RU" b="1" i="1" dirty="0"/>
              <a:t>повреждение, </a:t>
            </a:r>
            <a:r>
              <a:rPr lang="ru-RU" b="1" i="1" dirty="0" smtClean="0"/>
              <a:t>нарушение целостности</a:t>
            </a:r>
            <a:r>
              <a:rPr lang="ru-RU" dirty="0" smtClean="0"/>
              <a:t> </a:t>
            </a:r>
            <a:r>
              <a:rPr lang="ru-RU" dirty="0"/>
              <a:t>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Происходит </a:t>
            </a:r>
            <a:r>
              <a:rPr lang="ru-RU" dirty="0"/>
              <a:t>такая патология в случае ... </a:t>
            </a:r>
            <a:r>
              <a:rPr lang="ru-RU" b="1" i="1" dirty="0" smtClean="0"/>
              <a:t>сильного</a:t>
            </a:r>
            <a:r>
              <a:rPr lang="ru-RU" b="1" i="1" dirty="0"/>
              <a:t>, </a:t>
            </a:r>
            <a:r>
              <a:rPr lang="ru-RU" b="1" i="1" dirty="0" smtClean="0"/>
              <a:t>чрезмерного</a:t>
            </a:r>
            <a:r>
              <a:rPr lang="ru-RU" dirty="0" smtClean="0"/>
              <a:t> </a:t>
            </a:r>
            <a:r>
              <a:rPr lang="ru-RU" dirty="0"/>
              <a:t>действия нагрузки и изменения ее распределения по ... </a:t>
            </a:r>
            <a:r>
              <a:rPr lang="ru-RU" b="1" i="1" dirty="0" smtClean="0"/>
              <a:t>поверхности</a:t>
            </a:r>
            <a:r>
              <a:rPr lang="ru-RU" dirty="0" smtClean="0"/>
              <a:t> </a:t>
            </a:r>
            <a:r>
              <a:rPr lang="ru-RU" dirty="0"/>
              <a:t>кости.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Переломы </a:t>
            </a:r>
            <a:r>
              <a:rPr lang="ru-RU" dirty="0"/>
              <a:t>бывают ... </a:t>
            </a:r>
            <a:r>
              <a:rPr lang="ru-RU" b="1" i="1" dirty="0" smtClean="0"/>
              <a:t>открытые</a:t>
            </a:r>
            <a:r>
              <a:rPr lang="ru-RU" dirty="0" smtClean="0"/>
              <a:t>   и </a:t>
            </a:r>
            <a:r>
              <a:rPr lang="ru-RU" dirty="0"/>
              <a:t>... </a:t>
            </a:r>
            <a:r>
              <a:rPr lang="ru-RU" b="1" i="1" dirty="0" smtClean="0"/>
              <a:t>закрытые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... </a:t>
            </a:r>
            <a:r>
              <a:rPr lang="ru-RU" b="1" i="1" dirty="0" smtClean="0"/>
              <a:t>открытом</a:t>
            </a:r>
            <a:r>
              <a:rPr lang="ru-RU" dirty="0" smtClean="0"/>
              <a:t> </a:t>
            </a:r>
            <a:r>
              <a:rPr lang="ru-RU" dirty="0"/>
              <a:t>переломе происходят повреждения не только ... </a:t>
            </a:r>
            <a:r>
              <a:rPr lang="ru-RU" b="1" i="1" dirty="0" smtClean="0"/>
              <a:t>кости</a:t>
            </a:r>
            <a:r>
              <a:rPr lang="ru-RU" i="1" dirty="0" smtClean="0"/>
              <a:t>,</a:t>
            </a:r>
            <a:r>
              <a:rPr lang="ru-RU" dirty="0" smtClean="0"/>
              <a:t>  но </a:t>
            </a:r>
            <a:r>
              <a:rPr lang="ru-RU" dirty="0"/>
              <a:t>и ... </a:t>
            </a:r>
            <a:r>
              <a:rPr lang="ru-RU" b="1" i="1" dirty="0" smtClean="0"/>
              <a:t>мышц</a:t>
            </a:r>
            <a:r>
              <a:rPr lang="ru-RU" dirty="0" smtClean="0"/>
              <a:t>,  и </a:t>
            </a:r>
            <a:r>
              <a:rPr lang="ru-RU" dirty="0"/>
              <a:t>... </a:t>
            </a:r>
            <a:r>
              <a:rPr lang="ru-RU" b="1" i="1" dirty="0" smtClean="0"/>
              <a:t>кожи</a:t>
            </a:r>
            <a:r>
              <a:rPr lang="ru-RU" i="1" dirty="0" smtClean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74882" y="1124744"/>
            <a:ext cx="168109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0601" y="2248291"/>
            <a:ext cx="1893167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2234290"/>
            <a:ext cx="1368152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47865" y="2564904"/>
            <a:ext cx="4320479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19298" y="3335165"/>
            <a:ext cx="168109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64900" y="2996952"/>
            <a:ext cx="2135330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6868" y="3731860"/>
            <a:ext cx="1908908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07904" y="4019892"/>
            <a:ext cx="197786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4437112"/>
            <a:ext cx="1584176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29808" y="4445908"/>
            <a:ext cx="1850304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4869160"/>
            <a:ext cx="1801862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25861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58109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0" y="6021288"/>
            <a:ext cx="8656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Повреждение, нарушение целостности;  впадины;   смещение;   сместиться;   сильного, чрезмерного;     открытые;     поверхности;    кости;   закрытые;      открытом;       кожи;     мышц</a:t>
            </a:r>
            <a:endParaRPr lang="ru-RU" b="1" i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5229200"/>
            <a:ext cx="1066019" cy="2880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Источники 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8280920" cy="4896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02920" lvl="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en-US" sz="2600" dirty="0"/>
              <a:t>CD</a:t>
            </a:r>
            <a:r>
              <a:rPr lang="ru-RU" sz="2600" dirty="0"/>
              <a:t>-диск 1С: Школа. Биология. Человек. 8кл. ООО «1С-Паблишинг», 2007. Издательский центр «</a:t>
            </a:r>
            <a:r>
              <a:rPr lang="ru-RU" sz="2600" dirty="0" err="1"/>
              <a:t>Вентана</a:t>
            </a:r>
            <a:r>
              <a:rPr lang="ru-RU" sz="2600" dirty="0"/>
              <a:t>-Граф</a:t>
            </a:r>
            <a:r>
              <a:rPr lang="ru-RU" sz="2600" dirty="0" smtClean="0"/>
              <a:t>»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Учебник </a:t>
            </a:r>
            <a:r>
              <a:rPr lang="ru-RU" sz="2600" dirty="0" err="1" smtClean="0"/>
              <a:t>Драгомилов</a:t>
            </a:r>
            <a:r>
              <a:rPr lang="ru-RU" sz="2600" dirty="0" smtClean="0"/>
              <a:t> А.Г., Маш Р.Д. « </a:t>
            </a:r>
            <a:r>
              <a:rPr lang="ru-RU" sz="2600" dirty="0"/>
              <a:t>Биология. Человек. 8 </a:t>
            </a:r>
            <a:r>
              <a:rPr lang="ru-RU" sz="2600" dirty="0" smtClean="0"/>
              <a:t>класс» </a:t>
            </a:r>
            <a:r>
              <a:rPr lang="ru-RU" sz="2600" dirty="0"/>
              <a:t>– М.: </a:t>
            </a:r>
            <a:r>
              <a:rPr lang="ru-RU" sz="2600" dirty="0" err="1"/>
              <a:t>Вентана</a:t>
            </a:r>
            <a:r>
              <a:rPr lang="ru-RU" sz="2600" dirty="0"/>
              <a:t>-Граф, </a:t>
            </a:r>
            <a:r>
              <a:rPr lang="ru-RU" sz="2600" dirty="0" smtClean="0"/>
              <a:t>2015.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Рабочая  тетрадь </a:t>
            </a:r>
            <a:r>
              <a:rPr lang="ru-RU" sz="2600" dirty="0"/>
              <a:t>№ 2 к учебнику «Биология. Человек. 8 класс» авторов А.Г. </a:t>
            </a:r>
            <a:r>
              <a:rPr lang="ru-RU" sz="2600" dirty="0" err="1"/>
              <a:t>Драгомилов</a:t>
            </a:r>
            <a:r>
              <a:rPr lang="ru-RU" sz="2600" dirty="0"/>
              <a:t>, Р.Д. Маш. – М.: </a:t>
            </a:r>
            <a:r>
              <a:rPr lang="ru-RU" sz="2600" dirty="0" err="1"/>
              <a:t>Вентана</a:t>
            </a:r>
            <a:r>
              <a:rPr lang="ru-RU" sz="2600" dirty="0"/>
              <a:t>-Граф, 2012.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Константинова И.Ю.. Поурочные разработки по биологии. 8 </a:t>
            </a:r>
            <a:r>
              <a:rPr lang="ru-RU" sz="2600" dirty="0" err="1" smtClean="0"/>
              <a:t>кл</a:t>
            </a:r>
            <a:r>
              <a:rPr lang="ru-RU" sz="2600" dirty="0" smtClean="0"/>
              <a:t>. – М.:ВАКО, 2019. – 448с. – (В помощь школьному учителю)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2600" dirty="0" smtClean="0"/>
              <a:t>Методическое пособие «Биология. Человек. 8класс: поурочные планы по учебнику </a:t>
            </a:r>
            <a:r>
              <a:rPr lang="ru-RU" sz="2600" dirty="0" err="1" smtClean="0"/>
              <a:t>А.Г.Драгомилова</a:t>
            </a:r>
            <a:r>
              <a:rPr lang="ru-RU" sz="2600" dirty="0" smtClean="0"/>
              <a:t>, </a:t>
            </a:r>
            <a:r>
              <a:rPr lang="ru-RU" sz="2600" dirty="0" err="1" smtClean="0"/>
              <a:t>Р.Д.Маша</a:t>
            </a:r>
            <a:r>
              <a:rPr lang="en-US" sz="2600" dirty="0" smtClean="0"/>
              <a:t>/</a:t>
            </a:r>
            <a:r>
              <a:rPr lang="ru-RU" sz="2600" dirty="0" smtClean="0"/>
              <a:t>авт.-сост. </a:t>
            </a:r>
            <a:r>
              <a:rPr lang="ru-RU" sz="2600" dirty="0" err="1" smtClean="0"/>
              <a:t>О.Л.Ващенко</a:t>
            </a:r>
            <a:r>
              <a:rPr lang="ru-RU" sz="2600" dirty="0" smtClean="0"/>
              <a:t>.- </a:t>
            </a:r>
            <a:r>
              <a:rPr lang="ru-RU" sz="2600" dirty="0" err="1" smtClean="0"/>
              <a:t>Волгоград:Учитель</a:t>
            </a:r>
            <a:r>
              <a:rPr lang="ru-RU" sz="2600" dirty="0" smtClean="0"/>
              <a:t>, 2008.- 265с.</a:t>
            </a:r>
          </a:p>
          <a:p>
            <a:pPr marL="502920" indent="-457200">
              <a:lnSpc>
                <a:spcPct val="120000"/>
              </a:lnSpc>
              <a:buClrTx/>
              <a:buFont typeface="+mj-lt"/>
              <a:buAutoNum type="arabicPeriod"/>
            </a:pPr>
            <a:endParaRPr lang="ru-RU" sz="2600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8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13" y="116180"/>
            <a:ext cx="8229600" cy="1143000"/>
          </a:xfrm>
        </p:spPr>
        <p:txBody>
          <a:bodyPr/>
          <a:lstStyle/>
          <a:p>
            <a:r>
              <a:rPr lang="ru-RU" b="1" dirty="0" smtClean="0"/>
              <a:t>Установи последовательность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/>
              <a:t>В какой последовательности надо оказывать доврачебную помощь при вывихе сустава</a:t>
            </a:r>
            <a:r>
              <a:rPr lang="ru-RU" b="1" i="1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доставить пострадавшего к врачу;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обездвижить конечность;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наложить холод на поврежденное место;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плотно забинтовать поврежденный сустав.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Ответ:</a:t>
            </a:r>
            <a:r>
              <a:rPr lang="ru-RU" sz="2800" b="1" dirty="0"/>
              <a:t> 2 — 3 — 4 — </a:t>
            </a:r>
            <a:r>
              <a:rPr lang="ru-RU" sz="2800" b="1" dirty="0" smtClean="0"/>
              <a:t>1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13" y="116180"/>
            <a:ext cx="8229600" cy="1143000"/>
          </a:xfrm>
        </p:spPr>
        <p:txBody>
          <a:bodyPr/>
          <a:lstStyle/>
          <a:p>
            <a:r>
              <a:rPr lang="ru-RU" b="1" dirty="0" smtClean="0"/>
              <a:t>Установи последовательность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i="1" dirty="0"/>
              <a:t>Расположите в правильной последовательности ваши действия при переломе локтевой кости: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наложить шину;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отправить пострадавшего к врачу;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обернуть конечность мягким материалом;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прибинтовать шину к конечности.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02128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Ответ:</a:t>
            </a:r>
            <a:r>
              <a:rPr lang="ru-RU" sz="2800" b="1" dirty="0"/>
              <a:t> 3 — 1 — 4 — </a:t>
            </a:r>
            <a:r>
              <a:rPr lang="ru-RU" sz="2800" b="1" dirty="0" smtClean="0"/>
              <a:t>2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7059" y="1556793"/>
            <a:ext cx="8229600" cy="309634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/>
              <a:t>По описанию определите типы нарушений осанки и плоскостопие. </a:t>
            </a:r>
            <a:endParaRPr lang="ru-RU" b="1" i="1" dirty="0" smtClean="0"/>
          </a:p>
          <a:p>
            <a:r>
              <a:rPr lang="ru-RU" b="1" i="1" dirty="0" smtClean="0"/>
              <a:t>Назовите </a:t>
            </a:r>
            <a:r>
              <a:rPr lang="ru-RU" b="1" i="1" dirty="0"/>
              <a:t>причины возникновения этих нарушений. </a:t>
            </a:r>
            <a:endParaRPr lang="ru-RU" b="1" i="1" dirty="0" smtClean="0"/>
          </a:p>
          <a:p>
            <a:r>
              <a:rPr lang="ru-RU" b="1" i="1" dirty="0" smtClean="0"/>
              <a:t>Предложите </a:t>
            </a:r>
            <a:r>
              <a:rPr lang="ru-RU" b="1" i="1" dirty="0"/>
              <a:t>меры профилактики.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53986" y="5877272"/>
            <a:ext cx="73970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Плоскостопие, сутулость, </a:t>
            </a:r>
            <a:r>
              <a:rPr lang="ru-RU" sz="2800" dirty="0"/>
              <a:t> </a:t>
            </a:r>
            <a:r>
              <a:rPr lang="ru-RU" sz="2800" b="1" i="1" dirty="0" smtClean="0"/>
              <a:t>сколиоз</a:t>
            </a:r>
            <a:endParaRPr lang="ru-RU" sz="2800" dirty="0"/>
          </a:p>
        </p:txBody>
      </p:sp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424936" cy="30243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/>
                </a:solidFill>
              </a:rPr>
              <a:t>Искривление позвоночника вправо или влево относительно своей оси. Это не только искривление позвоночника, но еще и выступающие с одной стороны (справа или слева) лопатка или </a:t>
            </a:r>
            <a:r>
              <a:rPr lang="ru-RU" sz="3200" b="1" dirty="0" smtClean="0">
                <a:solidFill>
                  <a:prstClr val="black"/>
                </a:solidFill>
              </a:rPr>
              <a:t>ребра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5967915"/>
            <a:ext cx="2664296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5967915"/>
            <a:ext cx="201622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 useBgFill="1"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29725E-7 L 0.00104 -0.278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556792"/>
            <a:ext cx="8424936" cy="30243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Деформация спины, развивающаяся чаще всего в силу слабости или же недоразвитости мышц спины или же неправильно поставленной осанки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5940820"/>
            <a:ext cx="206843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5967915"/>
            <a:ext cx="2664296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 useBgFill="1"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023 L -0.00174 -0.278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Узнай по описанию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51013" y="116632"/>
            <a:ext cx="611293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412776"/>
            <a:ext cx="8424936" cy="345638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lvl="0" indent="54451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Arial Unicode MS"/>
              </a:rPr>
              <a:t>Изменение формы стопы, характеризующееся опущением ее продольного и поперечного сводов; быстрая утомляемость ног; изменение походки: тяжелая, неестественная походка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0192" y="5940820"/>
            <a:ext cx="1852410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сколиоз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5940820"/>
            <a:ext cx="2068434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сутулость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5" y="5940820"/>
            <a:ext cx="2716507" cy="5232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плоскостопие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 useBgFill="1"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Развитие опорно-двигательной системы</a:t>
            </a:r>
            <a:endParaRPr lang="ru-RU" sz="6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51520" y="188640"/>
            <a:ext cx="3384376" cy="792088"/>
          </a:xfrm>
        </p:spPr>
        <p:txBody>
          <a:bodyPr/>
          <a:lstStyle/>
          <a:p>
            <a:fld id="{D4A5CBB3-0C4F-4FA1-9EE6-751F8E9552C6}" type="datetime1">
              <a:rPr lang="ru-RU" sz="3600" b="1" smtClean="0"/>
              <a:t>23.01.2020</a:t>
            </a:fld>
            <a:endParaRPr lang="ru-RU" sz="3600" b="1" dirty="0"/>
          </a:p>
        </p:txBody>
      </p:sp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1013" y="6669360"/>
            <a:ext cx="792987" cy="1886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349</TotalTime>
  <Words>740</Words>
  <Application>Microsoft Office PowerPoint</Application>
  <PresentationFormat>Экран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Тема1</vt:lpstr>
      <vt:lpstr>Специальное оформление</vt:lpstr>
      <vt:lpstr>1_Тема1</vt:lpstr>
      <vt:lpstr>Презентация PowerPoint</vt:lpstr>
      <vt:lpstr>Что пропущено?</vt:lpstr>
      <vt:lpstr>Установи последовательность</vt:lpstr>
      <vt:lpstr>Установи последовательность</vt:lpstr>
      <vt:lpstr>Узнай по описанию</vt:lpstr>
      <vt:lpstr>Узнай по описанию</vt:lpstr>
      <vt:lpstr>Узнай по описанию</vt:lpstr>
      <vt:lpstr>Узнай по описанию</vt:lpstr>
      <vt:lpstr>Развитие опорно-двигательной системы</vt:lpstr>
      <vt:lpstr>Включение жира в мышечную ткань</vt:lpstr>
      <vt:lpstr>Горные лыжи</vt:lpstr>
      <vt:lpstr>Презентация PowerPoint</vt:lpstr>
      <vt:lpstr>Включение жира в сердечную мышцу</vt:lpstr>
      <vt:lpstr>Проверка осанки</vt:lpstr>
      <vt:lpstr>Ролики</vt:lpstr>
      <vt:lpstr>Скалолазание</vt:lpstr>
      <vt:lpstr>Комплекс упражнений для развития правильной осанки</vt:lpstr>
      <vt:lpstr>Домашнее задание</vt:lpstr>
      <vt:lpstr>Памятка</vt:lpstr>
      <vt:lpstr>Источники информации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Включение жира в мышечную ткань</dc:title>
  <dc:creator>User</dc:creator>
  <cp:lastModifiedBy>User</cp:lastModifiedBy>
  <cp:revision>29</cp:revision>
  <dcterms:created xsi:type="dcterms:W3CDTF">2019-11-21T23:51:30Z</dcterms:created>
  <dcterms:modified xsi:type="dcterms:W3CDTF">2020-01-23T08:13:40Z</dcterms:modified>
</cp:coreProperties>
</file>