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5" r:id="rId3"/>
    <p:sldId id="286" r:id="rId4"/>
    <p:sldId id="256" r:id="rId5"/>
    <p:sldId id="258" r:id="rId6"/>
    <p:sldId id="261" r:id="rId7"/>
    <p:sldId id="260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6" r:id="rId21"/>
    <p:sldId id="271" r:id="rId22"/>
    <p:sldId id="275" r:id="rId23"/>
    <p:sldId id="278" r:id="rId24"/>
    <p:sldId id="279" r:id="rId25"/>
    <p:sldId id="277" r:id="rId26"/>
    <p:sldId id="283" r:id="rId27"/>
    <p:sldId id="282" r:id="rId28"/>
    <p:sldId id="280" r:id="rId29"/>
    <p:sldId id="281" r:id="rId30"/>
    <p:sldId id="284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17.03.2020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17.03.2020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5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17.03.2020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1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17.03.2020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23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17.03.2020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35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17.03.2020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70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17.03.2020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50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17.03.2020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4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17.03.2020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58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17.03.2020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05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17.03.2020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3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57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&#1076;&#1080;&#1072;&#1083;&#1086;&#1075;.mp3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9.jpeg"/><Relationship Id="rId7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0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9.jpeg"/><Relationship Id="rId7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Clap%20Your%20Hands%20-%20Nursery%20Rhyme%20With%20Full%20Lyrics.mp4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1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Walking,%20Walking%20Nursery%20Rhymes%20By%20Little%20Fox%20(mp3cut.ru).mp3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02895.mp3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8520" y="4293096"/>
            <a:ext cx="8784976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600" kern="800" dirty="0"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597468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Архара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\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2019 уч.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4222" y="1161618"/>
            <a:ext cx="659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95 им. Н. Щукина»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249289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к уроку английского языка во 2 классе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«Мир вокруг нас»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357301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Составитель: Лях Наталья Валерьевна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читель английского языка МБОУ «СОШ № 95 им. Н. Щукина»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ысшей квалификационной категории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5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0-tub-ru.yandex.net/i?id=c16f9fbc89c08c1a22c7768e9e575fd8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3997176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6321" y="4365104"/>
            <a:ext cx="51777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BLACK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TOY PLANE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6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ng.pngtree.com/png_detail/18/09/10/pngtree-hand-painted-aircraft-png-clipart_2829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26" y="908720"/>
            <a:ext cx="4019582" cy="267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0548" y="4075331"/>
            <a:ext cx="53150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</a:rPr>
              <a:t>GREEN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 TOY PLANE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7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550" y="429309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lue, red, yellow, black, green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59265"/>
            <a:ext cx="1977915" cy="112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03691"/>
            <a:ext cx="1495729" cy="108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96963"/>
            <a:ext cx="1899609" cy="108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32" y="2420888"/>
            <a:ext cx="2114644" cy="129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1945341" cy="129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9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hmcoloringpages.com/wp-content/uploads/airplane-stencil-6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t="17657" r="7411" b="17216"/>
          <a:stretch/>
        </p:blipFill>
        <p:spPr bwMode="auto">
          <a:xfrm>
            <a:off x="3192017" y="3645024"/>
            <a:ext cx="247445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thumbs.dreamstime.com/z/%D0%B1%D0%BE-%D1%8C%D1%88%D0%BE%D0%B9-%D0%B7%D0%B5-%D0%B5%D0%BD%D1%8B%D0%B9-%D0%BA%D0%B0%D1%80%D0%B0%D0%BD-%D0%B0%D1%88-%D0%B6%D0%B5-%D1%82%D1%8B%D0%B9-%D1%86%D0%B2%D0%B5%D1%82-%D0%BE%D0%B1%D0%BE%D0%B5%D0%B2-%D0%B2%D0%B5%D0%BA%D1%82%D0%BE%D1%80%D0%B0-%D1%83%D1%80%D0%B0%D0%B2%D0%BD%D0%BE%D0%B2%D0%B5%D1%88%D0%B8%D0%B2%D0%B0%D0%BD%D0%B8%D1%8F-rac-718271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3" t="7408" r="38140" b="14847"/>
          <a:stretch/>
        </p:blipFill>
        <p:spPr bwMode="auto">
          <a:xfrm>
            <a:off x="1403648" y="1110087"/>
            <a:ext cx="589054" cy="215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.pfst.net/2016.05/477753867567e7de3805d14abaddbeae265fd46eecaf_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 t="8477" r="38661" b="9580"/>
          <a:stretch/>
        </p:blipFill>
        <p:spPr bwMode="auto">
          <a:xfrm>
            <a:off x="4139952" y="1000664"/>
            <a:ext cx="576064" cy="21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m0-tub-ru.yandex.net/i?id=a50f41b4a027ea286fd999d7355d4103-l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r="87166" b="8554"/>
          <a:stretch/>
        </p:blipFill>
        <p:spPr bwMode="auto">
          <a:xfrm>
            <a:off x="6804247" y="1110087"/>
            <a:ext cx="633735" cy="20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edia.istockphoto.com/vectors/great-britain-vector-id165738412?k=6&amp;m=165738412&amp;s=612x612&amp;w=0&amp;h=v4gnbWndO1wobpT1e_KTmEUvtqSRCCkZW-_aixgiDQ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365" name="Picture 5" descr="https://im0-tub-ru.yandex.net/i?id=20db153ab5ac68803a6667ec7ce1218e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30" y="1196752"/>
            <a:ext cx="1702146" cy="252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https://im0-tub-ru.yandex.net/i?id=fb2208fb1a063b7a85bafd85e9e867c5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25788"/>
            <a:ext cx="1666968" cy="24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http://do2.rcokoit.ru/pluginfile.php/515091/mod_label/intro/depositphotos_12710368-stock-illustration-funny-big-ben-holding-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4" y="1484784"/>
            <a:ext cx="3587077" cy="33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2408" y="550018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Harry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5464450"/>
            <a:ext cx="2090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Emily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s://thumbs.dreamstime.com/z/%D0%B1%D0%BE-%D1%8C%D1%88%D0%BE%D0%B9-%D0%B7%D0%B5-%D0%B5%D0%BD%D1%8B%D0%B9-%D0%BA%D0%B0%D1%80%D0%B0%D0%BD-%D0%B0%D1%88-%D0%B6%D0%B5-%D1%82%D1%8B%D0%B9-%D1%86%D0%B2%D0%B5%D1%82-%D0%BE%D0%B1%D0%BE%D0%B5%D0%B2-%D0%B2%D0%B5%D0%BA%D1%82%D0%BE%D1%80%D0%B0-%D1%83%D1%80%D0%B0%D0%B2%D0%BD%D0%BE%D0%B2%D0%B5%D1%88%D0%B8%D0%B2%D0%B0%D0%BD%D0%B8%D1%8F-rac-718271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3" t="7408" r="38140" b="14847"/>
          <a:stretch/>
        </p:blipFill>
        <p:spPr bwMode="auto">
          <a:xfrm>
            <a:off x="264148" y="321390"/>
            <a:ext cx="589054" cy="215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.pfst.net/2016.05/477753867567e7de3805d14abaddbeae265fd46eecaf_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 t="8477" r="38661" b="9580"/>
          <a:stretch/>
        </p:blipFill>
        <p:spPr bwMode="auto">
          <a:xfrm>
            <a:off x="301852" y="2420888"/>
            <a:ext cx="576064" cy="21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im0-tub-ru.yandex.net/i?id=a50f41b4a027ea286fd999d7355d4103-l&amp;n=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r="87166" b="8554"/>
          <a:stretch/>
        </p:blipFill>
        <p:spPr bwMode="auto">
          <a:xfrm>
            <a:off x="273016" y="4586812"/>
            <a:ext cx="633735" cy="20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4580355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Послушайте аудиозапись и скажите как зовут собеседников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диалог.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mp3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0312" y="8733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№ </a:t>
            </a:r>
            <a:r>
              <a:rPr lang="en-US" dirty="0" smtClean="0">
                <a:solidFill>
                  <a:srgbClr val="FF0000"/>
                </a:solidFill>
              </a:rPr>
              <a:t> 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229" y="1048023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Обобщение и систематизация знаний.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222\Pictures\Samsung\_20190127_131255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r="2071"/>
          <a:stretch/>
        </p:blipFill>
        <p:spPr bwMode="auto">
          <a:xfrm>
            <a:off x="1691680" y="1988840"/>
            <a:ext cx="6048672" cy="396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thumbs.dreamstime.com/z/%D0%B1%D0%BE-%D1%8C%D1%88%D0%BE%D0%B9-%D0%B7%D0%B5-%D0%B5%D0%BD%D1%8B%D0%B9-%D0%BA%D0%B0%D1%80%D0%B0%D0%BD-%D0%B0%D1%88-%D0%B6%D0%B5-%D1%82%D1%8B%D0%B9-%D1%86%D0%B2%D0%B5%D1%82-%D0%BE%D0%B1%D0%BE%D0%B5%D0%B2-%D0%B2%D0%B5%D0%BA%D1%82%D0%BE%D1%80%D0%B0-%D1%83%D1%80%D0%B0%D0%B2%D0%BD%D0%BE%D0%B2%D0%B5%D1%88%D0%B8%D0%B2%D0%B0%D0%BD%D0%B8%D1%8F-rac-718271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3" t="7408" r="38140" b="14847"/>
          <a:stretch/>
        </p:blipFill>
        <p:spPr bwMode="auto">
          <a:xfrm>
            <a:off x="310579" y="272733"/>
            <a:ext cx="589054" cy="215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.pfst.net/2016.05/477753867567e7de3805d14abaddbeae265fd46eecaf_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 t="8477" r="38661" b="9580"/>
          <a:stretch/>
        </p:blipFill>
        <p:spPr bwMode="auto">
          <a:xfrm>
            <a:off x="301852" y="2420888"/>
            <a:ext cx="576064" cy="21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m0-tub-ru.yandex.net/i?id=a50f41b4a027ea286fd999d7355d4103-l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r="87166" b="8554"/>
          <a:stretch/>
        </p:blipFill>
        <p:spPr bwMode="auto">
          <a:xfrm>
            <a:off x="273016" y="4580355"/>
            <a:ext cx="633735" cy="20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111726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Составьте диалог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9787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№ </a:t>
            </a:r>
            <a:r>
              <a:rPr lang="en-US" dirty="0" smtClean="0">
                <a:solidFill>
                  <a:srgbClr val="FF0000"/>
                </a:solidFill>
              </a:rPr>
              <a:t> 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thumbs.dreamstime.com/z/%D0%B1%D0%BE-%D1%8C%D1%88%D0%BE%D0%B9-%D0%B7%D0%B5-%D0%B5%D0%BD%D1%8B%D0%B9-%D0%BA%D0%B0%D1%80%D0%B0%D0%BD-%D0%B0%D1%88-%D0%B6%D0%B5-%D1%82%D1%8B%D0%B9-%D1%86%D0%B2%D0%B5%D1%82-%D0%BE%D0%B1%D0%BE%D0%B5%D0%B2-%D0%B2%D0%B5%D0%BA%D1%82%D0%BE%D1%80%D0%B0-%D1%83%D1%80%D0%B0%D0%B2%D0%BD%D0%BE%D0%B2%D0%B5%D1%88%D0%B8%D0%B2%D0%B0%D0%BD%D0%B8%D1%8F-rac-71827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3" t="7408" r="38140" b="14847"/>
          <a:stretch/>
        </p:blipFill>
        <p:spPr bwMode="auto">
          <a:xfrm>
            <a:off x="310579" y="272733"/>
            <a:ext cx="589054" cy="215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.pfst.net/2016.05/477753867567e7de3805d14abaddbeae265fd46eecaf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 t="8477" r="38661" b="9580"/>
          <a:stretch/>
        </p:blipFill>
        <p:spPr bwMode="auto">
          <a:xfrm>
            <a:off x="301852" y="2420888"/>
            <a:ext cx="576064" cy="21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m0-tub-ru.yandex.net/i?id=a50f41b4a027ea286fd999d7355d4103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r="87166" b="8554"/>
          <a:stretch/>
        </p:blipFill>
        <p:spPr bwMode="auto">
          <a:xfrm>
            <a:off x="273016" y="4580355"/>
            <a:ext cx="633735" cy="20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xn--zdilekparkbursa-7sb.com/tr/images/firmalar/353/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76285"/>
            <a:ext cx="5654114" cy="565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11726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правильную  букву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222\Pictures\Samsung\_20190202_190253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842" y="188641"/>
            <a:ext cx="118176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52300" y="1348097"/>
            <a:ext cx="118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№ </a:t>
            </a:r>
            <a:r>
              <a:rPr lang="en-US" dirty="0" smtClean="0">
                <a:solidFill>
                  <a:srgbClr val="FF0000"/>
                </a:solidFill>
              </a:rPr>
              <a:t> 3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thumbs.dreamstime.com/z/%D0%B1%D0%BE-%D1%8C%D1%88%D0%BE%D0%B9-%D0%B7%D0%B5-%D0%B5%D0%BD%D1%8B%D0%B9-%D0%BA%D0%B0%D1%80%D0%B0%D0%BD-%D0%B0%D1%88-%D0%B6%D0%B5-%D1%82%D1%8B%D0%B9-%D1%86%D0%B2%D0%B5%D1%82-%D0%BE%D0%B1%D0%BE%D0%B5%D0%B2-%D0%B2%D0%B5%D0%BA%D1%82%D0%BE%D1%80%D0%B0-%D1%83%D1%80%D0%B0%D0%B2%D0%BD%D0%BE%D0%B2%D0%B5%D1%88%D0%B8%D0%B2%D0%B0%D0%BD%D0%B8%D1%8F-rac-71827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3" t="7408" r="38140" b="14847"/>
          <a:stretch/>
        </p:blipFill>
        <p:spPr bwMode="auto">
          <a:xfrm>
            <a:off x="7334" y="183270"/>
            <a:ext cx="589054" cy="215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.pfst.net/2016.05/477753867567e7de3805d14abaddbeae265fd46eecaf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 t="8477" r="38661" b="9580"/>
          <a:stretch/>
        </p:blipFill>
        <p:spPr bwMode="auto">
          <a:xfrm>
            <a:off x="20324" y="2333999"/>
            <a:ext cx="576064" cy="21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m0-tub-ru.yandex.net/i?id=a50f41b4a027ea286fd999d7355d4103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r="87166" b="8554"/>
          <a:stretch/>
        </p:blipFill>
        <p:spPr bwMode="auto">
          <a:xfrm>
            <a:off x="20324" y="4493466"/>
            <a:ext cx="633735" cy="20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Picture 1" descr="C:\Users\222\Pictures\Samsung\_20190127_131852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37" y="102207"/>
            <a:ext cx="5172223" cy="662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222\Pictures\Samsung\_20190127_132033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08" y="1258634"/>
            <a:ext cx="3619792" cy="546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47620" y="0"/>
            <a:ext cx="3528392" cy="1097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Составьте слово из букв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222\Pictures\Samsung\_20190202_190253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787" y="726585"/>
            <a:ext cx="1097875" cy="100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7647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№ </a:t>
            </a:r>
            <a:r>
              <a:rPr lang="en-US" dirty="0" smtClean="0">
                <a:solidFill>
                  <a:srgbClr val="FF0000"/>
                </a:solidFill>
              </a:rPr>
              <a:t> 4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thumbs.dreamstime.com/z/%D0%B1%D0%BE-%D1%8C%D1%88%D0%BE%D0%B9-%D0%B7%D0%B5-%D0%B5%D0%BD%D1%8B%D0%B9-%D0%BA%D0%B0%D1%80%D0%B0%D0%BD-%D0%B0%D1%88-%D0%B6%D0%B5-%D1%82%D1%8B%D0%B9-%D1%86%D0%B2%D0%B5%D1%82-%D0%BE%D0%B1%D0%BE%D0%B5%D0%B2-%D0%B2%D0%B5%D0%BA%D1%82%D0%BE%D1%80%D0%B0-%D1%83%D1%80%D0%B0%D0%B2%D0%BD%D0%BE%D0%B2%D0%B5%D1%88%D0%B8%D0%B2%D0%B0%D0%BD%D0%B8%D1%8F-rac-71827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3" t="7408" r="38140" b="14847"/>
          <a:stretch/>
        </p:blipFill>
        <p:spPr bwMode="auto">
          <a:xfrm>
            <a:off x="310579" y="272733"/>
            <a:ext cx="589054" cy="215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.pfst.net/2016.05/477753867567e7de3805d14abaddbeae265fd46eecaf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 t="8477" r="38661" b="9580"/>
          <a:stretch/>
        </p:blipFill>
        <p:spPr bwMode="auto">
          <a:xfrm>
            <a:off x="301852" y="2420888"/>
            <a:ext cx="576064" cy="21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m0-tub-ru.yandex.net/i?id=a50f41b4a027ea286fd999d7355d4103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r="87166" b="8554"/>
          <a:stretch/>
        </p:blipFill>
        <p:spPr bwMode="auto">
          <a:xfrm>
            <a:off x="273016" y="4580355"/>
            <a:ext cx="633735" cy="20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http://img1.labirint.ru/books/210950/scrn_big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4" t="50000" r="54446" b="20366"/>
          <a:stretch/>
        </p:blipFill>
        <p:spPr bwMode="auto">
          <a:xfrm>
            <a:off x="1215107" y="1868269"/>
            <a:ext cx="1589518" cy="15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https://im0-tub-ru.yandex.net/i?id=1547ca27accadb1e2b05655a74f99d17-l&amp;n=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t="8808" r="20669" b="8014"/>
          <a:stretch/>
        </p:blipFill>
        <p:spPr bwMode="auto">
          <a:xfrm>
            <a:off x="3491880" y="2014001"/>
            <a:ext cx="1194032" cy="122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https://ds02.infourok.ru/uploads/ex/1288/0000742f-6b034344/640/img1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6" t="5552" r="16264" b="9253"/>
          <a:stretch/>
        </p:blipFill>
        <p:spPr bwMode="auto">
          <a:xfrm>
            <a:off x="7206477" y="2014001"/>
            <a:ext cx="1221887" cy="11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https://ds02.infourok.ru/uploads/ex/1288/0000742f-6b034344/640/img3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8" t="14509" r="23389" b="8108"/>
          <a:stretch/>
        </p:blipFill>
        <p:spPr bwMode="auto">
          <a:xfrm>
            <a:off x="5337969" y="2018044"/>
            <a:ext cx="1129846" cy="119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9577" y="3623902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Lamp, wood, sock, mug, hat, book, sun, shop, map, hook, clock, bus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908720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Распредели слова в соответствии с чтением гласных букв, буквосочетаний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222\Pictures\Samsung\_20190202_190253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1"/>
            <a:ext cx="118176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40236" y="1268761"/>
            <a:ext cx="98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№5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thumbs.dreamstime.com/z/%D0%B1%D0%BE-%D1%8C%D1%88%D0%BE%D0%B9-%D0%B7%D0%B5-%D0%B5%D0%BD%D1%8B%D0%B9-%D0%BA%D0%B0%D1%80%D0%B0%D0%BD-%D0%B0%D1%88-%D0%B6%D0%B5-%D1%82%D1%8B%D0%B9-%D1%86%D0%B2%D0%B5%D1%82-%D0%BE%D0%B1%D0%BE%D0%B5%D0%B2-%D0%B2%D0%B5%D0%BA%D1%82%D0%BE%D1%80%D0%B0-%D1%83%D1%80%D0%B0%D0%B2%D0%BD%D0%BE%D0%B2%D0%B5%D1%88%D0%B8%D0%B2%D0%B0%D0%BD%D0%B8%D1%8F-rac-71827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3" t="7408" r="38140" b="14847"/>
          <a:stretch/>
        </p:blipFill>
        <p:spPr bwMode="auto">
          <a:xfrm>
            <a:off x="310579" y="272733"/>
            <a:ext cx="589054" cy="215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.pfst.net/2016.05/477753867567e7de3805d14abaddbeae265fd46eecaf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 t="8477" r="38661" b="9580"/>
          <a:stretch/>
        </p:blipFill>
        <p:spPr bwMode="auto">
          <a:xfrm>
            <a:off x="301852" y="2420888"/>
            <a:ext cx="576064" cy="21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m0-tub-ru.yandex.net/i?id=a50f41b4a027ea286fd999d7355d4103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r="87166" b="8554"/>
          <a:stretch/>
        </p:blipFill>
        <p:spPr bwMode="auto">
          <a:xfrm>
            <a:off x="273016" y="4580355"/>
            <a:ext cx="633735" cy="20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http://img1.labirint.ru/books/210950/scrn_big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4" t="50000" r="54446" b="20366"/>
          <a:stretch/>
        </p:blipFill>
        <p:spPr bwMode="auto">
          <a:xfrm>
            <a:off x="1215107" y="938048"/>
            <a:ext cx="1589518" cy="15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https://im0-tub-ru.yandex.net/i?id=1547ca27accadb1e2b05655a74f99d17-l&amp;n=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t="8808" r="20669" b="8014"/>
          <a:stretch/>
        </p:blipFill>
        <p:spPr bwMode="auto">
          <a:xfrm>
            <a:off x="1475656" y="2453809"/>
            <a:ext cx="1194032" cy="122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https://ds02.infourok.ru/uploads/ex/1288/0000742f-6b034344/640/img1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6" t="5552" r="16264" b="9253"/>
          <a:stretch/>
        </p:blipFill>
        <p:spPr bwMode="auto">
          <a:xfrm>
            <a:off x="1791610" y="5468862"/>
            <a:ext cx="1221887" cy="11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https://ds02.infourok.ru/uploads/ex/1288/0000742f-6b034344/640/img3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8" t="14509" r="23389" b="8108"/>
          <a:stretch/>
        </p:blipFill>
        <p:spPr bwMode="auto">
          <a:xfrm>
            <a:off x="1674779" y="3983727"/>
            <a:ext cx="1129846" cy="119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60602" y="1124744"/>
            <a:ext cx="5383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amp, hat, map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3497" y="2564904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ock, shop, clock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5505" y="4077072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ug, sun, bus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5557420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ood, book, hook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28800"/>
            <a:ext cx="8496944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380"/>
              </a:lnSpc>
              <a:spcAft>
                <a:spcPts val="1000"/>
              </a:spcAft>
              <a:tabLst>
                <a:tab pos="44958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Lohit Hindi"/>
              </a:rPr>
              <a:t>Цель: </a:t>
            </a:r>
            <a:r>
              <a:rPr lang="ru-RU" spc="-10" dirty="0">
                <a:solidFill>
                  <a:prstClr val="black"/>
                </a:solidFill>
                <a:latin typeface="Times New Roman"/>
                <a:ea typeface="Times New Roman"/>
                <a:cs typeface="Lohit Hindi"/>
              </a:rPr>
              <a:t>-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Lohit Hindi"/>
              </a:rPr>
              <a:t> </a:t>
            </a:r>
            <a:r>
              <a:rPr lang="ru-RU" spc="-10" dirty="0">
                <a:solidFill>
                  <a:prstClr val="black"/>
                </a:solidFill>
                <a:latin typeface="Times New Roman"/>
                <a:ea typeface="Times New Roman"/>
                <a:cs typeface="Lohit Hindi"/>
              </a:rPr>
              <a:t>организовать деятельность учащихся, направленную на совершенствование лексических навыков по теме «Мир вокруг меня».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  <a:cs typeface="Lohit Hindi"/>
            </a:endParaRPr>
          </a:p>
          <a:p>
            <a:pPr lvl="0" algn="just"/>
            <a:r>
              <a:rPr lang="ru-RU" kern="8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  <a:p>
            <a:pPr lvl="0" algn="just"/>
            <a:r>
              <a:rPr lang="ru-RU" b="1" kern="800" dirty="0">
                <a:solidFill>
                  <a:prstClr val="black"/>
                </a:solidFill>
                <a:latin typeface="Times New Roman"/>
                <a:ea typeface="Times New Roman"/>
              </a:rPr>
              <a:t>Задачи:</a:t>
            </a:r>
            <a:endParaRPr lang="ru-RU" kern="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ru-RU" b="1" i="1" kern="800" dirty="0">
                <a:solidFill>
                  <a:prstClr val="black"/>
                </a:solidFill>
                <a:latin typeface="Times New Roman"/>
                <a:ea typeface="Times New Roman"/>
              </a:rPr>
              <a:t>образовательная: </a:t>
            </a:r>
            <a:r>
              <a:rPr lang="ru-RU" kern="800" dirty="0">
                <a:solidFill>
                  <a:prstClr val="black"/>
                </a:solidFill>
                <a:latin typeface="Times New Roman"/>
                <a:ea typeface="Times New Roman"/>
              </a:rPr>
              <a:t>формировать </a:t>
            </a:r>
            <a:r>
              <a:rPr lang="ru-RU" kern="800" dirty="0" err="1">
                <a:solidFill>
                  <a:prstClr val="black"/>
                </a:solidFill>
                <a:latin typeface="Times New Roman"/>
                <a:ea typeface="Times New Roman"/>
              </a:rPr>
              <a:t>общеучебные</a:t>
            </a:r>
            <a:r>
              <a:rPr lang="ru-RU" kern="800" dirty="0">
                <a:solidFill>
                  <a:prstClr val="black"/>
                </a:solidFill>
                <a:latin typeface="Times New Roman"/>
                <a:ea typeface="Times New Roman"/>
              </a:rPr>
              <a:t> умения и навыки (умение  обобщать, делать выводы),  </a:t>
            </a:r>
            <a:r>
              <a:rPr lang="ru-RU" kern="800" spc="-10" dirty="0">
                <a:solidFill>
                  <a:prstClr val="black"/>
                </a:solidFill>
                <a:latin typeface="Times New Roman"/>
                <a:ea typeface="Times New Roman"/>
              </a:rPr>
              <a:t>тренировка фонетических, лексических и   произносительных навыков;</a:t>
            </a:r>
            <a:endParaRPr lang="ru-RU" kern="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ru-RU" b="1" i="1" kern="800" dirty="0">
                <a:solidFill>
                  <a:prstClr val="black"/>
                </a:solidFill>
                <a:latin typeface="Times New Roman"/>
                <a:ea typeface="Times New Roman"/>
              </a:rPr>
              <a:t>развивающая: </a:t>
            </a:r>
            <a:r>
              <a:rPr lang="ru-RU" kern="800" dirty="0">
                <a:solidFill>
                  <a:prstClr val="black"/>
                </a:solidFill>
                <a:latin typeface="Times New Roman"/>
                <a:ea typeface="Times New Roman"/>
              </a:rPr>
              <a:t>развивать коммуникативные навыки сотрудничества с другими учащимися, совершенствовать навыки чтения и произношения изученных слов; организация рефлексии и самооценки учениками своей учебной деятельности на уроке.</a:t>
            </a:r>
          </a:p>
          <a:p>
            <a:pPr marL="342900" lvl="0" indent="-342900" algn="just">
              <a:lnSpc>
                <a:spcPts val="1380"/>
              </a:lnSpc>
              <a:buFont typeface="Arial"/>
              <a:buChar char="•"/>
              <a:tabLst>
                <a:tab pos="449580" algn="l"/>
              </a:tabLst>
            </a:pPr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  <a:cs typeface="Lohit Hindi"/>
              </a:rPr>
              <a:t>воспитательная: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Lohit Hindi"/>
              </a:rPr>
              <a:t>.</a:t>
            </a:r>
            <a:r>
              <a:rPr lang="ru-RU" spc="-10" dirty="0">
                <a:solidFill>
                  <a:prstClr val="black"/>
                </a:solidFill>
                <a:latin typeface="Times New Roman"/>
                <a:ea typeface="Times New Roman"/>
                <a:cs typeface="Lohit Hindi"/>
              </a:rPr>
              <a:t> поддерживать  интерес к изучению английского языка, воспитывать  культуру общения, развивать умения работать в коллективе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  <a:cs typeface="Lohit Hindi"/>
            </a:endParaRPr>
          </a:p>
        </p:txBody>
      </p:sp>
    </p:spTree>
    <p:extLst>
      <p:ext uri="{BB962C8B-B14F-4D97-AF65-F5344CB8AC3E}">
        <p14:creationId xmlns:p14="http://schemas.microsoft.com/office/powerpoint/2010/main" val="3243084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900igr.net/up/datas/87965/009.jp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4"/>
          <a:stretch/>
        </p:blipFill>
        <p:spPr bwMode="auto">
          <a:xfrm>
            <a:off x="179512" y="753778"/>
            <a:ext cx="8784976" cy="602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thumbs.dreamstime.com/z/%D0%B1%D0%BE-%D1%8C%D1%88%D0%BE%D0%B9-%D0%B7%D0%B5-%D0%B5%D0%BD%D1%8B%D0%B9-%D0%BA%D0%B0%D1%80%D0%B0%D0%BD-%D0%B0%D1%88-%D0%B6%D0%B5-%D1%82%D1%8B%D0%B9-%D1%86%D0%B2%D0%B5%D1%82-%D0%BE%D0%B1%D0%BE%D0%B5%D0%B2-%D0%B2%D0%B5%D0%BA%D1%82%D0%BE%D1%80%D0%B0-%D1%83%D1%80%D0%B0%D0%B2%D0%BD%D0%BE%D0%B2%D0%B5%D1%88%D0%B8%D0%B2%D0%B0%D0%BD%D0%B8%D1%8F-rac-71827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3" t="7408" r="38140" b="14847"/>
          <a:stretch/>
        </p:blipFill>
        <p:spPr bwMode="auto">
          <a:xfrm>
            <a:off x="310579" y="272733"/>
            <a:ext cx="589054" cy="215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.pfst.net/2016.05/477753867567e7de3805d14abaddbeae265fd46eecaf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 t="8477" r="38661" b="9580"/>
          <a:stretch/>
        </p:blipFill>
        <p:spPr bwMode="auto">
          <a:xfrm>
            <a:off x="301852" y="2420888"/>
            <a:ext cx="576064" cy="21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m0-tub-ru.yandex.net/i?id=a50f41b4a027ea286fd999d7355d4103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r="87166" b="8554"/>
          <a:stretch/>
        </p:blipFill>
        <p:spPr bwMode="auto">
          <a:xfrm>
            <a:off x="273016" y="4580355"/>
            <a:ext cx="633735" cy="20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 descr="C:\Users\222\Pictures\Samsung\_20190127_134126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15" y="1988840"/>
            <a:ext cx="797190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7908" y="137725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Используй слова в рамочке и закончи рифмовку.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222\Pictures\Samsung\_20190127_131255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r="2071"/>
          <a:stretch/>
        </p:blipFill>
        <p:spPr bwMode="auto">
          <a:xfrm>
            <a:off x="7092280" y="188639"/>
            <a:ext cx="1779256" cy="11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92684" y="1196752"/>
            <a:ext cx="75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№ 6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222\Pictures\Samsung\_20190127_140519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1"/>
          <a:stretch/>
        </p:blipFill>
        <p:spPr bwMode="auto">
          <a:xfrm>
            <a:off x="266781" y="2204864"/>
            <a:ext cx="855369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26876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Посмотрите на семейные фотографии Эмили и Хэрри. Что они могли бы сказать о своих родных?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28384" y="9807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№ 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7876" y="6194041"/>
            <a:ext cx="3744416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um, dad, granny, grandad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thumbs.dreamstime.com/z/%D0%B1%D0%BE-%D1%8C%D1%88%D0%BE%D0%B9-%D0%B7%D0%B5-%D0%B5%D0%BD%D1%8B%D0%B9-%D0%BA%D0%B0%D1%80%D0%B0%D0%BD-%D0%B0%D1%88-%D0%B6%D0%B5-%D1%82%D1%8B%D0%B9-%D1%86%D0%B2%D0%B5%D1%82-%D0%BE%D0%B1%D0%BE%D0%B5%D0%B2-%D0%B2%D0%B5%D0%BA%D1%82%D0%BE%D1%80%D0%B0-%D1%83%D1%80%D0%B0%D0%B2%D0%BD%D0%BE%D0%B2%D0%B5%D1%88%D0%B8%D0%B2%D0%B0%D0%BD%D0%B8%D1%8F-rac-71827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3" t="7408" r="38140" b="14847"/>
          <a:stretch/>
        </p:blipFill>
        <p:spPr bwMode="auto">
          <a:xfrm>
            <a:off x="310579" y="272733"/>
            <a:ext cx="589054" cy="215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.pfst.net/2016.05/477753867567e7de3805d14abaddbeae265fd46eecaf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 t="8477" r="38661" b="9580"/>
          <a:stretch/>
        </p:blipFill>
        <p:spPr bwMode="auto">
          <a:xfrm>
            <a:off x="301852" y="2420888"/>
            <a:ext cx="576064" cy="21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m0-tub-ru.yandex.net/i?id=a50f41b4a027ea286fd999d7355d4103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r="87166" b="8554"/>
          <a:stretch/>
        </p:blipFill>
        <p:spPr bwMode="auto">
          <a:xfrm>
            <a:off x="273016" y="4580355"/>
            <a:ext cx="633735" cy="20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222\Pictures\Samsung\_20190127_140558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9954"/>
            <a:ext cx="6840760" cy="49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6751" y="1058058"/>
            <a:ext cx="7913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Скажите по – английски то, что могли бы сказать о себе друзья Эмили и Хэрри. 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222\Pictures\Samsung\_20190127_131255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r="2071"/>
          <a:stretch/>
        </p:blipFill>
        <p:spPr bwMode="auto">
          <a:xfrm>
            <a:off x="7635065" y="193962"/>
            <a:ext cx="131967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44408" y="87339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№ 7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0-tub-ru.yandex.net/i?id=62395efcff2989b378505ac5dca8b117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174" y="2636912"/>
            <a:ext cx="3292192" cy="34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5390" y="1412776"/>
            <a:ext cx="22637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it a…?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222\Pictures\Samsung\_20190127_131255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r="2071"/>
          <a:stretch/>
        </p:blipFill>
        <p:spPr bwMode="auto">
          <a:xfrm>
            <a:off x="7452320" y="188640"/>
            <a:ext cx="15396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3986" y="980728"/>
            <a:ext cx="26286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Good bye</a:t>
            </a:r>
            <a:endParaRPr lang="ru-RU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C:\Users\222\Pictures\Samsung\_20190127_131255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r="2071"/>
          <a:stretch/>
        </p:blipFill>
        <p:spPr bwMode="auto">
          <a:xfrm>
            <a:off x="1475656" y="2088724"/>
            <a:ext cx="6048672" cy="396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08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v.cap.ru/HOME/71/2010/BANNER/12/dkrf/images/russianflagr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24" y="1196752"/>
            <a:ext cx="730742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19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thumbs.dreamstime.com/z/%D0%B1%D0%BE-%D1%8C%D1%88%D0%BE%D0%B9-%D0%B7%D0%B5-%D0%B5%D0%BD%D1%8B%D0%B9-%D0%BA%D0%B0%D1%80%D0%B0%D0%BD-%D0%B0%D1%88-%D0%B6%D0%B5-%D1%82%D1%8B%D0%B9-%D1%86%D0%B2%D0%B5%D1%82-%D0%BE%D0%B1%D0%BE%D0%B5%D0%B2-%D0%B2%D0%B5%D0%BA%D1%82%D0%BE%D1%80%D0%B0-%D1%83%D1%80%D0%B0%D0%B2%D0%BD%D0%BE%D0%B2%D0%B5%D1%88%D0%B8%D0%B2%D0%B0%D0%BD%D0%B8%D1%8F-rac-71827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3" t="7408" r="38140" b="14847"/>
          <a:stretch/>
        </p:blipFill>
        <p:spPr bwMode="auto">
          <a:xfrm>
            <a:off x="310579" y="272733"/>
            <a:ext cx="589054" cy="215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.pfst.net/2016.05/477753867567e7de3805d14abaddbeae265fd46eecaf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 t="8477" r="38661" b="9580"/>
          <a:stretch/>
        </p:blipFill>
        <p:spPr bwMode="auto">
          <a:xfrm>
            <a:off x="301852" y="2420888"/>
            <a:ext cx="576064" cy="21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m0-tub-ru.yandex.net/i?id=a50f41b4a027ea286fd999d7355d4103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r="87166" b="8554"/>
          <a:stretch/>
        </p:blipFill>
        <p:spPr bwMode="auto">
          <a:xfrm>
            <a:off x="273016" y="4580355"/>
            <a:ext cx="633735" cy="20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ng.pngtree.com/png_detail/18/09/10/pngtree-hand-painted-aircraft-png-clipart_28290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43831"/>
            <a:ext cx="3179524" cy="211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43830"/>
            <a:ext cx="3573268" cy="204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s://png.pngtree.com/png_detail/18/09/10/pngtree-red-plane-png-clipart_6621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93" y="3861048"/>
            <a:ext cx="3024336" cy="220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2474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99px.ru/sstorage/53/2013/01/tmb_56959_4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hti.sfu-kras.ru/upload/medialibrary/102/envelope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10502" r="8633" b="11764"/>
          <a:stretch/>
        </p:blipFill>
        <p:spPr bwMode="auto">
          <a:xfrm>
            <a:off x="1691680" y="1052736"/>
            <a:ext cx="6076060" cy="335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472514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 name is…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I’m…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I’m not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8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7.dreamies.de/img/622/b/nhhhfxothh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8333"/>
            <a:ext cx="86409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390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момент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56792"/>
            <a:ext cx="6966520" cy="304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kern="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Литература:</a:t>
            </a: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kern="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Английский </a:t>
            </a:r>
            <a:r>
              <a:rPr lang="ru-RU" kern="800" dirty="0">
                <a:solidFill>
                  <a:prstClr val="black"/>
                </a:solidFill>
                <a:latin typeface="Times New Roman"/>
                <a:ea typeface="Times New Roman"/>
              </a:rPr>
              <a:t>язык. </a:t>
            </a:r>
            <a:r>
              <a:rPr lang="ru-RU" kern="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«</a:t>
            </a:r>
            <a:r>
              <a:rPr lang="en-US" kern="800" dirty="0">
                <a:solidFill>
                  <a:prstClr val="black"/>
                </a:solidFill>
                <a:latin typeface="Times New Roman"/>
                <a:ea typeface="Times New Roman"/>
              </a:rPr>
              <a:t>Rainbow</a:t>
            </a:r>
            <a:r>
              <a:rPr lang="ru-RU" kern="800" dirty="0">
                <a:solidFill>
                  <a:prstClr val="black"/>
                </a:solidFill>
                <a:latin typeface="Times New Roman"/>
                <a:ea typeface="Times New Roman"/>
              </a:rPr>
              <a:t> English 2</a:t>
            </a:r>
            <a:r>
              <a:rPr lang="ru-RU" kern="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», учебник для общеобразовательных учреждений / О.В. Афанасьева и др. М.: Дрофа, 2011.</a:t>
            </a:r>
          </a:p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rgbClr val="4A4A4A"/>
                </a:solidFill>
                <a:latin typeface="Times New Roman" pitchFamily="18" charset="0"/>
                <a:cs typeface="Times New Roman" pitchFamily="18" charset="0"/>
              </a:rPr>
              <a:t>Конышева </a:t>
            </a:r>
            <a:r>
              <a:rPr lang="ru-RU" dirty="0">
                <a:solidFill>
                  <a:srgbClr val="4A4A4A"/>
                </a:solidFill>
                <a:latin typeface="Times New Roman" pitchFamily="18" charset="0"/>
                <a:cs typeface="Times New Roman" pitchFamily="18" charset="0"/>
              </a:rPr>
              <a:t>А.В.</a:t>
            </a:r>
            <a:r>
              <a:rPr lang="ru-RU" dirty="0" smtClean="0">
                <a:solidFill>
                  <a:srgbClr val="4A4A4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4A4A4A"/>
                </a:solidFill>
                <a:latin typeface="Times New Roman" pitchFamily="18" charset="0"/>
                <a:cs typeface="Times New Roman" pitchFamily="18" charset="0"/>
              </a:rPr>
              <a:t>Английский для малышей. </a:t>
            </a:r>
            <a:r>
              <a:rPr lang="ru-RU" dirty="0" smtClean="0">
                <a:solidFill>
                  <a:srgbClr val="4A4A4A"/>
                </a:solidFill>
                <a:latin typeface="Times New Roman" pitchFamily="18" charset="0"/>
                <a:cs typeface="Times New Roman" pitchFamily="18" charset="0"/>
              </a:rPr>
              <a:t>М.,2004.</a:t>
            </a:r>
            <a:endParaRPr lang="ru-RU" dirty="0">
              <a:solidFill>
                <a:srgbClr val="4A4A4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dirty="0" err="1" smtClean="0">
                <a:solidFill>
                  <a:srgbClr val="4A4A4A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dirty="0" smtClean="0">
                <a:solidFill>
                  <a:srgbClr val="4A4A4A"/>
                </a:solidFill>
                <a:latin typeface="Times New Roman" pitchFamily="18" charset="0"/>
                <a:cs typeface="Times New Roman" pitchFamily="18" charset="0"/>
              </a:rPr>
              <a:t> Д.Б</a:t>
            </a:r>
            <a:r>
              <a:rPr lang="ru-RU" dirty="0">
                <a:solidFill>
                  <a:srgbClr val="4A4A4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4A4A4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4A4A4A"/>
                </a:solidFill>
                <a:latin typeface="Times New Roman" pitchFamily="18" charset="0"/>
                <a:cs typeface="Times New Roman" pitchFamily="18" charset="0"/>
              </a:rPr>
              <a:t>Детская психология. М., </a:t>
            </a:r>
            <a:r>
              <a:rPr lang="ru-RU" dirty="0" smtClean="0">
                <a:solidFill>
                  <a:srgbClr val="4A4A4A"/>
                </a:solidFill>
                <a:latin typeface="Times New Roman" pitchFamily="18" charset="0"/>
                <a:cs typeface="Times New Roman" pitchFamily="18" charset="0"/>
              </a:rPr>
              <a:t>1989</a:t>
            </a:r>
            <a:r>
              <a:rPr lang="ru-RU" dirty="0">
                <a:solidFill>
                  <a:srgbClr val="4A4A4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rgbClr val="4A4A4A"/>
                </a:solidFill>
                <a:latin typeface="Times New Roman" pitchFamily="18" charset="0"/>
                <a:cs typeface="Times New Roman" pitchFamily="18" charset="0"/>
              </a:rPr>
              <a:t>Медведева О.М</a:t>
            </a:r>
            <a:r>
              <a:rPr lang="ru-RU" dirty="0">
                <a:solidFill>
                  <a:srgbClr val="4A4A4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4A4A4A"/>
                </a:solidFill>
                <a:latin typeface="Times New Roman" pitchFamily="18" charset="0"/>
                <a:cs typeface="Times New Roman" pitchFamily="18" charset="0"/>
              </a:rPr>
              <a:t>Творчество </a:t>
            </a:r>
            <a:r>
              <a:rPr lang="ru-RU" dirty="0">
                <a:solidFill>
                  <a:srgbClr val="4A4A4A"/>
                </a:solidFill>
                <a:latin typeface="Times New Roman" pitchFamily="18" charset="0"/>
                <a:cs typeface="Times New Roman" pitchFamily="18" charset="0"/>
              </a:rPr>
              <a:t>учителя на уроках английского языка. М</a:t>
            </a:r>
            <a:r>
              <a:rPr lang="ru-RU" dirty="0" smtClean="0">
                <a:solidFill>
                  <a:srgbClr val="4A4A4A"/>
                </a:solidFill>
                <a:latin typeface="Times New Roman" pitchFamily="18" charset="0"/>
                <a:cs typeface="Times New Roman" pitchFamily="18" charset="0"/>
              </a:rPr>
              <a:t>.: Просвещение,1992.</a:t>
            </a:r>
            <a:endParaRPr lang="ru-RU" dirty="0">
              <a:solidFill>
                <a:srgbClr val="4A4A4A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kern="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kern="8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3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.depositphotos.com/1291142/4947/i/950/depositphotos_49470967-stock-photo-mixed-ethnic-children-great-bri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75" y="1826700"/>
            <a:ext cx="885580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amoletov-modeli.ru/image/cache/catalog/photo/ilyushin/505024-10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32834"/>
            <a:ext cx="4680520" cy="2340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807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Постановка цели и задач урока. Мотивация учебной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9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.anninhthudo.vn/w600/uploaded/189/2017_11_10/3/18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4" y="836712"/>
            <a:ext cx="7786360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imgproc.airliners.net/photos/airliners/1/2/4/2422421.jpg?v=v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6" descr="https://imgproc.airliners.net/photos/airliners/1/2/4/2422421.jpg?v=v4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8" descr="https://imgproc.airliners.net/photos/airliners/1/2/4/2422421.jpg?v=v4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129" name="Picture 9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 bwMode="auto">
          <a:xfrm>
            <a:off x="155575" y="908719"/>
            <a:ext cx="88106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0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0-tub-ru.yandex.net/i?id=1a008d0cbf3c85f7200bb1a646e4f680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03744"/>
            <a:ext cx="4464496" cy="254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7006" y="4221088"/>
            <a:ext cx="47496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BLUE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TOY PLANE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0037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Актуализация знаний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0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ng.pngtree.com/png_detail/18/09/10/pngtree-red-plane-png-clipart_662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046327"/>
            <a:ext cx="3960440" cy="28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2145" y="4581128"/>
            <a:ext cx="44285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TOY PLANE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ttps://png.pngtree.com/png_detail/18/09/10/pngtree-red-plane-png-clipart_662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08" y="1046327"/>
            <a:ext cx="3960440" cy="28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908720"/>
            <a:ext cx="453383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4292" y="4509120"/>
            <a:ext cx="57554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YELLOW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TOY PLANE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48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8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317</Words>
  <Application>Microsoft Office PowerPoint</Application>
  <PresentationFormat>Экран (4:3)</PresentationFormat>
  <Paragraphs>61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222</dc:creator>
  <cp:lastModifiedBy>222</cp:lastModifiedBy>
  <cp:revision>27</cp:revision>
  <dcterms:created xsi:type="dcterms:W3CDTF">2019-01-20T03:48:54Z</dcterms:created>
  <dcterms:modified xsi:type="dcterms:W3CDTF">2020-03-17T09:50:09Z</dcterms:modified>
</cp:coreProperties>
</file>