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84" r:id="rId2"/>
    <p:sldId id="260" r:id="rId3"/>
    <p:sldId id="262" r:id="rId4"/>
    <p:sldId id="282" r:id="rId5"/>
    <p:sldId id="281" r:id="rId6"/>
    <p:sldId id="280" r:id="rId7"/>
    <p:sldId id="271" r:id="rId8"/>
    <p:sldId id="283" r:id="rId9"/>
    <p:sldId id="279" r:id="rId10"/>
    <p:sldId id="263" r:id="rId11"/>
    <p:sldId id="264" r:id="rId12"/>
    <p:sldId id="278" r:id="rId13"/>
    <p:sldId id="277" r:id="rId14"/>
    <p:sldId id="267" r:id="rId15"/>
    <p:sldId id="265" r:id="rId16"/>
    <p:sldId id="266" r:id="rId17"/>
    <p:sldId id="258" r:id="rId18"/>
    <p:sldId id="259" r:id="rId19"/>
    <p:sldId id="276" r:id="rId20"/>
    <p:sldId id="261" r:id="rId21"/>
    <p:sldId id="28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2" d="100"/>
          <a:sy n="112" d="100"/>
        </p:scale>
        <p:origin x="-72" y="19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oisk-ru.ru/s10481t13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wmix.ru/zakonodatelstvo/92219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m0-tub-ru.yandex.net/i?id=61df71f2193de9fe87c9eb237d0e5776&amp;n=33&amp;h=215&amp;w=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71472" y="642918"/>
            <a:ext cx="8115328" cy="585791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«Красноборская средняя школа» 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структурное подразделение «Детский сад «Звездочка»,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Архангельская область, с. Красноборск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Презентация по организации совместной работы детского сада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и учреждений системы профилактики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Взаимодействие органов и учреждений системы профилактики согласно постановлению Правительства АО от 07.12.2010 г. № 373 – </a:t>
            </a:r>
            <a:r>
              <a:rPr lang="ru-RU" sz="5600" b="1" dirty="0" err="1" smtClean="0">
                <a:latin typeface="Times New Roman" pitchFamily="18" charset="0"/>
                <a:cs typeface="Times New Roman" pitchFamily="18" charset="0"/>
              </a:rPr>
              <a:t>пп</a:t>
            </a:r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«Об утверждении положения о формировании, ведении и использовании единого областного банка данных о несовершеннолетних и семьях, находящихся в СОП, и порядка взаимодействия органов и учреждений системы профилактики безнадзорности и правонарушений несовершеннолетних по выявлению, учету </a:t>
            </a:r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и  организации ИПР в отношении несовершеннолетних и семей, находящихся в СОП на территории АО»</a:t>
            </a:r>
          </a:p>
          <a:p>
            <a:pPr algn="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Автор - составитель: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Селиванова Ирина Владимировна, </a:t>
            </a:r>
          </a:p>
          <a:p>
            <a:pPr algn="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социальный педагог МБОУ «Красноборская СШ»</a:t>
            </a:r>
          </a:p>
          <a:p>
            <a:pPr algn="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СП «Детский сад «Звездочка» </a:t>
            </a:r>
          </a:p>
          <a:p>
            <a:pPr algn="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высшей квалификационной категории</a:t>
            </a:r>
          </a:p>
          <a:p>
            <a:pPr algn="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2020/2021 уч. год</a:t>
            </a:r>
            <a:endParaRPr lang="ru-RU" sz="4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14612" y="357166"/>
            <a:ext cx="392909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Постановка на внутрисадовский учет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500174"/>
            <a:ext cx="4143404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(законные представители) не исполняют обязанностей по воспитанию, обучению и (или) содержанию своих детей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1500174"/>
            <a:ext cx="4143404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оскорбляют и унижают личность ребенка, его честь, достоинства и репутацию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4286256"/>
            <a:ext cx="4143404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умышленно наносят ребенку повреждения,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представляющие угрозу его жизни и здоровья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2857496"/>
            <a:ext cx="4143404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отрицательно влияют на поведение несовершеннолетних, вовлекают их в противоправные действия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2857496"/>
            <a:ext cx="4143404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злоупотребляют спиртными напитками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4876" y="4286256"/>
            <a:ext cx="4143404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Ребенок с отклоняющимся от нормы поведением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43174" y="357166"/>
            <a:ext cx="392909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Снятие с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внутрисадовского учета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500174"/>
            <a:ext cx="4143404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Позитивные изменения, сохраняющиеся длительное время (минимум 1 год)</a:t>
            </a:r>
            <a:endParaRPr lang="ru-RU" sz="105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4357694"/>
            <a:ext cx="4143404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Другие объективные причины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928934"/>
            <a:ext cx="4143404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Дети, перешедшие в другое дошкольное образовательное учреждение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2928934"/>
            <a:ext cx="4143404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Семьи,   сменившие место жительства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1500174"/>
            <a:ext cx="4143404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Дети, окончившие дошкольное образовательное учреждение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28860" y="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Архангельской области № 373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857232"/>
            <a:ext cx="82153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12. Предложения в комплексный межведомственный план индивидуальной профилактической работы, а также принятое решение о постановке или не постановке несовершеннолетнего и (или) семьи на ведомственный учет вносятся органами и учреждениями системы профилактики и другими органами в государственное учреждение в течение 5 рабочих дней со дня получения заключения о постановке на учет несовершеннолетнего и (или) семьи, находящихся в социально опасном положении.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15. Органы и учреждения системы профилактики один раз в полугодие с даты утверждения комплексного межведомственного плана индивидуальной профилактической работы,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5-го числа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месяца, следующего за отчетным периодом, направляет в государственную организацию социального обслуживания сведения о реализации мероприятий комплексного межведомственного плана индивидуальной профилактической работы и предложения по внесению изменений и дополнений с приложением документов, подтверждающих его реализацию или необходимость внесения изменений и дополнений.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43372" y="0"/>
            <a:ext cx="1149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120 ФЗ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63915"/>
            <a:ext cx="850112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14. Органы, осуществляющие управление в сфере образования, и организации, осуществляющие образовательную деятельность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Организации, осуществляющие образовательную деятельность: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1) оказывают социально-психологическую и педагогическую помощь несовершеннолетним с ограниченными возможностями здоровья и (или) отклонениями в поведении либо несовершеннолетним, имеющим проблемы в обучении;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2) выявляют несовершеннолетних, находящихся в социально опасном положении, а также не посещающих или систематически пропускающих по неуважительным причинам занятия в образовательных организациях, принимают меры по их воспитанию и получению ими общего образования;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3) выявляют семьи, находящиеся в социально опасном положении, и оказывают им помощь в обучении и воспитании детей;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4) обеспечивают организацию в образовательных организациях общедоступных спортивных секций, технических и иных кружков, клубов и привлечение к участию в них несовершеннолетних;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5) осуществляют меры по реализации программ и методик, направленных на формирование законопослушного поведения несовершеннолетних.</a:t>
            </a:r>
          </a:p>
          <a:p>
            <a:endParaRPr lang="ru-RU" sz="1600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00232" y="285728"/>
            <a:ext cx="571504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02-08-14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"Красноборская СШ"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Структурное подразделение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"Детский сад "Звездочка"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 Красноборск , ул. Красная д. 45 «а»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Дело № 12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Попов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Иван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Олегович,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26.11.2015 г.р.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Начато: 26.10.2017 г.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Окончено:___________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71736" y="357166"/>
            <a:ext cx="392909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Личное дело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428736"/>
            <a:ext cx="4071966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Заключение о постановке на профилактический учет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5357826"/>
            <a:ext cx="414340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Заключение о снятии с профилактического учета семьи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4429132"/>
            <a:ext cx="414340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Информация об изменении ситуации в семье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3357562"/>
            <a:ext cx="4143404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Иные документы, содержащие информацию о несовершеннолетнем или семье, находящихся в СОП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2500306"/>
            <a:ext cx="41434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Акты обследования МБУ</a:t>
            </a:r>
            <a:endParaRPr lang="ru-RU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1285860"/>
            <a:ext cx="4143404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Комплексный межведомственный план ИПР, план ИПР с семьей</a:t>
            </a:r>
            <a:r>
              <a:rPr lang="ru-RU" sz="105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внутрисадовский)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5357826"/>
            <a:ext cx="414340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Уведомление о Совете профилактики, решение Совета профилактики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4429132"/>
            <a:ext cx="414340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Характеристика на ребенка, родителей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3429000"/>
            <a:ext cx="414340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Копия паспортов родителей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2428868"/>
            <a:ext cx="414340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Копии свидетельства о рождении, полиса,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СНИЛСа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00166" y="785794"/>
          <a:ext cx="6715172" cy="4484388"/>
        </p:xfrm>
        <a:graphic>
          <a:graphicData uri="http://schemas.openxmlformats.org/drawingml/2006/table">
            <a:tbl>
              <a:tblPr/>
              <a:tblGrid>
                <a:gridCol w="1357322"/>
                <a:gridCol w="3357586"/>
                <a:gridCol w="2000264"/>
              </a:tblGrid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Дата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Содержание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р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аботы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семьей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Примечание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06.10.2018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г.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Родительское собрание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А.А.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Иванова присутствовала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15.11.2018 г.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Посещение семьи А.А. Ивановой, беседа с родителями, составление акта МБУ.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См. личное дело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214290"/>
            <a:ext cx="824110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индивидуально профилактической работы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семьей____________________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42910" y="1357298"/>
            <a:ext cx="8001056" cy="489364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19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Паспортная часть: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19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Ф.И.О. несовершеннолетнего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19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Дата рождения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19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Адрес места жительства (фактический, регистрация)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19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От кого поступили сведения о семье и (или) несовершеннолетней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19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 Состоит (состояла) на учете в органах профилактики (указывается дата)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19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Сведения о родителях и составе семьи,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месте работы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контактный телефон родителей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19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Жилищные условия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19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Доход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19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Дополнительная характеризующая информация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57224" y="285728"/>
            <a:ext cx="73673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Мероприятия ИПР с семьей и (или)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несовершеннолетним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1428736"/>
          <a:ext cx="8715403" cy="2453640"/>
        </p:xfrm>
        <a:graphic>
          <a:graphicData uri="http://schemas.openxmlformats.org/drawingml/2006/table">
            <a:tbl>
              <a:tblPr/>
              <a:tblGrid>
                <a:gridCol w="692991"/>
                <a:gridCol w="2793169"/>
                <a:gridCol w="1743081"/>
                <a:gridCol w="1743081"/>
                <a:gridCol w="1743081"/>
              </a:tblGrid>
              <a:tr h="851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п/</a:t>
                      </a:r>
                      <a:r>
                        <a:rPr lang="ru-RU" sz="20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Мероприятия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Сроки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ственные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Информация о ходе выполнения    мероприятий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Сбор информации о семье.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теч. года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соц. педагог,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воспитатели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Родительские собрания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специалисты</a:t>
                      </a: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85720" y="3929066"/>
            <a:ext cx="88582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Ф.И.О. специалиста, составившего плана ИПР ____________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Оценка реализации ИПР с несовершеннолетним и его семьей, и вносятся предложения по дальнейшей работе (сопровождению)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ЗАКЛЮЧЕНИЕ (например: оставить на ВУ семью или снять с ВУ)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Внизу дата и подпись руководителя или директора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85786" y="214290"/>
            <a:ext cx="7786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Общие рекомендации по работе с несовершеннолетними категории СОП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500174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Важно проявлять живой интерес к успехам и самочувствию несовершеннолетнего в доверительной беседе;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Важен индивидуальный подход к работе с данным несовершеннолетним;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Привлекайте родителей к участию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жизни несовершеннолетнего; 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Всегда соблюдайте единство требований и правил.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399318" y="1285860"/>
            <a:ext cx="954331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несовершеннолетним, находящимся в социально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опасном положении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относятся лица, которые вследствие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безнадзорности или беспризорности находятся в обстановке,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представляющей опасность для их жизни или здоровья либо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отвечающей требованиям к их воспитанию или содержанию,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либо совершают правонарушения или антиобщественные действия.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00034" y="3643314"/>
            <a:ext cx="83294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несовершеннолетним, требующим особого внимания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государства и общества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относятся лица, которые имеют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отклонения в поведении, а также лица, жизнедеятельность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которых объективно нарушена в результате сложившихся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обстоятельств и которые не могут преодолеть данные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обстоятельства самостоятельно или с помощью семьи.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285728"/>
            <a:ext cx="56436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Категории несовершеннолетних и (или) семей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1571612"/>
            <a:ext cx="629531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внимание!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214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728" y="428604"/>
            <a:ext cx="70723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Источники: 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Общеобразовательная программа дошкольного образования «От рождения до школы» под редакцией Н.Е.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Постановление Правительства АО от 07.12.2010 г. № 373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«Об утверждении положения о формировании, ведении и использовании единого областного банка данных о несовершеннолетних и семьях, находящихся в СОП, и порядка взаимодействия органов и учреждений системы профилактики безнадзорности и правонарушений несовершеннолетних по выявлению, учету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 организации ИПР в отношении несовершеннолетних и семей, находящихся в СОП на территории АО».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Положение о Совете профилактики семейного неблагополучия детских садов структурных подразделений МБОУ «Красноборская средняя школа».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Положение о постановке семей на внутрисадовский учёт.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Электронные ресурсы (Интернет – ссылки):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Постановление от 23 января 2018 г. № 21-пп. Режим доступа: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https://poisk-ru.ru/s10481t13.html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Постановление Правительства Архангельской области от 07.12.2010 № 373-пп.</a:t>
            </a:r>
            <a:r>
              <a:rPr lang="ru-RU" sz="1200" b="1" dirty="0" smtClean="0"/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Режим доступа:</a:t>
            </a:r>
          </a:p>
          <a:p>
            <a:pPr marL="228600" indent="-228600" algn="just"/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https://www.lawmix.ru/zakonodatelstvo/922193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rabicPeriod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357166"/>
            <a:ext cx="8358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семьям, находящимся в социально опасном положении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относятся семьи, имеющие детей, находящихся в социально опасном положении, а также семьи, где родители или иные законные представители несовершеннолетних не исполняют своих обязанностей по их воспитанию, обучению и (или) содержанию и (или) отрицательно влияют на их поведение либо жестоко обращаются с ними, семьи, в которых имеют место угроза применения насилия или случаи применения насилия.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3786190"/>
            <a:ext cx="838428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семьям, требующим особого внимания государства и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относятся семьи, имеющие детей с отклонениями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поведении, а также жизнедеятельность которых объективно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нарушена в результате сложившихся обстоятельств и которые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могут преодолеть данные обстоятельства самостоятельно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с помощью семьи.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214290"/>
            <a:ext cx="671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Критериями отнесения семей к категории находящихся в социально опасном положении являются: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285860"/>
            <a:ext cx="792961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352" indent="-457200" algn="just"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Неисполнение родителями или иными законными представителями своих обязанностей по жизнеобеспечению детей (отсутствие у детей необходимой одежды по сезону, отсутствие регулярного питания в соответствии с возрастом, отсутствие условий, в том числе санитарно-гигиенических, для воспитания детей, отсутствие ухода за ребенком, отказ от лечения детей, оставление ребенка по месту проживания (пребывания) или на улице в возрасте или состоянии, при котором он не может самостоятельно ориентироваться, - если названные обстоятельства создают угрозу жизни и здоровью ребенка);</a:t>
            </a:r>
          </a:p>
          <a:p>
            <a:pPr marL="530352" indent="-457200" algn="just">
              <a:buAutoNum type="arabicParenR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Наличие факторов, отрицательно влияющих на воспитание детей со стороны родителей или иных законных представителей (злоупотребление алкогольной и спиртосодержащей продукцией, употребление наркотических средств и психотропных веществ без назначения врача, аморальный образ жизни);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214290"/>
            <a:ext cx="70723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3) Вовлечение детей в совершение преступлений и антиобщественных действий (попрошайничество, проституцию, употребление алкогольной и спиртосодержащей продукции, употребление наркотических средств и психотропных веществ без назначения врача, употребление одурманивающих веществ), склонение их к суицидальным действиям;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4) Насилие в семье (любое действие одного члена семьи против другого, если это действие ущемляет конституционные права и свободы члена семьи как гражданина, причиняет ему физическую боль, наносит вред его законным интересам или содержит угрозу физическому или личностному развитию);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5) Отсутствие контроля за воспитанием и обучением детей, приводящее к нарушению прав ребенка на образование и воспитание или к совершению ребенком противоправных деяний, а также систематических (два и более) самовольных уходов из дома.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357166"/>
            <a:ext cx="72866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Органы и учреждения системы профилактики безнадзорности и правонарушений несовершеннолетних незамедлительно информируют любым видом связи с последующим направлением письменной информации (тревожного листа) ГБУ СОН АО «Красноборский КЦСО» о фактах социального неблагополучия несовершеннолетнего и (или) семьи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533525" y="3116421"/>
          <a:ext cx="6076950" cy="1493520"/>
        </p:xfrm>
        <a:graphic>
          <a:graphicData uri="http://schemas.openxmlformats.org/drawingml/2006/table">
            <a:tbl>
              <a:tblPr/>
              <a:tblGrid>
                <a:gridCol w="3037840"/>
                <a:gridCol w="303911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Руководителю 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государственного учреждения        ______________________________________                                          </a:t>
                      </a:r>
                      <a:endParaRPr lang="ru-RU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(наименование организации, принявшей лист)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___________________________________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(наименование организации, отправившей лист)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142852"/>
            <a:ext cx="8358246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Тревожный лист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факте выявления социального неблагополучия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несовершеннолетнего и (или) семьи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2786058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Доводим до Вашего сведения, что «___» ________ 20___ года выявлен факт социального неблагополучия несовершеннолетнего и (или) семьи: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Ф.И.О. ребенка (детей)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_____________________________________________________________________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дата рождения (либо   возраст)_____________________________________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_________________________________________________________________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занятость несовершеннолетнего_________________________________________________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Ф.И.О. родителей (иных законных представителей)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____________________________________________________________________</a:t>
            </a:r>
            <a:endParaRPr kumimoji="0" lang="ru-RU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Адрес фактического проживания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____________________________________________________________________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786314" y="1500174"/>
            <a:ext cx="35719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Руководителю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государственного учреждения        ______________________________________                                 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(наименование организации, принявшей лист)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(наименование организации, отправившей лист)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492821" y="1272382"/>
          <a:ext cx="4158358" cy="5181600"/>
        </p:xfrm>
        <a:graphic>
          <a:graphicData uri="http://schemas.openxmlformats.org/drawingml/2006/table">
            <a:tbl>
              <a:tblPr/>
              <a:tblGrid>
                <a:gridCol w="3722969"/>
                <a:gridCol w="435389"/>
              </a:tblGrid>
              <a:tr h="145999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Родители не исполняют  свои обязанности по жизнеобеспечению детей:</a:t>
                      </a: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1) отсутствие у детей необходимой одежды по сезону, игрушек, учебных принадлежностей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2) отсутствие регулярного питания в соответствии с возрастом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3) отсутствие условий, в том числе санитарно-гигиенических,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для воспитания детей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4) неудовлетворительный уход за ребенком либо осуществление ухода посторонними людьми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5) отказ от лечения детей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6) оставление ребенка по месту проживания (пребывания) или на улице в возрасте или состоянии, при котором он не может самостоятельно ориентироваться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2. Наличие факторов, отрицательно влияющих на воспитание детей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со стороны родителей: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1) злоупотребление алкогольной и спиртосодержащей продукцией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2) употребление наркотических средств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3) аморальный образ жизни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3. Вовлечение детей в совершение преступлений и антиобщественных действий: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1) попрошайничество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2) проституция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3) употребление алкогольной и спиртосодержащей продукции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4) употребление наркотических средств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5) употребление одурманивающих веществ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4. Жестокое обращение с детьми со стороны родителей (нанесение физического, психического и морального ущерба ребенку)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5. Отсутствие контроля за воспитанием и обучением детей, приводящее к нарушению прав ребенка на образование и воспитание или к совершению ребенком противоправных деяний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 Иные признаки, свидетельствующие о социальном неблагополучии (указать)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928" marR="46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42910" y="142852"/>
            <a:ext cx="75369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семье выявлены следующие признаки социального неблагополучия (нужное отметить):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500042"/>
          <a:ext cx="8286808" cy="5209296"/>
        </p:xfrm>
        <a:graphic>
          <a:graphicData uri="http://schemas.openxmlformats.org/drawingml/2006/table">
            <a:tbl>
              <a:tblPr/>
              <a:tblGrid>
                <a:gridCol w="7419162"/>
                <a:gridCol w="867646"/>
              </a:tblGrid>
              <a:tr h="131097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Родители не исполняют  свои обязанности по жизнеобеспечению детей:</a:t>
                      </a:r>
                      <a:endParaRPr lang="ru-RU" sz="13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1) отсутствие у детей необходимой одежды по сезону, игрушек, учебных принадлежностей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2) отсутствие регулярного питания в соответствии с возрастом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3) отсутствие условий, в том числе санитарно-гигиенических, 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для воспитания детей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4) неудовлетворительный уход за ребенком либо осуществление ухода посторонними людьми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5) отказ от лечения детей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6) оставление ребенка по месту проживания (пребывания) или на улице в возрасте или состоянии, при котором он не может самостоятельно ориентироваться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9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</a:tabLs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2. Наличие факторов, отрицательно влияющих на воспитание детей 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</a:tabLs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со стороны родителей: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1) злоупотребление алкогольной и спиртосодержащей продукцией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2) употребление наркотических средств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3) аморальный образ жизни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9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4300" algn="l"/>
                          <a:tab pos="228600" algn="l"/>
                        </a:tabLs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3. Вовлечение детей в совершение преступлений и антиобщественных действий: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1) попрошайничество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2) проституция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3) употребление алкогольной и спиртосодержащей продукции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4) употребление наркотических средств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5) употребление одурманивающих веществ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4. Жестокое обращение с детьми со стороны родителей (нанесение физического, психического и морального ущерба ребенку)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5. Отсутствие контроля за воспитанием и обучением детей, приводящее к нарушению прав ребенка на образование и воспитание или к совершению ребенком противоправных деяний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 Иные признаки, свидетельствующие о социальном неблагополучии (указать)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142976" y="5786454"/>
            <a:ext cx="685804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                                ________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(должность специалиста,                                             (подпись)                  (расшифровка подписи)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подготовившего информацию)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(дата)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cdn.1001freedownloads.com/vector/thumb/87964/uno_fir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571480"/>
            <a:ext cx="86439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ГБУ СОН АО «Красноборский КЦСО» при получении информации о несовершеннолетнем и (или) семье, предположительно находящихся в социально опасном положении в течение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рабочих дней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 дня получения информации организует первичное обследование условий жизни несовершеннолетнего и (или) семьи и составляет акт обследования.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сведения указывают на то, что несовершеннолетний и (или) семья относятся к категории находящихся в социально опасном положении, учреждение готовит соответствующее заключение и осуществляет постановку данного несовершеннолетнего и (или) семьи на профилактический учет.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Разрабатывает план индивидуальной профилактической работы.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1921</Words>
  <PresentationFormat>Экран (4:3)</PresentationFormat>
  <Paragraphs>244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12</cp:revision>
  <dcterms:created xsi:type="dcterms:W3CDTF">2019-02-11T11:17:45Z</dcterms:created>
  <dcterms:modified xsi:type="dcterms:W3CDTF">2020-10-26T10:52:13Z</dcterms:modified>
</cp:coreProperties>
</file>