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28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33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713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392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681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19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739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39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6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1426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3174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65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20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2169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5447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290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39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5141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06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8957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1375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9528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9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36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44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школа №1» г. Архангельска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296" y="2132856"/>
            <a:ext cx="8229600" cy="1324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b="1" dirty="0" smtClean="0"/>
              <a:t>Презентация к уроку математики в 6 классе</a:t>
            </a:r>
          </a:p>
          <a:p>
            <a:pPr marL="0" indent="0" algn="ctr">
              <a:buNone/>
            </a:pPr>
            <a:r>
              <a:rPr lang="ru-RU" sz="1400" b="1" dirty="0" smtClean="0"/>
              <a:t>Тема: «Сложение целых чисел (</a:t>
            </a:r>
            <a:r>
              <a:rPr lang="ru-RU" sz="1400" b="1" dirty="0" smtClean="0"/>
              <a:t>часть2)»</a:t>
            </a:r>
            <a:endParaRPr lang="ru-RU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4077072"/>
            <a:ext cx="3672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solidFill>
                  <a:prstClr val="black"/>
                </a:solidFill>
              </a:rPr>
              <a:t>Автор-составитель : Щербакова Татьяна Прокопьевна,</a:t>
            </a:r>
          </a:p>
          <a:p>
            <a:pPr algn="r"/>
            <a:r>
              <a:rPr lang="ru-RU" sz="1200" dirty="0">
                <a:solidFill>
                  <a:prstClr val="black"/>
                </a:solidFill>
              </a:rPr>
              <a:t>у</a:t>
            </a:r>
            <a:r>
              <a:rPr lang="ru-RU" sz="1200" dirty="0" smtClean="0">
                <a:solidFill>
                  <a:prstClr val="black"/>
                </a:solidFill>
              </a:rPr>
              <a:t>читель математики МБОУ «СШ№1»</a:t>
            </a:r>
          </a:p>
          <a:p>
            <a:pPr algn="r"/>
            <a:r>
              <a:rPr lang="ru-RU" sz="1200" dirty="0" smtClean="0">
                <a:solidFill>
                  <a:prstClr val="black"/>
                </a:solidFill>
              </a:rPr>
              <a:t> высшей квалификационной категории</a:t>
            </a:r>
          </a:p>
          <a:p>
            <a:pPr algn="r"/>
            <a:r>
              <a:rPr lang="ru-RU" sz="1200" dirty="0">
                <a:solidFill>
                  <a:prstClr val="black"/>
                </a:solidFill>
              </a:rPr>
              <a:t>г</a:t>
            </a:r>
            <a:r>
              <a:rPr lang="ru-RU" sz="1200" dirty="0" smtClean="0">
                <a:solidFill>
                  <a:prstClr val="black"/>
                </a:solidFill>
              </a:rPr>
              <a:t>. Архангельска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200" y="5589240"/>
            <a:ext cx="1109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г</a:t>
            </a:r>
            <a:r>
              <a:rPr lang="ru-RU" sz="1200" dirty="0" smtClean="0">
                <a:solidFill>
                  <a:prstClr val="black"/>
                </a:solidFill>
              </a:rPr>
              <a:t>. Архангельск</a:t>
            </a:r>
          </a:p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2015</a:t>
            </a:r>
            <a:endParaRPr lang="ru-RU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73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056" y="188640"/>
            <a:ext cx="7327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Сложение противоположных чисел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470552" y="908720"/>
            <a:ext cx="6480720" cy="75666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55776" y="1025442"/>
            <a:ext cx="3820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Найти сумму  (+5) + (-5)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60526" y="1943254"/>
            <a:ext cx="7500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… 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4,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3,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2,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1, 0,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2,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3,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4,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5,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6,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7,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8, … 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98101" y="2276872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5</a:t>
            </a:r>
            <a:endParaRPr lang="ru-RU" sz="2800" b="1" dirty="0"/>
          </a:p>
        </p:txBody>
      </p:sp>
      <p:sp>
        <p:nvSpPr>
          <p:cNvPr id="9" name="Овал 8"/>
          <p:cNvSpPr/>
          <p:nvPr/>
        </p:nvSpPr>
        <p:spPr>
          <a:xfrm>
            <a:off x="4465946" y="2405530"/>
            <a:ext cx="122312" cy="1414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387973"/>
            <a:ext cx="14605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274" y="2405530"/>
            <a:ext cx="14605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405530"/>
            <a:ext cx="14605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405530"/>
            <a:ext cx="14605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Стрелка углом вверх 9"/>
          <p:cNvSpPr/>
          <p:nvPr/>
        </p:nvSpPr>
        <p:spPr>
          <a:xfrm flipH="1">
            <a:off x="3419872" y="2668652"/>
            <a:ext cx="2808312" cy="14401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752962" y="2786333"/>
            <a:ext cx="2145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5)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5) = 0</a:t>
            </a:r>
            <a:endParaRPr lang="ru-RU" sz="2800" b="1" dirty="0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960526" y="3410708"/>
            <a:ext cx="7414242" cy="612648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66020" y="3410708"/>
            <a:ext cx="7203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Сумма </a:t>
            </a:r>
            <a:r>
              <a:rPr lang="ru-RU" sz="2800" b="1" dirty="0" smtClean="0">
                <a:solidFill>
                  <a:srgbClr val="C00000"/>
                </a:solidFill>
              </a:rPr>
              <a:t>противоположных</a:t>
            </a:r>
            <a:r>
              <a:rPr lang="ru-RU" sz="2800" b="1" dirty="0" smtClean="0"/>
              <a:t> чисел равна </a:t>
            </a:r>
            <a:r>
              <a:rPr lang="ru-RU" sz="2800" b="1" dirty="0" smtClean="0">
                <a:solidFill>
                  <a:srgbClr val="C00000"/>
                </a:solidFill>
              </a:rPr>
              <a:t>нулю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470552" y="4221088"/>
            <a:ext cx="2952328" cy="61264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5021766" y="4202932"/>
            <a:ext cx="2922259" cy="61264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797985" y="4265802"/>
            <a:ext cx="1893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3) + 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3) =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240573" y="4265802"/>
            <a:ext cx="1975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6) + (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6) =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652017" y="427088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0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215794" y="425071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0</a:t>
            </a:r>
            <a:endParaRPr lang="ru-RU" sz="2800" b="1" dirty="0"/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1162524" y="5459954"/>
            <a:ext cx="2041324" cy="61264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0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>
                <a:solidFill>
                  <a:schemeClr val="tx1"/>
                </a:solidFill>
              </a:rPr>
              <a:t> 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>
                <a:solidFill>
                  <a:schemeClr val="tx1"/>
                </a:solidFill>
              </a:rPr>
              <a:t>3) =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3652017" y="5459954"/>
            <a:ext cx="2246084" cy="61264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>
                <a:solidFill>
                  <a:schemeClr val="tx1"/>
                </a:solidFill>
              </a:rPr>
              <a:t>5)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>
                <a:solidFill>
                  <a:schemeClr val="tx1"/>
                </a:solidFill>
              </a:rPr>
              <a:t> 0 =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2" name="Блок-схема: альтернативный процесс 21"/>
          <p:cNvSpPr/>
          <p:nvPr/>
        </p:nvSpPr>
        <p:spPr>
          <a:xfrm>
            <a:off x="6376117" y="5428270"/>
            <a:ext cx="1806916" cy="61264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0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>
                <a:solidFill>
                  <a:schemeClr val="tx1"/>
                </a:solidFill>
              </a:rPr>
              <a:t> 0 = 0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72071" y="5504668"/>
            <a:ext cx="559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3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184324" y="5497055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5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9919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 animBg="1"/>
      <p:bldP spid="10" grpId="0" animBg="1"/>
      <p:bldP spid="11" grpId="0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/>
              <a:t>Учебник</a:t>
            </a:r>
            <a:endParaRPr lang="ru-RU" sz="1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268760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200" b="1" dirty="0">
                <a:solidFill>
                  <a:prstClr val="black"/>
                </a:solidFill>
              </a:rPr>
              <a:t>Математика</a:t>
            </a:r>
            <a:r>
              <a:rPr lang="ru-RU" sz="1200" dirty="0">
                <a:solidFill>
                  <a:prstClr val="black"/>
                </a:solidFill>
              </a:rPr>
              <a:t>. 6класс: учеб. Для </a:t>
            </a:r>
            <a:r>
              <a:rPr lang="ru-RU" sz="1200" dirty="0" err="1">
                <a:solidFill>
                  <a:prstClr val="black"/>
                </a:solidFill>
              </a:rPr>
              <a:t>общеобразоват</a:t>
            </a:r>
            <a:r>
              <a:rPr lang="ru-RU" sz="1200" dirty="0">
                <a:solidFill>
                  <a:prstClr val="black"/>
                </a:solidFill>
              </a:rPr>
              <a:t>. учреждений/ 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ru-RU" sz="1200" dirty="0">
                <a:solidFill>
                  <a:prstClr val="black"/>
                </a:solidFill>
              </a:rPr>
              <a:t>С.М. Никольский, М.К. Потапов, Н.Н. Решетников, А.В. </a:t>
            </a:r>
            <a:r>
              <a:rPr lang="ru-RU" sz="1200" dirty="0" err="1">
                <a:solidFill>
                  <a:prstClr val="black"/>
                </a:solidFill>
              </a:rPr>
              <a:t>Шевкин</a:t>
            </a:r>
            <a:r>
              <a:rPr lang="en-US" sz="1200" dirty="0">
                <a:solidFill>
                  <a:prstClr val="black"/>
                </a:solidFill>
              </a:rPr>
              <a:t>]</a:t>
            </a:r>
            <a:r>
              <a:rPr lang="ru-RU" sz="1200" dirty="0">
                <a:solidFill>
                  <a:prstClr val="black"/>
                </a:solidFill>
              </a:rPr>
              <a:t>. – 7-е изд. – М.: Просвещение, 2009. – 256 с.: ил. – (МГУ – школе.)</a:t>
            </a:r>
          </a:p>
        </p:txBody>
      </p:sp>
    </p:spTree>
    <p:extLst>
      <p:ext uri="{BB962C8B-B14F-4D97-AF65-F5344CB8AC3E}">
        <p14:creationId xmlns:p14="http://schemas.microsoft.com/office/powerpoint/2010/main" val="36064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3368" y="3510"/>
            <a:ext cx="9227368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Сложение положительных целых чисел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484784"/>
            <a:ext cx="8435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… 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2,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1, 0,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2,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3,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4,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5,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6,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7,</a:t>
            </a:r>
            <a:r>
              <a:rPr lang="ru-RU" sz="2800" b="1" dirty="0" smtClean="0">
                <a:solidFill>
                  <a:srgbClr val="C00000"/>
                </a:solidFill>
              </a:rPr>
              <a:t> +</a:t>
            </a:r>
            <a:r>
              <a:rPr lang="ru-RU" sz="2800" b="1" dirty="0" smtClean="0"/>
              <a:t>8,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9,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10,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11, …</a:t>
            </a:r>
            <a:endParaRPr lang="ru-RU" sz="2800" b="1" dirty="0"/>
          </a:p>
        </p:txBody>
      </p:sp>
      <p:sp>
        <p:nvSpPr>
          <p:cNvPr id="7" name="Стрелка углом вверх 6"/>
          <p:cNvSpPr/>
          <p:nvPr/>
        </p:nvSpPr>
        <p:spPr>
          <a:xfrm>
            <a:off x="3059832" y="2106434"/>
            <a:ext cx="2664296" cy="196860"/>
          </a:xfrm>
          <a:prstGeom prst="bent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463203" y="1920373"/>
            <a:ext cx="122312" cy="12231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954406" y="1911985"/>
            <a:ext cx="122312" cy="12231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19770" y="1925734"/>
            <a:ext cx="122312" cy="12231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076056" y="1936732"/>
            <a:ext cx="122312" cy="12231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601816" y="1929705"/>
            <a:ext cx="122312" cy="12231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699792" y="1768920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5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13340" y="2246475"/>
            <a:ext cx="17267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2) </a:t>
            </a:r>
            <a:r>
              <a:rPr lang="ru-RU" sz="32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5)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70250" y="2277253"/>
            <a:ext cx="971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= </a:t>
            </a:r>
            <a:r>
              <a:rPr lang="ru-RU" sz="2800" b="1" dirty="0" smtClean="0">
                <a:solidFill>
                  <a:srgbClr val="C00000"/>
                </a:solidFill>
              </a:rPr>
              <a:t> + </a:t>
            </a:r>
            <a:r>
              <a:rPr lang="ru-RU" sz="2800" b="1" dirty="0" smtClean="0"/>
              <a:t>7</a:t>
            </a:r>
            <a:endParaRPr lang="ru-RU" sz="2800" b="1" dirty="0"/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1263313" y="2823783"/>
            <a:ext cx="6757538" cy="1116704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01467" y="2905081"/>
            <a:ext cx="57674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Сумма</a:t>
            </a:r>
            <a:r>
              <a:rPr lang="ru-RU" sz="2800" b="1" dirty="0" smtClean="0"/>
              <a:t> двух </a:t>
            </a:r>
            <a:r>
              <a:rPr lang="ru-RU" sz="2800" b="1" dirty="0" smtClean="0">
                <a:solidFill>
                  <a:srgbClr val="C00000"/>
                </a:solidFill>
              </a:rPr>
              <a:t>положительных </a:t>
            </a:r>
            <a:r>
              <a:rPr lang="ru-RU" sz="2800" b="1" dirty="0" smtClean="0"/>
              <a:t> чисел </a:t>
            </a:r>
          </a:p>
          <a:p>
            <a:pPr algn="ctr"/>
            <a:r>
              <a:rPr lang="ru-RU" sz="2800" b="1" dirty="0" smtClean="0"/>
              <a:t>есть </a:t>
            </a:r>
            <a:r>
              <a:rPr lang="ru-RU" sz="2800" b="1" dirty="0" smtClean="0">
                <a:solidFill>
                  <a:srgbClr val="C00000"/>
                </a:solidFill>
              </a:rPr>
              <a:t>положительное</a:t>
            </a:r>
            <a:r>
              <a:rPr lang="ru-RU" sz="2800" b="1" dirty="0" smtClean="0"/>
              <a:t> число.</a:t>
            </a:r>
            <a:endParaRPr lang="ru-RU" sz="2800" b="1" dirty="0"/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2363199" y="822313"/>
            <a:ext cx="5162949" cy="61264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           Найти </a:t>
            </a:r>
            <a:r>
              <a:rPr lang="ru-RU" sz="2800" b="1" dirty="0">
                <a:solidFill>
                  <a:prstClr val="black"/>
                </a:solidFill>
              </a:rPr>
              <a:t>сумму (+2) + (+5).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601303" y="5664371"/>
            <a:ext cx="8070414" cy="1074095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436436" y="822313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№1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6857" y="5661248"/>
            <a:ext cx="816659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Чтобы </a:t>
            </a:r>
            <a:r>
              <a:rPr lang="ru-RU" sz="2800" b="1" dirty="0" smtClean="0">
                <a:solidFill>
                  <a:srgbClr val="7030A0"/>
                </a:solidFill>
              </a:rPr>
              <a:t>сложить</a:t>
            </a:r>
            <a:r>
              <a:rPr lang="ru-RU" sz="2800" b="1" dirty="0" smtClean="0"/>
              <a:t> два </a:t>
            </a:r>
            <a:r>
              <a:rPr lang="ru-RU" sz="2800" b="1" dirty="0" smtClean="0">
                <a:solidFill>
                  <a:srgbClr val="C00000"/>
                </a:solidFill>
              </a:rPr>
              <a:t>положительных </a:t>
            </a:r>
            <a:r>
              <a:rPr lang="ru-RU" sz="2800" b="1" dirty="0" smtClean="0"/>
              <a:t>числа,</a:t>
            </a:r>
          </a:p>
          <a:p>
            <a:pPr algn="ctr"/>
            <a:r>
              <a:rPr lang="ru-RU" sz="2800" b="1" dirty="0" smtClean="0"/>
              <a:t> надо </a:t>
            </a:r>
            <a:r>
              <a:rPr lang="ru-RU" sz="2800" b="1" dirty="0" smtClean="0">
                <a:solidFill>
                  <a:srgbClr val="7030A0"/>
                </a:solidFill>
              </a:rPr>
              <a:t>сложить</a:t>
            </a:r>
            <a:r>
              <a:rPr lang="ru-RU" sz="2800" b="1" dirty="0" smtClean="0"/>
              <a:t> их </a:t>
            </a:r>
            <a:r>
              <a:rPr lang="ru-RU" sz="3600" b="1" dirty="0" smtClean="0"/>
              <a:t>модули</a:t>
            </a:r>
            <a:r>
              <a:rPr lang="ru-RU" sz="2800" b="1" dirty="0" smtClean="0"/>
              <a:t> и поставить знак </a:t>
            </a:r>
            <a:r>
              <a:rPr lang="ru-RU" sz="2800" b="1" dirty="0" smtClean="0">
                <a:solidFill>
                  <a:srgbClr val="C00000"/>
                </a:solidFill>
              </a:rPr>
              <a:t>плюс.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979712" y="4153148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395" y="4149080"/>
            <a:ext cx="3651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893" y="4178377"/>
            <a:ext cx="3651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158" y="4153148"/>
            <a:ext cx="3651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923716" y="4064853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2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162955" y="4037588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5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502265" y="4035554"/>
            <a:ext cx="1334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=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2 = 2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850677" y="4033520"/>
            <a:ext cx="1334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=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5 = 5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604074" y="4556740"/>
            <a:ext cx="2022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2)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5) = 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666668" y="4540058"/>
            <a:ext cx="1378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(2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5) =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59981" y="455674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6046155" y="4556740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7</a:t>
            </a:r>
            <a:endParaRPr lang="ru-RU" sz="2800" b="1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363199" y="5063278"/>
            <a:ext cx="4697279" cy="45395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Правило сложения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87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 animBg="1"/>
      <p:bldP spid="17" grpId="0"/>
      <p:bldP spid="19" grpId="0" animBg="1"/>
      <p:bldP spid="18" grpId="0" animBg="1"/>
      <p:bldP spid="20" grpId="0"/>
      <p:bldP spid="21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102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7030A0"/>
                </a:solidFill>
              </a:rPr>
              <a:t>Сложение положительных целых чисел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683568" y="836712"/>
            <a:ext cx="7920880" cy="115212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64711" y="864585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№2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881426"/>
            <a:ext cx="6783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Используя правило сложения, вычислите: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1340768"/>
            <a:ext cx="2172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а</a:t>
            </a:r>
            <a:r>
              <a:rPr lang="ru-RU" sz="2800" b="1" dirty="0" smtClean="0"/>
              <a:t>) (+2) + (+6);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34962" y="1340768"/>
            <a:ext cx="2449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б</a:t>
            </a:r>
            <a:r>
              <a:rPr lang="ru-RU" sz="2800" b="1" dirty="0" smtClean="0"/>
              <a:t>)  (+7) + (+10);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64952" y="1322807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в</a:t>
            </a:r>
            <a:r>
              <a:rPr lang="ru-RU" sz="2800" b="1" dirty="0" smtClean="0"/>
              <a:t>)  (+11) + (+1).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03040" y="2087270"/>
            <a:ext cx="1681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Решение.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16870" y="2536876"/>
            <a:ext cx="474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а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94559" y="2644597"/>
            <a:ext cx="520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1. Найду модуль первого слагаемого.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94559" y="3053702"/>
            <a:ext cx="523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2. Найду модуль второго  слагаемого.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94559" y="3426055"/>
            <a:ext cx="3228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3. </a:t>
            </a:r>
            <a:r>
              <a:rPr lang="ru-RU" sz="2400" b="1" dirty="0" smtClean="0">
                <a:solidFill>
                  <a:srgbClr val="C00000"/>
                </a:solidFill>
              </a:rPr>
              <a:t>Складываю</a:t>
            </a:r>
            <a:r>
              <a:rPr lang="ru-RU" sz="2400" b="1" dirty="0" smtClean="0"/>
              <a:t> модули.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90847" y="3747639"/>
            <a:ext cx="5378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4. Поставлю знак  </a:t>
            </a:r>
            <a:r>
              <a:rPr lang="ru-RU" sz="2400" b="1" dirty="0" smtClean="0">
                <a:solidFill>
                  <a:srgbClr val="C00000"/>
                </a:solidFill>
              </a:rPr>
              <a:t>плюс</a:t>
            </a:r>
            <a:r>
              <a:rPr lang="ru-RU" sz="2400" b="1" dirty="0" smtClean="0"/>
              <a:t> перед </a:t>
            </a:r>
            <a:r>
              <a:rPr lang="ru-RU" sz="2400" b="1" dirty="0" smtClean="0">
                <a:solidFill>
                  <a:srgbClr val="C00000"/>
                </a:solidFill>
              </a:rPr>
              <a:t>суммой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488673" y="4198767"/>
            <a:ext cx="2044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2)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6) = 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859817" y="4204961"/>
            <a:ext cx="38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436096" y="420681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6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133713" y="420681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55944" y="4203111"/>
            <a:ext cx="225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680016" y="4209304"/>
            <a:ext cx="29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367271" y="420190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59411" y="4193088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=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 8.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176041" y="4712377"/>
            <a:ext cx="4976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б</a:t>
            </a:r>
            <a:r>
              <a:rPr lang="ru-RU" sz="2800" b="1" dirty="0" smtClean="0"/>
              <a:t>)  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7)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10) =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(7 </a:t>
            </a:r>
            <a:r>
              <a:rPr lang="ru-RU" sz="2800" b="1" dirty="0" smtClean="0">
                <a:solidFill>
                  <a:srgbClr val="7030A0"/>
                </a:solidFill>
              </a:rPr>
              <a:t>+ </a:t>
            </a:r>
            <a:r>
              <a:rPr lang="ru-RU" sz="2800" b="1" dirty="0" smtClean="0"/>
              <a:t>10) =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17;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176041" y="5235597"/>
            <a:ext cx="5041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в)  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11)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1) =</a:t>
            </a:r>
            <a:r>
              <a:rPr lang="ru-RU" sz="2800" b="1" dirty="0" smtClean="0">
                <a:solidFill>
                  <a:srgbClr val="C00000"/>
                </a:solidFill>
              </a:rPr>
              <a:t> + </a:t>
            </a:r>
            <a:r>
              <a:rPr lang="ru-RU" sz="2800" b="1" dirty="0" smtClean="0"/>
              <a:t>(11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1) =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11.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380846" y="5831686"/>
            <a:ext cx="4284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Ответ: а) +8; б) +17; в) +11.</a:t>
            </a:r>
            <a:endParaRPr lang="ru-RU" sz="2800" b="1" dirty="0"/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1907705" y="2597537"/>
            <a:ext cx="5544616" cy="2118702"/>
          </a:xfrm>
          <a:prstGeom prst="flowChartAlternateProcess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7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Сложение отрицательных целых чисел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979712" y="764704"/>
            <a:ext cx="5112568" cy="61264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051720" y="792577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№3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919" y="823354"/>
            <a:ext cx="3929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Найти сумму (- 2) + (- 5).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54425" y="1405977"/>
            <a:ext cx="72458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… 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10,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9,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8,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7,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6,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5,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4,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3,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2,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1, 0,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1,</a:t>
            </a:r>
            <a:r>
              <a:rPr lang="ru-RU" sz="2800" b="1" dirty="0" smtClean="0">
                <a:solidFill>
                  <a:srgbClr val="C00000"/>
                </a:solidFill>
              </a:rPr>
              <a:t> +</a:t>
            </a:r>
            <a:r>
              <a:rPr lang="ru-RU" sz="2800" b="1" dirty="0" smtClean="0"/>
              <a:t>2, …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64088" y="1708796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5</a:t>
            </a:r>
            <a:endParaRPr lang="ru-RU" sz="2800" b="1" dirty="0"/>
          </a:p>
        </p:txBody>
      </p:sp>
      <p:sp>
        <p:nvSpPr>
          <p:cNvPr id="9" name="Стрелка углом вверх 8"/>
          <p:cNvSpPr/>
          <p:nvPr/>
        </p:nvSpPr>
        <p:spPr>
          <a:xfrm flipH="1">
            <a:off x="3209643" y="2025307"/>
            <a:ext cx="2501829" cy="20670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438916" y="2232016"/>
            <a:ext cx="1906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2)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5) = 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06199" y="2232016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7</a:t>
            </a:r>
            <a:endParaRPr lang="ru-RU" sz="2800" b="1" dirty="0"/>
          </a:p>
        </p:txBody>
      </p:sp>
      <p:sp>
        <p:nvSpPr>
          <p:cNvPr id="12" name="Овал 11"/>
          <p:cNvSpPr/>
          <p:nvPr/>
        </p:nvSpPr>
        <p:spPr>
          <a:xfrm flipV="1">
            <a:off x="5110138" y="186535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313" y="1852997"/>
            <a:ext cx="76200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10" y="1853631"/>
            <a:ext cx="80303" cy="80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166" y="1852997"/>
            <a:ext cx="76200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1857734"/>
            <a:ext cx="76200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Блок-схема: альтернативный процесс 12"/>
          <p:cNvSpPr/>
          <p:nvPr/>
        </p:nvSpPr>
        <p:spPr>
          <a:xfrm>
            <a:off x="1013892" y="2755236"/>
            <a:ext cx="7344816" cy="921995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676974" y="2755236"/>
            <a:ext cx="55671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Сумма</a:t>
            </a:r>
            <a:r>
              <a:rPr lang="ru-RU" sz="2800" b="1" dirty="0" smtClean="0"/>
              <a:t> двух </a:t>
            </a:r>
            <a:r>
              <a:rPr lang="ru-RU" sz="2800" b="1" dirty="0" smtClean="0">
                <a:solidFill>
                  <a:srgbClr val="0070C0"/>
                </a:solidFill>
              </a:rPr>
              <a:t>отрицательных</a:t>
            </a:r>
            <a:r>
              <a:rPr lang="ru-RU" sz="2800" b="1" dirty="0" smtClean="0"/>
              <a:t> чисел </a:t>
            </a:r>
          </a:p>
          <a:p>
            <a:pPr algn="ctr"/>
            <a:r>
              <a:rPr lang="ru-RU" sz="2800" b="1" dirty="0" smtClean="0"/>
              <a:t> есть </a:t>
            </a:r>
            <a:r>
              <a:rPr lang="ru-RU" sz="2800" b="1" dirty="0" smtClean="0">
                <a:solidFill>
                  <a:srgbClr val="0070C0"/>
                </a:solidFill>
              </a:rPr>
              <a:t>отрицательное</a:t>
            </a:r>
            <a:r>
              <a:rPr lang="ru-RU" sz="2800" b="1" dirty="0" smtClean="0"/>
              <a:t> число</a:t>
            </a:r>
            <a:endParaRPr lang="ru-RU" sz="2800" b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051720" y="3803669"/>
            <a:ext cx="0" cy="34947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864" y="3803669"/>
            <a:ext cx="54700" cy="34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385" y="3803669"/>
            <a:ext cx="45719" cy="365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625" y="3803669"/>
            <a:ext cx="49551" cy="365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012863" y="3724932"/>
            <a:ext cx="494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-2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507525" y="3736081"/>
            <a:ext cx="808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=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2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25445" y="3745488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= 2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345207" y="3716798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5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864192" y="3724932"/>
            <a:ext cx="1334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=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5 = 5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573039" y="4178077"/>
            <a:ext cx="3749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2)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5) =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(2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5) = </a:t>
            </a:r>
            <a:r>
              <a:rPr lang="ru-RU" sz="2800" b="1" dirty="0" smtClean="0">
                <a:solidFill>
                  <a:srgbClr val="0070C0"/>
                </a:solidFill>
              </a:rPr>
              <a:t>- </a:t>
            </a:r>
            <a:r>
              <a:rPr lang="ru-RU" sz="2800" b="1" dirty="0" smtClean="0"/>
              <a:t>7</a:t>
            </a:r>
            <a:endParaRPr lang="ru-RU" sz="2800" b="1" dirty="0"/>
          </a:p>
        </p:txBody>
      </p:sp>
      <p:sp>
        <p:nvSpPr>
          <p:cNvPr id="1024" name="Блок-схема: альтернативный процесс 1023"/>
          <p:cNvSpPr/>
          <p:nvPr/>
        </p:nvSpPr>
        <p:spPr>
          <a:xfrm>
            <a:off x="2329216" y="4701297"/>
            <a:ext cx="4176464" cy="455895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Правило сложения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25" name="Блок-схема: альтернативный процесс 1024"/>
          <p:cNvSpPr/>
          <p:nvPr/>
        </p:nvSpPr>
        <p:spPr>
          <a:xfrm>
            <a:off x="467544" y="5368988"/>
            <a:ext cx="8362615" cy="1228364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3" name="TextBox 1032"/>
          <p:cNvSpPr txBox="1"/>
          <p:nvPr/>
        </p:nvSpPr>
        <p:spPr>
          <a:xfrm>
            <a:off x="542441" y="5413783"/>
            <a:ext cx="82877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Чтобы </a:t>
            </a:r>
            <a:r>
              <a:rPr lang="ru-RU" sz="2800" b="1" dirty="0" smtClean="0">
                <a:solidFill>
                  <a:srgbClr val="7030A0"/>
                </a:solidFill>
              </a:rPr>
              <a:t>сложить</a:t>
            </a:r>
            <a:r>
              <a:rPr lang="ru-RU" sz="2800" b="1" dirty="0" smtClean="0"/>
              <a:t>  два </a:t>
            </a:r>
            <a:r>
              <a:rPr lang="ru-RU" sz="2800" b="1" dirty="0" smtClean="0">
                <a:solidFill>
                  <a:srgbClr val="0070C0"/>
                </a:solidFill>
              </a:rPr>
              <a:t>отрицательных</a:t>
            </a:r>
            <a:r>
              <a:rPr lang="ru-RU" sz="2800" b="1" dirty="0" smtClean="0"/>
              <a:t> числа,</a:t>
            </a:r>
          </a:p>
          <a:p>
            <a:pPr algn="ctr"/>
            <a:r>
              <a:rPr lang="ru-RU" sz="2800" b="1" dirty="0"/>
              <a:t>н</a:t>
            </a:r>
            <a:r>
              <a:rPr lang="ru-RU" sz="2800" b="1" dirty="0" smtClean="0"/>
              <a:t>адо сложить их </a:t>
            </a:r>
            <a:r>
              <a:rPr lang="ru-RU" sz="3600" b="1" dirty="0" smtClean="0"/>
              <a:t>модули </a:t>
            </a:r>
            <a:r>
              <a:rPr lang="ru-RU" sz="2800" b="1" dirty="0" smtClean="0"/>
              <a:t>и поставить знак </a:t>
            </a:r>
            <a:r>
              <a:rPr lang="ru-RU" sz="2800" b="1" dirty="0" smtClean="0">
                <a:solidFill>
                  <a:srgbClr val="0070C0"/>
                </a:solidFill>
              </a:rPr>
              <a:t>минус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22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2" grpId="0" animBg="1"/>
      <p:bldP spid="13" grpId="0" animBg="1"/>
      <p:bldP spid="14" grpId="0"/>
      <p:bldP spid="17" grpId="0"/>
      <p:bldP spid="18" grpId="0"/>
      <p:bldP spid="19" grpId="0"/>
      <p:bldP spid="20" grpId="0"/>
      <p:bldP spid="30" grpId="0"/>
      <p:bldP spid="31" grpId="0"/>
      <p:bldP spid="1024" grpId="0" animBg="1"/>
      <p:bldP spid="1025" grpId="0" animBg="1"/>
      <p:bldP spid="10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405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Сложение отрицательных целых чисел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722931" y="805030"/>
            <a:ext cx="7776864" cy="109841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55576" y="775654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№4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8237" y="805030"/>
            <a:ext cx="6783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Используя правило сложения, вычислите: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1325623"/>
            <a:ext cx="2116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а</a:t>
            </a:r>
            <a:r>
              <a:rPr lang="ru-RU" sz="2800" b="1" dirty="0" smtClean="0"/>
              <a:t>)  (-4) + (-3);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55437" y="1321113"/>
            <a:ext cx="2311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б</a:t>
            </a:r>
            <a:r>
              <a:rPr lang="ru-RU" sz="2800" b="1" dirty="0" smtClean="0"/>
              <a:t>)  (-12) + (-6);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931717" y="1312837"/>
            <a:ext cx="2295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в</a:t>
            </a:r>
            <a:r>
              <a:rPr lang="ru-RU" sz="2800" b="1" dirty="0" smtClean="0"/>
              <a:t>)  (-11) + (-2).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18414" y="1901694"/>
            <a:ext cx="1681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Решение.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93513" y="2276872"/>
            <a:ext cx="474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а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00510" y="2505004"/>
            <a:ext cx="520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1. Найду модуль первого слагаемого.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00510" y="2852936"/>
            <a:ext cx="523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2. Найду модуль второго  слагаемого.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00510" y="3210139"/>
            <a:ext cx="3297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3. </a:t>
            </a:r>
            <a:r>
              <a:rPr lang="ru-RU" sz="2400" b="1" dirty="0" smtClean="0">
                <a:solidFill>
                  <a:srgbClr val="C00000"/>
                </a:solidFill>
              </a:rPr>
              <a:t>Складываю</a:t>
            </a:r>
            <a:r>
              <a:rPr lang="ru-RU" sz="2400" b="1" dirty="0" smtClean="0"/>
              <a:t> модули. 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00510" y="3603294"/>
            <a:ext cx="5453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4. Поставлю знак </a:t>
            </a:r>
            <a:r>
              <a:rPr lang="ru-RU" sz="2400" b="1" dirty="0" smtClean="0">
                <a:solidFill>
                  <a:srgbClr val="0070C0"/>
                </a:solidFill>
              </a:rPr>
              <a:t>минус</a:t>
            </a:r>
            <a:r>
              <a:rPr lang="ru-RU" sz="2400" b="1" dirty="0" smtClean="0"/>
              <a:t> перед </a:t>
            </a:r>
            <a:r>
              <a:rPr lang="ru-RU" sz="2400" b="1" dirty="0" smtClean="0">
                <a:solidFill>
                  <a:srgbClr val="C00000"/>
                </a:solidFill>
              </a:rPr>
              <a:t>суммой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543168" y="4064959"/>
            <a:ext cx="1824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4)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3) =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598889" y="406495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01830" y="4064959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62925" y="4064959"/>
            <a:ext cx="29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881628" y="407662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31992" y="40610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50962" y="4060804"/>
            <a:ext cx="29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562698" y="40605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799755" y="4041771"/>
            <a:ext cx="559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7</a:t>
            </a:r>
            <a:endParaRPr lang="ru-RU" sz="2800" b="1" dirty="0"/>
          </a:p>
        </p:txBody>
      </p:sp>
      <p:sp>
        <p:nvSpPr>
          <p:cNvPr id="25" name="Блок-схема: альтернативный процесс 24"/>
          <p:cNvSpPr/>
          <p:nvPr/>
        </p:nvSpPr>
        <p:spPr>
          <a:xfrm>
            <a:off x="1768324" y="2424914"/>
            <a:ext cx="5756004" cy="2300230"/>
          </a:xfrm>
          <a:prstGeom prst="flowChartAlternateProcess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259632" y="4895582"/>
            <a:ext cx="4863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б</a:t>
            </a:r>
            <a:r>
              <a:rPr lang="ru-RU" sz="2800" b="1" dirty="0" smtClean="0"/>
              <a:t>)  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12)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6) =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(12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6) =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18;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287762" y="5418802"/>
            <a:ext cx="5372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в</a:t>
            </a:r>
            <a:r>
              <a:rPr lang="ru-RU" sz="2800" b="1" dirty="0" smtClean="0"/>
              <a:t>)  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11)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2) =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(11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2) =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13.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129475" y="5975702"/>
            <a:ext cx="4240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Ответ:  а) -7;  б) -18; в) -13.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6304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811" y="188640"/>
            <a:ext cx="8229600" cy="56207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Сложение целых чисел одного знака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47674" y="836712"/>
            <a:ext cx="8248650" cy="1224136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4" y="836712"/>
            <a:ext cx="8248650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451262" y="2276872"/>
            <a:ext cx="8221755" cy="1296144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86846" y="3756291"/>
            <a:ext cx="8221754" cy="1328893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62577" y="3874426"/>
            <a:ext cx="7989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Чтобы </a:t>
            </a:r>
            <a:r>
              <a:rPr lang="ru-RU" sz="2800" b="1" dirty="0" smtClean="0">
                <a:solidFill>
                  <a:srgbClr val="7030A0"/>
                </a:solidFill>
              </a:rPr>
              <a:t>сложить</a:t>
            </a:r>
            <a:r>
              <a:rPr lang="ru-RU" sz="2800" b="1" dirty="0" smtClean="0"/>
              <a:t> два                                  числа, </a:t>
            </a:r>
            <a:endParaRPr lang="ru-RU" sz="28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283968" y="4136036"/>
            <a:ext cx="252028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088" y="4321816"/>
            <a:ext cx="71038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н</a:t>
            </a:r>
            <a:r>
              <a:rPr lang="ru-RU" sz="2800" b="1" dirty="0" smtClean="0"/>
              <a:t>адо </a:t>
            </a:r>
            <a:r>
              <a:rPr lang="ru-RU" sz="2800" b="1" dirty="0" smtClean="0">
                <a:solidFill>
                  <a:srgbClr val="7030A0"/>
                </a:solidFill>
              </a:rPr>
              <a:t>сложить</a:t>
            </a:r>
            <a:r>
              <a:rPr lang="ru-RU" sz="2800" b="1" dirty="0" smtClean="0"/>
              <a:t> их </a:t>
            </a:r>
            <a:r>
              <a:rPr lang="ru-RU" sz="3600" b="1" dirty="0" smtClean="0"/>
              <a:t>модули</a:t>
            </a:r>
            <a:r>
              <a:rPr lang="ru-RU" sz="2800" b="1" dirty="0" smtClean="0"/>
              <a:t> и поставить знак</a:t>
            </a:r>
            <a:endParaRPr lang="ru-RU" sz="2800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1" y="2251050"/>
            <a:ext cx="8334375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636892" y="4648949"/>
            <a:ext cx="100811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94090" y="3679271"/>
            <a:ext cx="27000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положительных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3968" y="4002843"/>
            <a:ext cx="2581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отрицательных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11469" y="4218217"/>
            <a:ext cx="987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плюс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79893" y="4496904"/>
            <a:ext cx="1155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минус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486846" y="5229200"/>
            <a:ext cx="8177975" cy="1440160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88741" y="5160801"/>
            <a:ext cx="80248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Чтобы </a:t>
            </a:r>
            <a:r>
              <a:rPr lang="ru-RU" sz="2800" b="1" dirty="0" smtClean="0">
                <a:solidFill>
                  <a:srgbClr val="7030A0"/>
                </a:solidFill>
              </a:rPr>
              <a:t>сложить</a:t>
            </a:r>
            <a:r>
              <a:rPr lang="ru-RU" sz="2800" b="1" dirty="0" smtClean="0"/>
              <a:t> два числа </a:t>
            </a:r>
            <a:r>
              <a:rPr lang="ru-RU" sz="2800" b="1" dirty="0" smtClean="0">
                <a:solidFill>
                  <a:srgbClr val="00B050"/>
                </a:solidFill>
              </a:rPr>
              <a:t>одинаковых знаков</a:t>
            </a:r>
            <a:r>
              <a:rPr lang="ru-RU" sz="2800" b="1" dirty="0" smtClean="0"/>
              <a:t>, надо</a:t>
            </a:r>
            <a:r>
              <a:rPr lang="ru-RU" sz="2800" b="1" dirty="0" smtClean="0">
                <a:solidFill>
                  <a:srgbClr val="7030A0"/>
                </a:solidFill>
              </a:rPr>
              <a:t> сложить </a:t>
            </a:r>
            <a:r>
              <a:rPr lang="ru-RU" sz="2800" b="1" dirty="0" smtClean="0"/>
              <a:t>их </a:t>
            </a:r>
            <a:r>
              <a:rPr lang="ru-RU" sz="3600" b="1" dirty="0" smtClean="0"/>
              <a:t>модули</a:t>
            </a:r>
            <a:r>
              <a:rPr lang="ru-RU" sz="2800" b="1" dirty="0" smtClean="0"/>
              <a:t> и поставить перед   суммой </a:t>
            </a:r>
            <a:r>
              <a:rPr lang="ru-RU" sz="2800" b="1" dirty="0" smtClean="0">
                <a:solidFill>
                  <a:srgbClr val="00B050"/>
                </a:solidFill>
              </a:rPr>
              <a:t>знак слагаемых.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/>
      <p:bldP spid="16" grpId="0"/>
      <p:bldP spid="17" grpId="0"/>
      <p:bldP spid="18" grpId="0"/>
      <p:bldP spid="19" grpId="0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0200" y="188640"/>
            <a:ext cx="7785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Сложение двух чисел с разными знаками  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9519" y="1575503"/>
            <a:ext cx="7545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… 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3,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2,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1, 0,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2,</a:t>
            </a:r>
            <a:r>
              <a:rPr lang="ru-RU" sz="2800" b="1" dirty="0" smtClean="0">
                <a:solidFill>
                  <a:srgbClr val="C00000"/>
                </a:solidFill>
              </a:rPr>
              <a:t> +</a:t>
            </a:r>
            <a:r>
              <a:rPr lang="ru-RU" sz="2800" b="1" dirty="0" smtClean="0"/>
              <a:t>3,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4,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5,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6,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7,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8,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9, …</a:t>
            </a:r>
            <a:endParaRPr lang="ru-RU" sz="2800" b="1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411760" y="848137"/>
            <a:ext cx="4968552" cy="61264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09735" y="892851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№1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7279" y="892851"/>
            <a:ext cx="3820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Найти сумму  (-2) + (+6)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02164" y="1896896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6</a:t>
            </a:r>
            <a:endParaRPr lang="ru-RU" sz="2800" b="1" dirty="0"/>
          </a:p>
        </p:txBody>
      </p:sp>
      <p:sp>
        <p:nvSpPr>
          <p:cNvPr id="10" name="Овал 9"/>
          <p:cNvSpPr/>
          <p:nvPr/>
        </p:nvSpPr>
        <p:spPr>
          <a:xfrm>
            <a:off x="2412829" y="1991448"/>
            <a:ext cx="122312" cy="1223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794870" y="2009419"/>
            <a:ext cx="122312" cy="1223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229" y="1996455"/>
            <a:ext cx="14605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397" y="1996455"/>
            <a:ext cx="14605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845" y="1979579"/>
            <a:ext cx="14605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196" y="1974465"/>
            <a:ext cx="14605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Стрелка углом вверх 11"/>
          <p:cNvSpPr/>
          <p:nvPr/>
        </p:nvSpPr>
        <p:spPr>
          <a:xfrm>
            <a:off x="1965152" y="2130466"/>
            <a:ext cx="3024335" cy="273050"/>
          </a:xfrm>
          <a:prstGeom prst="bent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253204" y="2295031"/>
            <a:ext cx="24144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2)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4000" b="1" dirty="0" smtClean="0"/>
              <a:t>6</a:t>
            </a:r>
            <a:r>
              <a:rPr lang="ru-RU" sz="2800" b="1" dirty="0" smtClean="0"/>
              <a:t>) =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4</a:t>
            </a:r>
            <a:endParaRPr lang="ru-RU" sz="2800" b="1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2412829" y="3002917"/>
            <a:ext cx="4968551" cy="61264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541743" y="3047631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№2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7279" y="3054494"/>
            <a:ext cx="3820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Найти сумму  (+2) + (-6)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43608" y="3645024"/>
            <a:ext cx="7188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… 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7,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6,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5,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4,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3,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2,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1, 0,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1,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2,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3,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4,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5, …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652120" y="3940062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6</a:t>
            </a:r>
            <a:endParaRPr lang="ru-RU" sz="2800" b="1" dirty="0"/>
          </a:p>
        </p:txBody>
      </p:sp>
      <p:sp>
        <p:nvSpPr>
          <p:cNvPr id="20" name="Стрелка углом вверх 19"/>
          <p:cNvSpPr/>
          <p:nvPr/>
        </p:nvSpPr>
        <p:spPr>
          <a:xfrm flipH="1">
            <a:off x="3136698" y="4241269"/>
            <a:ext cx="2831296" cy="222013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966891" y="4079958"/>
            <a:ext cx="116005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364088" y="4084576"/>
            <a:ext cx="116005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528" y="4098431"/>
            <a:ext cx="146317" cy="146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7" y="4095219"/>
            <a:ext cx="14605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553" y="4073374"/>
            <a:ext cx="14605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110" y="4080643"/>
            <a:ext cx="14605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443378" y="4289971"/>
            <a:ext cx="23455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2)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4000" b="1" dirty="0" smtClean="0"/>
              <a:t>6</a:t>
            </a:r>
            <a:r>
              <a:rPr lang="ru-RU" sz="2800" b="1" dirty="0" smtClean="0"/>
              <a:t>) =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4</a:t>
            </a:r>
            <a:endParaRPr lang="ru-RU" sz="2800" b="1" dirty="0"/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930200" y="4986502"/>
            <a:ext cx="7394974" cy="1538842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076695" y="5031757"/>
            <a:ext cx="71765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Знак</a:t>
            </a:r>
            <a:r>
              <a:rPr lang="ru-RU" sz="2800" b="1" dirty="0" smtClean="0"/>
              <a:t> суммы двух чисел с разными знаками 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совпадает</a:t>
            </a:r>
            <a:r>
              <a:rPr lang="ru-RU" sz="2800" b="1" dirty="0" smtClean="0"/>
              <a:t> </a:t>
            </a:r>
            <a:r>
              <a:rPr lang="ru-RU" sz="2800" b="1" dirty="0"/>
              <a:t>со </a:t>
            </a:r>
            <a:r>
              <a:rPr lang="ru-RU" sz="2800" b="1" dirty="0">
                <a:solidFill>
                  <a:srgbClr val="C00000"/>
                </a:solidFill>
              </a:rPr>
              <a:t>знаком</a:t>
            </a:r>
            <a:r>
              <a:rPr lang="ru-RU" sz="2800" b="1" dirty="0"/>
              <a:t> </a:t>
            </a:r>
            <a:r>
              <a:rPr lang="ru-RU" sz="2800" b="1" dirty="0" smtClean="0"/>
              <a:t>слагаемого</a:t>
            </a:r>
          </a:p>
          <a:p>
            <a:pPr algn="ctr"/>
            <a:r>
              <a:rPr lang="ru-RU" sz="2800" b="1" dirty="0" smtClean="0"/>
              <a:t>с </a:t>
            </a:r>
            <a:r>
              <a:rPr lang="ru-RU" sz="4000" b="1" dirty="0" smtClean="0"/>
              <a:t>большим модулем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57781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15" grpId="0"/>
      <p:bldP spid="16" grpId="0"/>
      <p:bldP spid="18" grpId="0"/>
      <p:bldP spid="19" grpId="0"/>
      <p:bldP spid="20" grpId="0" animBg="1"/>
      <p:bldP spid="21" grpId="0" animBg="1"/>
      <p:bldP spid="26" grpId="0" animBg="1"/>
      <p:bldP spid="22" grpId="0"/>
      <p:bldP spid="23" grpId="0" animBg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16632"/>
            <a:ext cx="7634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Сложение двух чисел с разными знаками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972503" y="831034"/>
            <a:ext cx="7488832" cy="1157805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43608" y="875749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№3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7967" y="845176"/>
            <a:ext cx="6683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Используя правило сложения, вычислить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62446" y="1368396"/>
            <a:ext cx="2286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а</a:t>
            </a:r>
            <a:r>
              <a:rPr lang="ru-RU" sz="2800" b="1" dirty="0" smtClean="0"/>
              <a:t>) (-12) + (+5);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1398969"/>
            <a:ext cx="237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б</a:t>
            </a:r>
            <a:r>
              <a:rPr lang="ru-RU" sz="2800" b="1" dirty="0" smtClean="0"/>
              <a:t>)  (+11) + (-4).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79912" y="2019392"/>
            <a:ext cx="1681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Решение.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77458" y="2492391"/>
            <a:ext cx="474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а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394" y="2542612"/>
            <a:ext cx="53530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460" y="3011064"/>
            <a:ext cx="538321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132331" y="3541865"/>
            <a:ext cx="56273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3. Выбираю </a:t>
            </a:r>
            <a:r>
              <a:rPr lang="ru-RU" sz="3200" b="1" dirty="0" smtClean="0"/>
              <a:t>больший</a:t>
            </a:r>
            <a:r>
              <a:rPr lang="ru-RU" sz="2400" b="1" dirty="0" smtClean="0"/>
              <a:t> модуль и пишу 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   </a:t>
            </a:r>
            <a:r>
              <a:rPr lang="ru-RU" sz="2400" b="1" dirty="0" smtClean="0">
                <a:solidFill>
                  <a:srgbClr val="00B050"/>
                </a:solidFill>
              </a:rPr>
              <a:t>знак</a:t>
            </a:r>
            <a:r>
              <a:rPr lang="ru-RU" sz="2400" b="1" dirty="0" smtClean="0"/>
              <a:t> от </a:t>
            </a:r>
            <a:r>
              <a:rPr lang="ru-RU" sz="3200" b="1" dirty="0" smtClean="0"/>
              <a:t>большего</a:t>
            </a:r>
            <a:r>
              <a:rPr lang="ru-RU" sz="2400" b="1" dirty="0" smtClean="0"/>
              <a:t> модуля.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26861" y="4372861"/>
            <a:ext cx="46004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4. Из большего модуля </a:t>
            </a:r>
            <a:r>
              <a:rPr lang="ru-RU" sz="2400" b="1" dirty="0" smtClean="0">
                <a:solidFill>
                  <a:srgbClr val="00B050"/>
                </a:solidFill>
              </a:rPr>
              <a:t>вычитаю</a:t>
            </a:r>
            <a:r>
              <a:rPr lang="ru-RU" sz="2400" b="1" dirty="0" smtClean="0"/>
              <a:t> 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   меньший модуль.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607110" y="5085184"/>
            <a:ext cx="4265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12)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5) =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(12 </a:t>
            </a:r>
            <a:r>
              <a:rPr lang="ru-RU" sz="2800" b="1" dirty="0" smtClean="0">
                <a:solidFill>
                  <a:srgbClr val="7030A0"/>
                </a:solidFill>
              </a:rPr>
              <a:t>–</a:t>
            </a:r>
            <a:r>
              <a:rPr lang="ru-RU" sz="2800" b="1" dirty="0" smtClean="0"/>
              <a:t> 5) =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7 </a:t>
            </a:r>
            <a:endParaRPr lang="ru-RU" sz="2800" b="1" dirty="0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1835696" y="2542612"/>
            <a:ext cx="5832648" cy="3065792"/>
          </a:xfrm>
          <a:prstGeom prst="flowChartAlternateProcess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263413" y="5716441"/>
            <a:ext cx="4721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б</a:t>
            </a:r>
            <a:r>
              <a:rPr lang="ru-RU" sz="2800" b="1" dirty="0" smtClean="0"/>
              <a:t>) 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11)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4) =</a:t>
            </a:r>
            <a:r>
              <a:rPr lang="ru-RU" sz="2800" b="1" dirty="0" smtClean="0">
                <a:solidFill>
                  <a:srgbClr val="C00000"/>
                </a:solidFill>
              </a:rPr>
              <a:t> + </a:t>
            </a:r>
            <a:r>
              <a:rPr lang="ru-RU" sz="2800" b="1" dirty="0" smtClean="0"/>
              <a:t>(11 </a:t>
            </a:r>
            <a:r>
              <a:rPr lang="ru-RU" sz="2800" b="1" dirty="0" smtClean="0">
                <a:solidFill>
                  <a:srgbClr val="7030A0"/>
                </a:solidFill>
              </a:rPr>
              <a:t>–</a:t>
            </a:r>
            <a:r>
              <a:rPr lang="ru-RU" sz="2800" b="1" dirty="0" smtClean="0"/>
              <a:t> 4) =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7.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84168" y="6156012"/>
            <a:ext cx="2934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Ответ: а) -7; б) +7.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56026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4729"/>
            <a:ext cx="78771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683568" y="958804"/>
            <a:ext cx="7704856" cy="2016225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59932" y="1151308"/>
            <a:ext cx="75703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Чтобы </a:t>
            </a:r>
            <a:r>
              <a:rPr lang="ru-RU" sz="2400" b="1" dirty="0" smtClean="0">
                <a:solidFill>
                  <a:srgbClr val="7030A0"/>
                </a:solidFill>
              </a:rPr>
              <a:t>сложить</a:t>
            </a:r>
            <a:r>
              <a:rPr lang="ru-RU" sz="2400" b="1" dirty="0" smtClean="0"/>
              <a:t> два числа </a:t>
            </a:r>
            <a:r>
              <a:rPr lang="ru-RU" sz="2400" b="1" dirty="0" smtClean="0">
                <a:solidFill>
                  <a:srgbClr val="0070C0"/>
                </a:solidFill>
              </a:rPr>
              <a:t>разных знаков </a:t>
            </a:r>
            <a:r>
              <a:rPr lang="ru-RU" sz="2400" b="1" dirty="0" smtClean="0"/>
              <a:t>и с </a:t>
            </a:r>
            <a:r>
              <a:rPr lang="ru-RU" sz="2400" b="1" dirty="0"/>
              <a:t>разными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модулями, </a:t>
            </a:r>
            <a:r>
              <a:rPr lang="ru-RU" sz="2400" b="1" dirty="0"/>
              <a:t>надо из </a:t>
            </a:r>
            <a:r>
              <a:rPr lang="ru-RU" sz="2400" b="1" dirty="0">
                <a:solidFill>
                  <a:srgbClr val="C00000"/>
                </a:solidFill>
              </a:rPr>
              <a:t>большего</a:t>
            </a:r>
            <a:r>
              <a:rPr lang="ru-RU" sz="2400" b="1" dirty="0"/>
              <a:t> модуля </a:t>
            </a:r>
            <a:r>
              <a:rPr lang="ru-RU" sz="2400" b="1" dirty="0">
                <a:solidFill>
                  <a:srgbClr val="7030A0"/>
                </a:solidFill>
              </a:rPr>
              <a:t>вычесть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меньший</a:t>
            </a:r>
            <a:r>
              <a:rPr lang="ru-RU" sz="2400" b="1" dirty="0" smtClean="0"/>
              <a:t> </a:t>
            </a:r>
            <a:r>
              <a:rPr lang="ru-RU" sz="2400" b="1" dirty="0"/>
              <a:t>и перед разностью поставить </a:t>
            </a:r>
            <a:r>
              <a:rPr lang="ru-RU" sz="2400" b="1" dirty="0">
                <a:solidFill>
                  <a:srgbClr val="C00000"/>
                </a:solidFill>
              </a:rPr>
              <a:t>знак </a:t>
            </a:r>
          </a:p>
          <a:p>
            <a:pPr algn="ctr"/>
            <a:r>
              <a:rPr lang="ru-RU" sz="2400" b="1" dirty="0" smtClean="0"/>
              <a:t>слагаемого с </a:t>
            </a:r>
            <a:r>
              <a:rPr lang="ru-RU" sz="2400" b="1" dirty="0" smtClean="0">
                <a:solidFill>
                  <a:srgbClr val="C00000"/>
                </a:solidFill>
              </a:rPr>
              <a:t>большим</a:t>
            </a:r>
            <a:r>
              <a:rPr lang="ru-RU" sz="2400" b="1" dirty="0" smtClean="0"/>
              <a:t> модулем.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323270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16)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rgbClr val="0070C0"/>
                </a:solidFill>
              </a:rPr>
              <a:t>-- </a:t>
            </a:r>
            <a:r>
              <a:rPr lang="ru-RU" sz="4800" b="1" dirty="0" smtClean="0"/>
              <a:t>20</a:t>
            </a:r>
            <a:r>
              <a:rPr lang="ru-RU" sz="2800" b="1" dirty="0" smtClean="0"/>
              <a:t>) = </a:t>
            </a:r>
            <a:endParaRPr lang="ru-RU" sz="28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986452" y="3738460"/>
            <a:ext cx="22867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419214" y="3738460"/>
            <a:ext cx="2160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08233" y="3465321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--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20" name="Выгнутая вверх стрелка 19"/>
          <p:cNvSpPr/>
          <p:nvPr/>
        </p:nvSpPr>
        <p:spPr>
          <a:xfrm>
            <a:off x="3100790" y="3282441"/>
            <a:ext cx="1462062" cy="36576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5104" y="3212976"/>
            <a:ext cx="2180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4800" b="1" dirty="0" smtClean="0"/>
              <a:t> 20 </a:t>
            </a:r>
            <a:r>
              <a:rPr lang="ru-RU" sz="2800" b="1" dirty="0" smtClean="0">
                <a:solidFill>
                  <a:srgbClr val="7030A0"/>
                </a:solidFill>
              </a:rPr>
              <a:t>–</a:t>
            </a:r>
            <a:r>
              <a:rPr lang="ru-RU" sz="2800" b="1" dirty="0" smtClean="0"/>
              <a:t> 16) =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25671" y="3476850"/>
            <a:ext cx="612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 </a:t>
            </a:r>
            <a:r>
              <a:rPr lang="ru-RU" sz="2800" b="1" dirty="0" smtClean="0"/>
              <a:t>  4</a:t>
            </a:r>
            <a:endParaRPr lang="ru-RU" sz="2800" b="1" dirty="0"/>
          </a:p>
        </p:txBody>
      </p:sp>
      <p:sp>
        <p:nvSpPr>
          <p:cNvPr id="23" name="Выгнутая вверх стрелка 22"/>
          <p:cNvSpPr/>
          <p:nvPr/>
        </p:nvSpPr>
        <p:spPr>
          <a:xfrm>
            <a:off x="4535996" y="3194858"/>
            <a:ext cx="2504602" cy="43361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825671" y="3738460"/>
            <a:ext cx="2160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68497" y="4252382"/>
            <a:ext cx="27943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 </a:t>
            </a:r>
            <a:r>
              <a:rPr lang="ru-RU" sz="2800" b="1" dirty="0" smtClean="0">
                <a:solidFill>
                  <a:srgbClr val="0070C0"/>
                </a:solidFill>
              </a:rPr>
              <a:t>-</a:t>
            </a:r>
            <a:r>
              <a:rPr lang="ru-RU" sz="2800" b="1" dirty="0" smtClean="0"/>
              <a:t> 4) </a:t>
            </a:r>
            <a:r>
              <a:rPr lang="ru-RU" sz="2800" b="1" dirty="0" smtClean="0">
                <a:solidFill>
                  <a:srgbClr val="7030A0"/>
                </a:solidFill>
              </a:rPr>
              <a:t>+</a:t>
            </a:r>
            <a:r>
              <a:rPr lang="ru-RU" sz="2800" b="1" dirty="0" smtClean="0"/>
              <a:t> ( </a:t>
            </a:r>
            <a:r>
              <a:rPr lang="ru-RU" sz="3600" b="1" dirty="0" smtClean="0">
                <a:solidFill>
                  <a:srgbClr val="C00000"/>
                </a:solidFill>
              </a:rPr>
              <a:t>+</a:t>
            </a:r>
            <a:r>
              <a:rPr lang="ru-RU" sz="4800" b="1" dirty="0" smtClean="0"/>
              <a:t>10</a:t>
            </a:r>
            <a:r>
              <a:rPr lang="ru-RU" sz="2800" b="1" dirty="0" smtClean="0"/>
              <a:t>) = 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337540" y="4424927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+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4113" y="4232836"/>
            <a:ext cx="21242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 </a:t>
            </a:r>
            <a:r>
              <a:rPr lang="ru-RU" sz="4800" b="1" dirty="0" smtClean="0"/>
              <a:t>10 </a:t>
            </a:r>
            <a:r>
              <a:rPr lang="ru-RU" sz="2800" b="1" dirty="0" smtClean="0">
                <a:solidFill>
                  <a:srgbClr val="7030A0"/>
                </a:solidFill>
              </a:rPr>
              <a:t> –  </a:t>
            </a:r>
            <a:r>
              <a:rPr lang="ru-RU" sz="2800" b="1" dirty="0" smtClean="0"/>
              <a:t>4) =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788478" y="4383492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+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05555" y="442492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6</a:t>
            </a:r>
            <a:endParaRPr lang="ru-RU" sz="2800" b="1" dirty="0"/>
          </a:p>
        </p:txBody>
      </p:sp>
      <p:sp>
        <p:nvSpPr>
          <p:cNvPr id="31" name="Выгнутая вверх стрелка 30"/>
          <p:cNvSpPr/>
          <p:nvPr/>
        </p:nvSpPr>
        <p:spPr>
          <a:xfrm>
            <a:off x="3100790" y="4232836"/>
            <a:ext cx="1426436" cy="34829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24" name="Выгнутая вверх стрелка 1023"/>
          <p:cNvSpPr/>
          <p:nvPr/>
        </p:nvSpPr>
        <p:spPr>
          <a:xfrm>
            <a:off x="4527226" y="4149080"/>
            <a:ext cx="2557070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1826205" y="5201330"/>
            <a:ext cx="26789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</a:t>
            </a:r>
            <a:r>
              <a:rPr lang="ru-RU" sz="4800" b="1" dirty="0" smtClean="0">
                <a:solidFill>
                  <a:srgbClr val="0070C0"/>
                </a:solidFill>
              </a:rPr>
              <a:t>-</a:t>
            </a:r>
            <a:r>
              <a:rPr lang="ru-RU" sz="4800" b="1" dirty="0" smtClean="0"/>
              <a:t>20</a:t>
            </a:r>
            <a:r>
              <a:rPr lang="ru-RU" sz="2800" b="1" dirty="0" smtClean="0"/>
              <a:t>) + (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r>
              <a:rPr lang="ru-RU" sz="2800" b="1" dirty="0" smtClean="0"/>
              <a:t> 19) =</a:t>
            </a:r>
            <a:endParaRPr lang="ru-RU" sz="2800" b="1" dirty="0"/>
          </a:p>
        </p:txBody>
      </p:sp>
      <p:sp>
        <p:nvSpPr>
          <p:cNvPr id="1027" name="TextBox 1026"/>
          <p:cNvSpPr txBox="1"/>
          <p:nvPr/>
        </p:nvSpPr>
        <p:spPr>
          <a:xfrm>
            <a:off x="4352698" y="5108996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-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1028" name="TextBox 1027"/>
          <p:cNvSpPr txBox="1"/>
          <p:nvPr/>
        </p:nvSpPr>
        <p:spPr>
          <a:xfrm>
            <a:off x="4692471" y="5161492"/>
            <a:ext cx="21675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( </a:t>
            </a:r>
            <a:r>
              <a:rPr lang="ru-RU" sz="4800" b="1" dirty="0" smtClean="0"/>
              <a:t>20</a:t>
            </a:r>
            <a:r>
              <a:rPr lang="ru-RU" sz="2800" b="1" dirty="0" smtClean="0"/>
              <a:t>  </a:t>
            </a:r>
            <a:r>
              <a:rPr lang="ru-RU" sz="2800" b="1" dirty="0" smtClean="0">
                <a:solidFill>
                  <a:srgbClr val="7030A0"/>
                </a:solidFill>
              </a:rPr>
              <a:t>–</a:t>
            </a:r>
            <a:r>
              <a:rPr lang="ru-RU" sz="2800" b="1" dirty="0" smtClean="0"/>
              <a:t> 19) =</a:t>
            </a:r>
            <a:endParaRPr lang="ru-RU" sz="2800" b="1" dirty="0"/>
          </a:p>
        </p:txBody>
      </p:sp>
      <p:sp>
        <p:nvSpPr>
          <p:cNvPr id="1029" name="TextBox 1028"/>
          <p:cNvSpPr txBox="1"/>
          <p:nvPr/>
        </p:nvSpPr>
        <p:spPr>
          <a:xfrm>
            <a:off x="6838412" y="5364808"/>
            <a:ext cx="612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  </a:t>
            </a:r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1030" name="Выгнутая вверх стрелка 1029"/>
          <p:cNvSpPr/>
          <p:nvPr/>
        </p:nvSpPr>
        <p:spPr>
          <a:xfrm>
            <a:off x="2051720" y="5115824"/>
            <a:ext cx="2570436" cy="41549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31" name="Выгнутая вверх стрелка 1030"/>
          <p:cNvSpPr/>
          <p:nvPr/>
        </p:nvSpPr>
        <p:spPr>
          <a:xfrm>
            <a:off x="4622155" y="5069598"/>
            <a:ext cx="2419540" cy="4420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033" name="Прямая соединительная линия 1032"/>
          <p:cNvCxnSpPr/>
          <p:nvPr/>
        </p:nvCxnSpPr>
        <p:spPr>
          <a:xfrm>
            <a:off x="6848846" y="5639976"/>
            <a:ext cx="20694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20" grpId="0" animBg="1"/>
      <p:bldP spid="21" grpId="0"/>
      <p:bldP spid="22" grpId="0"/>
      <p:bldP spid="23" grpId="0" animBg="1"/>
      <p:bldP spid="26" grpId="0"/>
      <p:bldP spid="27" grpId="0"/>
      <p:bldP spid="28" grpId="0"/>
      <p:bldP spid="29" grpId="0"/>
      <p:bldP spid="30" grpId="0"/>
      <p:bldP spid="31" grpId="0" animBg="1"/>
      <p:bldP spid="1024" grpId="0" animBg="1"/>
      <p:bldP spid="1025" grpId="0"/>
      <p:bldP spid="1027" grpId="0"/>
      <p:bldP spid="1028" grpId="0"/>
      <p:bldP spid="1029" grpId="0"/>
      <p:bldP spid="1030" grpId="0" animBg="1"/>
      <p:bldP spid="103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1121</Words>
  <Application>Microsoft Office PowerPoint</Application>
  <PresentationFormat>Экран (4:3)</PresentationFormat>
  <Paragraphs>164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Тема Office</vt:lpstr>
      <vt:lpstr>1_Тема Office</vt:lpstr>
      <vt:lpstr>2_Тема Office</vt:lpstr>
      <vt:lpstr>Муниципальное бюджетное образовательное учреждение «Средняя школа №1» г. Архангельска</vt:lpstr>
      <vt:lpstr>Сложение положительных целых чисел</vt:lpstr>
      <vt:lpstr>Сложение положительных целых чисел</vt:lpstr>
      <vt:lpstr>Сложение отрицательных целых чисел</vt:lpstr>
      <vt:lpstr>Сложение отрицательных целых чисел</vt:lpstr>
      <vt:lpstr>Сложение целых чисел одного знака</vt:lpstr>
      <vt:lpstr>Презентация PowerPoint</vt:lpstr>
      <vt:lpstr>Презентация PowerPoint</vt:lpstr>
      <vt:lpstr>Презентация PowerPoint</vt:lpstr>
      <vt:lpstr>Презентация PowerPoint</vt:lpstr>
      <vt:lpstr>Учебник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целых  чисел</dc:title>
  <dc:creator>TP</dc:creator>
  <cp:lastModifiedBy>TP</cp:lastModifiedBy>
  <cp:revision>88</cp:revision>
  <dcterms:created xsi:type="dcterms:W3CDTF">2015-10-17T17:55:42Z</dcterms:created>
  <dcterms:modified xsi:type="dcterms:W3CDTF">2020-12-11T15:29:56Z</dcterms:modified>
</cp:coreProperties>
</file>